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94" r:id="rId18"/>
    <p:sldId id="295" r:id="rId19"/>
    <p:sldId id="296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97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8" r:id="rId43"/>
    <p:sldId id="293" r:id="rId44"/>
    <p:sldId id="299" r:id="rId45"/>
  </p:sldIdLst>
  <p:sldSz cx="9144000" cy="6858000" type="screen4x3"/>
  <p:notesSz cx="6761163" cy="99425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F9DF0-ED50-4D14-92AA-4C060AAC46A8}" type="datetimeFigureOut">
              <a:rPr lang="it-IT" smtClean="0"/>
              <a:t>09/12/2014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5B9E3-7217-4BCD-B9D0-3B35C8468D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8368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5F983-A48D-49F4-A907-1D9A0B9EA412}" type="datetimeFigureOut">
              <a:rPr lang="it-IT" smtClean="0"/>
              <a:t>09/12/2014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60C10-4329-4A1C-8713-58CA72A1F4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9141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/>
            <a:fld id="{56E00481-92AA-4C53-BC4E-154167E8F9B4}" type="slidenum">
              <a:rPr lang="it-IT" altLang="it-IT" sz="1200"/>
              <a:pPr algn="r"/>
              <a:t>36</a:t>
            </a:fld>
            <a:endParaRPr lang="it-IT" altLang="it-IT" sz="1200"/>
          </a:p>
        </p:txBody>
      </p:sp>
      <p:sp>
        <p:nvSpPr>
          <p:cNvPr id="65538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00113" y="752475"/>
            <a:ext cx="4935537" cy="370205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6767513"/>
            <a:ext cx="4957763" cy="274637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4147917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/>
            <a:fld id="{257277D7-A7EB-4A71-88B7-5FB7D98D5054}" type="slidenum">
              <a:rPr lang="it-IT" altLang="it-IT" sz="1200"/>
              <a:pPr algn="r"/>
              <a:t>37</a:t>
            </a:fld>
            <a:endParaRPr lang="it-IT" altLang="it-IT" sz="1200"/>
          </a:p>
        </p:txBody>
      </p:sp>
      <p:sp>
        <p:nvSpPr>
          <p:cNvPr id="67586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00113" y="752475"/>
            <a:ext cx="4935537" cy="370205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6767513"/>
            <a:ext cx="4957763" cy="274637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628338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/>
            <a:fld id="{E43A7FCF-5780-4CE8-BD28-C0C02417DF37}" type="slidenum">
              <a:rPr lang="it-IT" altLang="it-IT" sz="1200"/>
              <a:pPr algn="r"/>
              <a:t>38</a:t>
            </a:fld>
            <a:endParaRPr lang="it-IT" altLang="it-IT" sz="1200"/>
          </a:p>
        </p:txBody>
      </p:sp>
      <p:sp>
        <p:nvSpPr>
          <p:cNvPr id="69634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00113" y="752475"/>
            <a:ext cx="4935537" cy="3702050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6767513"/>
            <a:ext cx="4957763" cy="274637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467064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C59170-0B6C-4570-AB6E-300691D7315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93869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olo, contenut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003C79-8C3F-44D9-BCE3-6D5A64BF99C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5857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01DC-8F0F-4F26-A1BD-5F7E18A705BD}" type="datetimeFigureOut">
              <a:rPr lang="it-IT" smtClean="0"/>
              <a:pPr/>
              <a:t>09/12/2014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C6C15-AF07-4D5B-A1BA-93B5AAAD620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i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i_Microsoft_Word_97_-_2003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Fondazione Francesco Bianchini</a:t>
            </a:r>
            <a:br>
              <a:rPr lang="it-IT" dirty="0" smtClean="0"/>
            </a:br>
            <a:r>
              <a:rPr lang="it-IT" dirty="0" smtClean="0"/>
              <a:t>ODC - Palermo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 la contabilità , pubblica e privata , a che serve ?</a:t>
            </a:r>
            <a:endParaRPr lang="it-IT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PER CUI A COSA SERVE LA CONTABILITA’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dirty="0" smtClean="0"/>
              <a:t>Serve per dare un quadro </a:t>
            </a:r>
            <a:endParaRPr lang="it-IT" dirty="0" smtClean="0"/>
          </a:p>
          <a:p>
            <a:pPr algn="ctr">
              <a:buNone/>
            </a:pPr>
            <a:r>
              <a:rPr lang="it-IT" b="1" dirty="0" smtClean="0">
                <a:solidFill>
                  <a:srgbClr val="FF0000"/>
                </a:solidFill>
              </a:rPr>
              <a:t>VERITIERO </a:t>
            </a:r>
            <a:r>
              <a:rPr lang="it-IT" b="1" dirty="0" smtClean="0">
                <a:solidFill>
                  <a:srgbClr val="FF0000"/>
                </a:solidFill>
              </a:rPr>
              <a:t>E CORRETTO </a:t>
            </a:r>
          </a:p>
          <a:p>
            <a:pPr algn="ctr">
              <a:buNone/>
            </a:pPr>
            <a:r>
              <a:rPr lang="it-IT" b="1" dirty="0">
                <a:solidFill>
                  <a:srgbClr val="FF0000"/>
                </a:solidFill>
              </a:rPr>
              <a:t>	</a:t>
            </a:r>
            <a:r>
              <a:rPr lang="it-IT" dirty="0" smtClean="0"/>
              <a:t>DELLA SITUAZIONE</a:t>
            </a:r>
          </a:p>
          <a:p>
            <a:pPr lvl="1" algn="ctr"/>
            <a:r>
              <a:rPr lang="it-IT" dirty="0" smtClean="0"/>
              <a:t>PATRIMONIALE </a:t>
            </a:r>
          </a:p>
          <a:p>
            <a:pPr lvl="1" algn="ctr"/>
            <a:r>
              <a:rPr lang="it-IT" dirty="0" smtClean="0"/>
              <a:t>ECONOMICA </a:t>
            </a:r>
          </a:p>
          <a:p>
            <a:pPr lvl="1" algn="ctr"/>
            <a:r>
              <a:rPr lang="it-IT" dirty="0" smtClean="0"/>
              <a:t>FINANZIARIA </a:t>
            </a:r>
          </a:p>
          <a:p>
            <a:pPr lvl="1" algn="ctr">
              <a:buNone/>
            </a:pPr>
            <a:r>
              <a:rPr lang="it-IT" dirty="0" smtClean="0"/>
              <a:t>Delle imprese a salvaguardia di chi ?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PER CUI A CHI SERVE 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sz="3600" dirty="0" smtClean="0"/>
              <a:t>Serve a chi la utilizza e a chi la gestisce</a:t>
            </a:r>
          </a:p>
          <a:p>
            <a:pPr algn="ctr">
              <a:buNone/>
            </a:pPr>
            <a:endParaRPr lang="it-IT" sz="3600" dirty="0"/>
          </a:p>
          <a:p>
            <a:pPr algn="ctr">
              <a:buNone/>
            </a:pPr>
            <a:r>
              <a:rPr lang="it-IT" sz="3600" dirty="0" smtClean="0"/>
              <a:t>STAKEHOLDERS ?</a:t>
            </a:r>
          </a:p>
          <a:p>
            <a:pPr algn="ctr">
              <a:buNone/>
            </a:pPr>
            <a:r>
              <a:rPr lang="it-IT" sz="3600" dirty="0" err="1" smtClean="0"/>
              <a:t>Shareholders</a:t>
            </a:r>
            <a:r>
              <a:rPr lang="it-IT" sz="3600" dirty="0" smtClean="0"/>
              <a:t> ?</a:t>
            </a:r>
          </a:p>
          <a:p>
            <a:pPr algn="ctr">
              <a:buNone/>
            </a:pPr>
            <a:r>
              <a:rPr lang="it-IT" sz="3600" dirty="0" smtClean="0"/>
              <a:t>Cioè ?</a:t>
            </a: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UTENTI DELLE INFORMAZIONI FINANZIARIE PER I LORO INTERESSI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Gli azionisti </a:t>
            </a:r>
          </a:p>
          <a:p>
            <a:pPr lvl="1"/>
            <a:r>
              <a:rPr lang="it-IT" dirty="0" smtClean="0"/>
              <a:t>Di maggioranza</a:t>
            </a:r>
          </a:p>
          <a:p>
            <a:pPr lvl="1"/>
            <a:r>
              <a:rPr lang="it-IT" dirty="0" smtClean="0"/>
              <a:t>Di minoranza</a:t>
            </a:r>
          </a:p>
          <a:p>
            <a:r>
              <a:rPr lang="it-IT" dirty="0"/>
              <a:t>G</a:t>
            </a:r>
            <a:r>
              <a:rPr lang="it-IT" dirty="0" smtClean="0"/>
              <a:t>li amministratori e ai dirigenti </a:t>
            </a:r>
          </a:p>
          <a:p>
            <a:r>
              <a:rPr lang="it-IT" dirty="0"/>
              <a:t>I</a:t>
            </a:r>
            <a:r>
              <a:rPr lang="it-IT" dirty="0" smtClean="0"/>
              <a:t> clienti e i fornitori </a:t>
            </a:r>
          </a:p>
          <a:p>
            <a:r>
              <a:rPr lang="it-IT" dirty="0"/>
              <a:t>I</a:t>
            </a:r>
            <a:r>
              <a:rPr lang="it-IT" dirty="0" smtClean="0"/>
              <a:t>l personale </a:t>
            </a:r>
          </a:p>
          <a:p>
            <a:r>
              <a:rPr lang="it-IT" dirty="0" smtClean="0"/>
              <a:t>Gli istituti di credito </a:t>
            </a:r>
          </a:p>
          <a:p>
            <a:r>
              <a:rPr lang="it-IT" dirty="0"/>
              <a:t>L</a:t>
            </a:r>
            <a:r>
              <a:rPr lang="it-IT" dirty="0" smtClean="0"/>
              <a:t>a concorrenza</a:t>
            </a:r>
          </a:p>
          <a:p>
            <a:r>
              <a:rPr lang="it-IT" dirty="0"/>
              <a:t>L</a:t>
            </a:r>
            <a:r>
              <a:rPr lang="it-IT" dirty="0" smtClean="0"/>
              <a:t>a Magistratura – Giudici e PM</a:t>
            </a:r>
          </a:p>
          <a:p>
            <a:r>
              <a:rPr lang="it-IT" dirty="0"/>
              <a:t>L</a:t>
            </a:r>
            <a:r>
              <a:rPr lang="it-IT" dirty="0" smtClean="0"/>
              <a:t>a stampa economica e non </a:t>
            </a:r>
          </a:p>
          <a:p>
            <a:r>
              <a:rPr lang="it-IT" dirty="0"/>
              <a:t>L</a:t>
            </a:r>
            <a:r>
              <a:rPr lang="it-IT" dirty="0" smtClean="0"/>
              <a:t>a Consob </a:t>
            </a:r>
          </a:p>
          <a:p>
            <a:r>
              <a:rPr lang="it-IT" dirty="0" smtClean="0"/>
              <a:t>A TUTTI !!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 OGNUNO PER I </a:t>
            </a:r>
            <a:br>
              <a:rPr lang="it-IT" dirty="0" smtClean="0"/>
            </a:br>
            <a:r>
              <a:rPr lang="it-IT" dirty="0" smtClean="0"/>
              <a:t>SUOI INTERESSI SPECIFICI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it-IT" sz="3500" b="1" dirty="0" smtClean="0"/>
              <a:t>PUO’ L INFORMAZIONE FINANZIARIA ASSOLVERE QUESTO IMPORTANTE RUOLO ?</a:t>
            </a:r>
          </a:p>
          <a:p>
            <a:pPr>
              <a:buNone/>
            </a:pPr>
            <a:endParaRPr lang="it-IT" dirty="0"/>
          </a:p>
          <a:p>
            <a:pPr algn="ctr">
              <a:buNone/>
            </a:pPr>
            <a:r>
              <a:rPr lang="it-IT" dirty="0" smtClean="0"/>
              <a:t>DATI GLI INTERESSI CONTRAPPOSTI , </a:t>
            </a:r>
            <a:r>
              <a:rPr lang="it-IT" b="1" dirty="0" smtClean="0"/>
              <a:t>FORSE NO</a:t>
            </a:r>
          </a:p>
          <a:p>
            <a:pPr>
              <a:buNone/>
            </a:pPr>
            <a:endParaRPr lang="it-IT" dirty="0"/>
          </a:p>
          <a:p>
            <a:pPr algn="ctr">
              <a:buNone/>
            </a:pPr>
            <a:r>
              <a:rPr lang="it-IT" b="1" dirty="0" smtClean="0"/>
              <a:t>PERO’</a:t>
            </a:r>
            <a:r>
              <a:rPr lang="it-IT" dirty="0" smtClean="0"/>
              <a:t> </a:t>
            </a:r>
          </a:p>
          <a:p>
            <a:pPr algn="ctr">
              <a:buNone/>
            </a:pPr>
            <a:r>
              <a:rPr lang="it-IT" dirty="0" smtClean="0"/>
              <a:t>PUO’ ESSERE IL MINIMO COMUN DENOMINATORE </a:t>
            </a:r>
            <a:r>
              <a:rPr lang="it-IT" dirty="0" err="1" smtClean="0"/>
              <a:t>DI</a:t>
            </a:r>
            <a:r>
              <a:rPr lang="it-IT" dirty="0" smtClean="0"/>
              <a:t> CONOSCENZE SULL’ATTIVITA’ DELL’IMPRESA</a:t>
            </a:r>
          </a:p>
          <a:p>
            <a:pPr>
              <a:buNone/>
            </a:pPr>
            <a:endParaRPr lang="it-IT" dirty="0" smtClean="0"/>
          </a:p>
          <a:p>
            <a:pPr algn="ctr">
              <a:buNone/>
            </a:pPr>
            <a:r>
              <a:rPr lang="it-IT" sz="3800" b="1" dirty="0" smtClean="0">
                <a:solidFill>
                  <a:srgbClr val="FF0000"/>
                </a:solidFill>
              </a:rPr>
              <a:t>SOLO SE </a:t>
            </a:r>
          </a:p>
          <a:p>
            <a:pPr algn="ctr">
              <a:buNone/>
            </a:pPr>
            <a:r>
              <a:rPr lang="it-IT" sz="3800" b="1" dirty="0" smtClean="0">
                <a:solidFill>
                  <a:srgbClr val="FF0000"/>
                </a:solidFill>
              </a:rPr>
              <a:t>ESSA E’ VERITIERA E CORRETTA</a:t>
            </a:r>
            <a:r>
              <a:rPr lang="it-IT" dirty="0" smtClean="0"/>
              <a:t>  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Approfondiamo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270783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t-IT" dirty="0" smtClean="0"/>
              <a:t>LA </a:t>
            </a:r>
            <a:r>
              <a:rPr lang="it-IT" dirty="0"/>
              <a:t>SITUAZIONE</a:t>
            </a:r>
          </a:p>
          <a:p>
            <a:pPr lvl="1"/>
            <a:r>
              <a:rPr lang="it-IT" dirty="0"/>
              <a:t>PATRIMONIALE </a:t>
            </a:r>
          </a:p>
          <a:p>
            <a:pPr lvl="1"/>
            <a:r>
              <a:rPr lang="it-IT" dirty="0"/>
              <a:t>ECONOMICA </a:t>
            </a:r>
          </a:p>
          <a:p>
            <a:pPr lvl="1"/>
            <a:r>
              <a:rPr lang="it-IT" dirty="0"/>
              <a:t>FINANZIARIA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Immaginiamo una </a:t>
            </a:r>
          </a:p>
          <a:p>
            <a:pPr marL="0" indent="0">
              <a:buNone/>
            </a:pPr>
            <a:r>
              <a:rPr lang="it-IT" dirty="0" smtClean="0"/>
              <a:t>Piramide con tre lati </a:t>
            </a:r>
          </a:p>
          <a:p>
            <a:pPr marL="0" indent="0">
              <a:buNone/>
            </a:pPr>
            <a:r>
              <a:rPr lang="it-IT" dirty="0" smtClean="0"/>
              <a:t>Uno per situazione patrimoniale , uno per situazione economica e uno per situazione finanziaria</a:t>
            </a:r>
            <a:endParaRPr lang="it-IT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22912" y="1261655"/>
            <a:ext cx="3473424" cy="32474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512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piramide è ben fissa a terra</a:t>
            </a:r>
            <a:br>
              <a:rPr lang="it-IT" dirty="0" smtClean="0"/>
            </a:br>
            <a:r>
              <a:rPr lang="it-IT" dirty="0" smtClean="0"/>
              <a:t>sulla sua base.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smtClean="0"/>
              <a:t>OTTIMA COSA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8652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Ma se invece scricchiolasse ?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484784"/>
            <a:ext cx="8579296" cy="4641379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Ma no, non è possibile ! Le piramidi non crollano , hanno una grande base !</a:t>
            </a:r>
          </a:p>
          <a:p>
            <a:r>
              <a:rPr lang="it-IT" dirty="0" smtClean="0"/>
              <a:t>Ma se invece scricchiolasse la base ? </a:t>
            </a:r>
          </a:p>
          <a:p>
            <a:r>
              <a:rPr lang="it-IT" dirty="0" smtClean="0"/>
              <a:t>Da un lato </a:t>
            </a:r>
          </a:p>
          <a:p>
            <a:pPr lvl="1"/>
            <a:r>
              <a:rPr lang="it-IT" dirty="0" smtClean="0"/>
              <a:t>Finanziario ?</a:t>
            </a:r>
          </a:p>
          <a:p>
            <a:pPr lvl="1"/>
            <a:r>
              <a:rPr lang="it-IT" dirty="0" smtClean="0"/>
              <a:t>Patrimoniale ?</a:t>
            </a:r>
          </a:p>
          <a:p>
            <a:pPr lvl="1"/>
            <a:r>
              <a:rPr lang="it-IT" dirty="0" smtClean="0"/>
              <a:t>Economico ?</a:t>
            </a:r>
          </a:p>
          <a:p>
            <a:pPr lvl="1"/>
            <a:r>
              <a:rPr lang="it-IT" dirty="0" smtClean="0"/>
              <a:t>O tutti e tre ? </a:t>
            </a:r>
          </a:p>
          <a:p>
            <a:r>
              <a:rPr lang="it-IT" dirty="0" smtClean="0"/>
              <a:t>Se non si interviene presto, la piramide potrebbe CROLLARE o sgretolarsi  </a:t>
            </a:r>
          </a:p>
          <a:p>
            <a:r>
              <a:rPr lang="it-IT" dirty="0" smtClean="0"/>
              <a:t>Questo significa che nelle aziende bisogna intervenire appena possibile , non attendere troppo e NON FINGERE DI NON VEDERE LE CREPE</a:t>
            </a:r>
          </a:p>
          <a:p>
            <a:r>
              <a:rPr lang="it-IT" dirty="0" smtClean="0"/>
              <a:t>L’equilibrio di una azienda è sempre PRECARIO, anche della più solida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513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Torniamo ora a chi legge </a:t>
            </a:r>
            <a:br>
              <a:rPr lang="it-IT" dirty="0" smtClean="0"/>
            </a:br>
            <a:r>
              <a:rPr lang="it-IT" dirty="0" smtClean="0"/>
              <a:t>cioè agli utenti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Cosa leggono ? </a:t>
            </a:r>
          </a:p>
          <a:p>
            <a:pPr lvl="1"/>
            <a:r>
              <a:rPr lang="it-IT" i="1" dirty="0" smtClean="0">
                <a:solidFill>
                  <a:srgbClr val="FF0000"/>
                </a:solidFill>
              </a:rPr>
              <a:t>Il bilancio e l’informativa contabile in genere</a:t>
            </a:r>
          </a:p>
          <a:p>
            <a:r>
              <a:rPr lang="it-IT" dirty="0" smtClean="0"/>
              <a:t>Come lo leggono ? </a:t>
            </a:r>
            <a:r>
              <a:rPr lang="it-IT" i="1" dirty="0" smtClean="0">
                <a:solidFill>
                  <a:srgbClr val="FF0000"/>
                </a:solidFill>
              </a:rPr>
              <a:t>Di fretta , quindi SINTESI !</a:t>
            </a:r>
          </a:p>
          <a:p>
            <a:r>
              <a:rPr lang="it-IT" dirty="0" smtClean="0"/>
              <a:t>Quando lo leggono ? </a:t>
            </a:r>
            <a:r>
              <a:rPr lang="it-IT" i="1" dirty="0" smtClean="0">
                <a:solidFill>
                  <a:srgbClr val="FF0000"/>
                </a:solidFill>
              </a:rPr>
              <a:t>Quando e quanto gli serve per conoscere</a:t>
            </a:r>
            <a:r>
              <a:rPr lang="it-IT" dirty="0" smtClean="0"/>
              <a:t> </a:t>
            </a:r>
          </a:p>
          <a:p>
            <a:r>
              <a:rPr lang="it-IT" dirty="0" smtClean="0"/>
              <a:t>Ma SOPRATTUTTO PERCHE’ lo leggono 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308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Preso atto che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Non possiamo entrare nelle esigenze altrui </a:t>
            </a:r>
          </a:p>
          <a:p>
            <a:r>
              <a:rPr lang="it-IT" dirty="0" smtClean="0"/>
              <a:t>Ci porremo nella veste di chi vuole conoscere l’impresa o il gruppo e quindi in tale veste leggeremo i dati</a:t>
            </a:r>
          </a:p>
          <a:p>
            <a:r>
              <a:rPr lang="it-IT" dirty="0" smtClean="0"/>
              <a:t>Però prima bisogna sapere </a:t>
            </a:r>
          </a:p>
          <a:p>
            <a:pPr lvl="1"/>
            <a:r>
              <a:rPr lang="it-IT" dirty="0" smtClean="0"/>
              <a:t>Come è composta l’informativa</a:t>
            </a:r>
          </a:p>
          <a:p>
            <a:pPr lvl="1"/>
            <a:r>
              <a:rPr lang="it-IT" dirty="0" smtClean="0"/>
              <a:t>Cosa vi è di diverso nei principi contabili che la governano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2755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 Italia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dirty="0" smtClean="0"/>
              <a:t>L’informativa è composta da :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63641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Fondazione Francesco Bianchini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it-IT" sz="3600" dirty="0" smtClean="0">
                <a:solidFill>
                  <a:srgbClr val="FF0000"/>
                </a:solidFill>
              </a:rPr>
              <a:t>La contabilità privata al servizio dell’informazione societaria : analisi e spunti critici </a:t>
            </a:r>
          </a:p>
          <a:p>
            <a:pPr algn="ctr">
              <a:buNone/>
            </a:pPr>
            <a:endParaRPr lang="it-IT" sz="36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it-IT" sz="3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it-IT" sz="36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it-IT" sz="2800" dirty="0" smtClean="0"/>
              <a:t>Prof Riccardo </a:t>
            </a:r>
            <a:r>
              <a:rPr lang="it-IT" sz="2800" dirty="0" err="1" smtClean="0"/>
              <a:t>Bauer</a:t>
            </a:r>
            <a:endParaRPr lang="it-IT" sz="28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F96CFCA2-BBA9-4E29-897D-6EAB541429AB}" type="slidenum">
              <a:rPr lang="it-IT" altLang="it-IT" sz="1400"/>
              <a:pPr algn="r">
                <a:spcBef>
                  <a:spcPct val="0"/>
                </a:spcBef>
              </a:pPr>
              <a:t>20</a:t>
            </a:fld>
            <a:endParaRPr lang="it-IT" altLang="it-IT" sz="140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870075" y="3295650"/>
            <a:ext cx="4019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38400" y="1590675"/>
            <a:ext cx="3962400" cy="901700"/>
            <a:chOff x="1536" y="639"/>
            <a:chExt cx="2496" cy="568"/>
          </a:xfrm>
        </p:grpSpPr>
        <p:sp>
          <p:nvSpPr>
            <p:cNvPr id="76804" name="AutoShape 4"/>
            <p:cNvSpPr>
              <a:spLocks noChangeArrowheads="1"/>
            </p:cNvSpPr>
            <p:nvPr/>
          </p:nvSpPr>
          <p:spPr bwMode="auto">
            <a:xfrm>
              <a:off x="1536" y="639"/>
              <a:ext cx="2496" cy="568"/>
            </a:xfrm>
            <a:prstGeom prst="roundRect">
              <a:avLst>
                <a:gd name="adj" fmla="val 499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31758" name="Rectangle 5"/>
            <p:cNvSpPr>
              <a:spLocks noChangeArrowheads="1"/>
            </p:cNvSpPr>
            <p:nvPr/>
          </p:nvSpPr>
          <p:spPr bwMode="auto">
            <a:xfrm>
              <a:off x="1632" y="783"/>
              <a:ext cx="2306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l">
                <a:spcBef>
                  <a:spcPct val="0"/>
                </a:spcBef>
              </a:pPr>
              <a:r>
                <a:rPr lang="it-IT" altLang="it-IT" sz="2800" b="1">
                  <a:latin typeface="Arial" panose="020B0604020202020204" pitchFamily="34" charset="0"/>
                </a:rPr>
                <a:t>Il sistema di bilancio</a:t>
              </a:r>
              <a:endParaRPr lang="it-IT" altLang="it-IT" sz="2800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sp useBgFill="1">
        <p:nvSpPr>
          <p:cNvPr id="76806" name="Rectangle 6"/>
          <p:cNvSpPr>
            <a:spLocks noChangeArrowheads="1"/>
          </p:cNvSpPr>
          <p:nvPr/>
        </p:nvSpPr>
        <p:spPr bwMode="auto">
          <a:xfrm>
            <a:off x="1809750" y="3451225"/>
            <a:ext cx="5283200" cy="1562100"/>
          </a:xfrm>
          <a:prstGeom prst="rect">
            <a:avLst/>
          </a:prstGeom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accent1"/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it-IT" sz="2400" b="1">
                <a:latin typeface="Arial" charset="0"/>
                <a:cs typeface="Arial" charset="0"/>
              </a:rPr>
              <a:t>Insieme di dati e informazioni, strutturalmente composito e organico, governato da un sistema di regole e principi</a:t>
            </a:r>
            <a:endParaRPr lang="it-IT" sz="2400" b="1">
              <a:solidFill>
                <a:srgbClr val="003399"/>
              </a:solidFill>
              <a:latin typeface="Arial" charset="0"/>
              <a:cs typeface="Arial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124200" y="2686050"/>
            <a:ext cx="2538413" cy="598488"/>
            <a:chOff x="2321" y="1968"/>
            <a:chExt cx="1599" cy="817"/>
          </a:xfrm>
        </p:grpSpPr>
        <p:sp>
          <p:nvSpPr>
            <p:cNvPr id="31754" name="Freeform 8"/>
            <p:cNvSpPr>
              <a:spLocks/>
            </p:cNvSpPr>
            <p:nvPr/>
          </p:nvSpPr>
          <p:spPr bwMode="auto">
            <a:xfrm>
              <a:off x="2321" y="1968"/>
              <a:ext cx="1599" cy="692"/>
            </a:xfrm>
            <a:custGeom>
              <a:avLst/>
              <a:gdLst>
                <a:gd name="T0" fmla="*/ 339 w 1599"/>
                <a:gd name="T1" fmla="*/ 0 h 692"/>
                <a:gd name="T2" fmla="*/ 1259 w 1599"/>
                <a:gd name="T3" fmla="*/ 0 h 692"/>
                <a:gd name="T4" fmla="*/ 1356 w 1599"/>
                <a:gd name="T5" fmla="*/ 377 h 692"/>
                <a:gd name="T6" fmla="*/ 1598 w 1599"/>
                <a:gd name="T7" fmla="*/ 377 h 692"/>
                <a:gd name="T8" fmla="*/ 799 w 1599"/>
                <a:gd name="T9" fmla="*/ 691 h 692"/>
                <a:gd name="T10" fmla="*/ 0 w 1599"/>
                <a:gd name="T11" fmla="*/ 377 h 692"/>
                <a:gd name="T12" fmla="*/ 242 w 1599"/>
                <a:gd name="T13" fmla="*/ 377 h 692"/>
                <a:gd name="T14" fmla="*/ 339 w 1599"/>
                <a:gd name="T15" fmla="*/ 0 h 6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99"/>
                <a:gd name="T25" fmla="*/ 0 h 692"/>
                <a:gd name="T26" fmla="*/ 1599 w 1599"/>
                <a:gd name="T27" fmla="*/ 692 h 6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99" h="692">
                  <a:moveTo>
                    <a:pt x="339" y="0"/>
                  </a:moveTo>
                  <a:lnTo>
                    <a:pt x="1259" y="0"/>
                  </a:lnTo>
                  <a:lnTo>
                    <a:pt x="1356" y="377"/>
                  </a:lnTo>
                  <a:lnTo>
                    <a:pt x="1598" y="377"/>
                  </a:lnTo>
                  <a:lnTo>
                    <a:pt x="799" y="691"/>
                  </a:lnTo>
                  <a:lnTo>
                    <a:pt x="0" y="377"/>
                  </a:lnTo>
                  <a:lnTo>
                    <a:pt x="242" y="377"/>
                  </a:lnTo>
                  <a:lnTo>
                    <a:pt x="339" y="0"/>
                  </a:lnTo>
                </a:path>
              </a:pathLst>
            </a:custGeom>
            <a:solidFill>
              <a:schemeClr val="folHlink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755" name="Freeform 9"/>
            <p:cNvSpPr>
              <a:spLocks/>
            </p:cNvSpPr>
            <p:nvPr/>
          </p:nvSpPr>
          <p:spPr bwMode="auto">
            <a:xfrm>
              <a:off x="2321" y="2345"/>
              <a:ext cx="800" cy="440"/>
            </a:xfrm>
            <a:custGeom>
              <a:avLst/>
              <a:gdLst>
                <a:gd name="T0" fmla="*/ 0 w 800"/>
                <a:gd name="T1" fmla="*/ 0 h 440"/>
                <a:gd name="T2" fmla="*/ 799 w 800"/>
                <a:gd name="T3" fmla="*/ 314 h 440"/>
                <a:gd name="T4" fmla="*/ 799 w 800"/>
                <a:gd name="T5" fmla="*/ 439 h 440"/>
                <a:gd name="T6" fmla="*/ 0 w 800"/>
                <a:gd name="T7" fmla="*/ 94 h 440"/>
                <a:gd name="T8" fmla="*/ 0 w 800"/>
                <a:gd name="T9" fmla="*/ 0 h 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0"/>
                <a:gd name="T16" fmla="*/ 0 h 440"/>
                <a:gd name="T17" fmla="*/ 800 w 800"/>
                <a:gd name="T18" fmla="*/ 440 h 4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0" h="440">
                  <a:moveTo>
                    <a:pt x="0" y="0"/>
                  </a:moveTo>
                  <a:lnTo>
                    <a:pt x="799" y="314"/>
                  </a:lnTo>
                  <a:lnTo>
                    <a:pt x="799" y="439"/>
                  </a:lnTo>
                  <a:lnTo>
                    <a:pt x="0" y="94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756" name="Freeform 10"/>
            <p:cNvSpPr>
              <a:spLocks/>
            </p:cNvSpPr>
            <p:nvPr/>
          </p:nvSpPr>
          <p:spPr bwMode="auto">
            <a:xfrm>
              <a:off x="3120" y="2345"/>
              <a:ext cx="800" cy="440"/>
            </a:xfrm>
            <a:custGeom>
              <a:avLst/>
              <a:gdLst>
                <a:gd name="T0" fmla="*/ 0 w 800"/>
                <a:gd name="T1" fmla="*/ 314 h 440"/>
                <a:gd name="T2" fmla="*/ 0 w 800"/>
                <a:gd name="T3" fmla="*/ 439 h 440"/>
                <a:gd name="T4" fmla="*/ 799 w 800"/>
                <a:gd name="T5" fmla="*/ 94 h 440"/>
                <a:gd name="T6" fmla="*/ 799 w 800"/>
                <a:gd name="T7" fmla="*/ 0 h 440"/>
                <a:gd name="T8" fmla="*/ 0 w 800"/>
                <a:gd name="T9" fmla="*/ 314 h 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0"/>
                <a:gd name="T16" fmla="*/ 0 h 440"/>
                <a:gd name="T17" fmla="*/ 800 w 800"/>
                <a:gd name="T18" fmla="*/ 440 h 4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0" h="440">
                  <a:moveTo>
                    <a:pt x="0" y="314"/>
                  </a:moveTo>
                  <a:lnTo>
                    <a:pt x="0" y="439"/>
                  </a:lnTo>
                  <a:lnTo>
                    <a:pt x="799" y="94"/>
                  </a:lnTo>
                  <a:lnTo>
                    <a:pt x="799" y="0"/>
                  </a:lnTo>
                  <a:lnTo>
                    <a:pt x="0" y="314"/>
                  </a:lnTo>
                </a:path>
              </a:pathLst>
            </a:custGeom>
            <a:solidFill>
              <a:schemeClr val="folHlink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76811" name="AutoShape 11"/>
          <p:cNvSpPr>
            <a:spLocks noChangeArrowheads="1"/>
          </p:cNvSpPr>
          <p:nvPr/>
        </p:nvSpPr>
        <p:spPr bwMode="auto">
          <a:xfrm>
            <a:off x="107950" y="5073650"/>
            <a:ext cx="3200400" cy="1524000"/>
          </a:xfrm>
          <a:prstGeom prst="irregularSeal2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altLang="it-IT" sz="2400" b="1">
                <a:solidFill>
                  <a:srgbClr val="003399"/>
                </a:solidFill>
              </a:rPr>
              <a:t>Codice civile</a:t>
            </a:r>
          </a:p>
        </p:txBody>
      </p:sp>
      <p:sp>
        <p:nvSpPr>
          <p:cNvPr id="76812" name="AutoShape 12"/>
          <p:cNvSpPr>
            <a:spLocks noChangeArrowheads="1"/>
          </p:cNvSpPr>
          <p:nvPr/>
        </p:nvSpPr>
        <p:spPr bwMode="auto">
          <a:xfrm>
            <a:off x="2700338" y="5084763"/>
            <a:ext cx="3733800" cy="1524000"/>
          </a:xfrm>
          <a:prstGeom prst="irregularSeal2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altLang="it-IT" sz="2400" b="1">
                <a:solidFill>
                  <a:srgbClr val="003399"/>
                </a:solidFill>
              </a:rPr>
              <a:t>Principi contabili</a:t>
            </a:r>
          </a:p>
        </p:txBody>
      </p:sp>
      <p:sp>
        <p:nvSpPr>
          <p:cNvPr id="76813" name="AutoShape 13"/>
          <p:cNvSpPr>
            <a:spLocks noChangeArrowheads="1"/>
          </p:cNvSpPr>
          <p:nvPr/>
        </p:nvSpPr>
        <p:spPr bwMode="auto">
          <a:xfrm>
            <a:off x="5795963" y="5073650"/>
            <a:ext cx="3505200" cy="1524000"/>
          </a:xfrm>
          <a:prstGeom prst="irregularSeal2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altLang="it-IT" sz="2400" b="1">
                <a:solidFill>
                  <a:srgbClr val="003399"/>
                </a:solidFill>
              </a:rPr>
              <a:t>Regolamento UE </a:t>
            </a:r>
          </a:p>
          <a:p>
            <a:pPr eaLnBrk="1" hangingPunct="1">
              <a:spcBef>
                <a:spcPct val="0"/>
              </a:spcBef>
            </a:pPr>
            <a:r>
              <a:rPr lang="it-IT" altLang="it-IT" sz="2400" b="1">
                <a:solidFill>
                  <a:srgbClr val="003399"/>
                </a:solidFill>
              </a:rPr>
              <a:t>1606/2002</a:t>
            </a:r>
          </a:p>
        </p:txBody>
      </p:sp>
      <p:sp>
        <p:nvSpPr>
          <p:cNvPr id="15" name="Rectangle 5"/>
          <p:cNvSpPr txBox="1"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it-IT" altLang="it-IT" sz="3200" b="1" kern="0" dirty="0">
                <a:solidFill>
                  <a:srgbClr val="FF0000"/>
                </a:solidFill>
                <a:latin typeface="Arial" charset="0"/>
                <a:ea typeface="+mj-ea"/>
                <a:cs typeface="+mj-cs"/>
              </a:rPr>
              <a:t>COS’E’ UN BILANCIO ?</a:t>
            </a:r>
            <a:endParaRPr lang="it-IT" sz="3000" b="1" kern="0" dirty="0">
              <a:solidFill>
                <a:srgbClr val="00007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7329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76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6" grpId="0" animBg="1" autoUpdateAnimBg="0"/>
      <p:bldP spid="76811" grpId="0" animBg="1" autoUpdateAnimBg="0"/>
      <p:bldP spid="76812" grpId="0" animBg="1" autoUpdateAnimBg="0"/>
      <p:bldP spid="76813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3843892A-B119-4979-9A0F-2D5CF240463D}" type="slidenum">
              <a:rPr lang="it-IT" altLang="it-IT" sz="1400"/>
              <a:pPr algn="r">
                <a:spcBef>
                  <a:spcPct val="0"/>
                </a:spcBef>
              </a:pPr>
              <a:t>21</a:t>
            </a:fld>
            <a:endParaRPr lang="it-IT" altLang="it-IT" sz="1400"/>
          </a:p>
        </p:txBody>
      </p:sp>
      <p:sp useBgFill="1">
        <p:nvSpPr>
          <p:cNvPr id="82946" name="AutoShape 2"/>
          <p:cNvSpPr>
            <a:spLocks noChangeArrowheads="1"/>
          </p:cNvSpPr>
          <p:nvPr/>
        </p:nvSpPr>
        <p:spPr bwMode="auto">
          <a:xfrm>
            <a:off x="3424238" y="739775"/>
            <a:ext cx="4383087" cy="673100"/>
          </a:xfrm>
          <a:prstGeom prst="roundRect">
            <a:avLst>
              <a:gd name="adj" fmla="val 12495"/>
            </a:avLst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400" b="1">
                <a:latin typeface="Arial" charset="0"/>
                <a:cs typeface="+mn-cs"/>
              </a:rPr>
              <a:t>Clausola Generale</a:t>
            </a:r>
          </a:p>
          <a:p>
            <a:pPr algn="ctr" eaLnBrk="0" hangingPunct="0">
              <a:defRPr/>
            </a:pPr>
            <a:r>
              <a:rPr lang="it-IT" sz="1400" b="1">
                <a:latin typeface="Arial" charset="0"/>
                <a:cs typeface="+mn-cs"/>
              </a:rPr>
              <a:t> (rappresentazione chiara, veritiera </a:t>
            </a:r>
          </a:p>
          <a:p>
            <a:pPr algn="ctr" eaLnBrk="0" hangingPunct="0">
              <a:defRPr/>
            </a:pPr>
            <a:r>
              <a:rPr lang="it-IT" sz="1400" b="1">
                <a:latin typeface="Arial" charset="0"/>
                <a:cs typeface="+mn-cs"/>
              </a:rPr>
              <a:t>e corretta - 2423 c.c.)</a:t>
            </a:r>
            <a:r>
              <a:rPr lang="it-IT" sz="1400" b="1">
                <a:solidFill>
                  <a:srgbClr val="003399"/>
                </a:solidFill>
                <a:latin typeface="Arial" charset="0"/>
                <a:cs typeface="+mn-cs"/>
              </a:rPr>
              <a:t> </a:t>
            </a:r>
          </a:p>
        </p:txBody>
      </p:sp>
      <p:sp useBgFill="1">
        <p:nvSpPr>
          <p:cNvPr id="82947" name="AutoShape 3"/>
          <p:cNvSpPr>
            <a:spLocks noChangeArrowheads="1"/>
          </p:cNvSpPr>
          <p:nvPr/>
        </p:nvSpPr>
        <p:spPr bwMode="auto">
          <a:xfrm>
            <a:off x="3106738" y="2087563"/>
            <a:ext cx="5016500" cy="1054100"/>
          </a:xfrm>
          <a:prstGeom prst="roundRect">
            <a:avLst>
              <a:gd name="adj" fmla="val 12495"/>
            </a:avLst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400" b="1">
                <a:latin typeface="Arial" charset="0"/>
                <a:cs typeface="+mn-cs"/>
              </a:rPr>
              <a:t>Principi generali di bilancio</a:t>
            </a:r>
          </a:p>
          <a:p>
            <a:pPr algn="ctr" eaLnBrk="0" hangingPunct="0">
              <a:defRPr/>
            </a:pPr>
            <a:r>
              <a:rPr lang="it-IT" sz="1400" b="1">
                <a:latin typeface="Arial" charset="0"/>
                <a:cs typeface="+mn-cs"/>
              </a:rPr>
              <a:t>(continuità, prudenza, realizzazione, competenza,</a:t>
            </a:r>
          </a:p>
          <a:p>
            <a:pPr algn="ctr" eaLnBrk="0" hangingPunct="0">
              <a:defRPr/>
            </a:pPr>
            <a:r>
              <a:rPr lang="it-IT" sz="1400" b="1">
                <a:latin typeface="Arial" charset="0"/>
                <a:cs typeface="+mn-cs"/>
              </a:rPr>
              <a:t>valutazione separata, costanza criteri valutativi - 2423 bis</a:t>
            </a:r>
            <a:r>
              <a:rPr lang="it-IT" sz="1400" b="1">
                <a:solidFill>
                  <a:srgbClr val="003399"/>
                </a:solidFill>
                <a:latin typeface="Arial" charset="0"/>
                <a:cs typeface="+mn-cs"/>
              </a:rPr>
              <a:t>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14900" y="1568450"/>
            <a:ext cx="1401763" cy="420688"/>
            <a:chOff x="3096" y="900"/>
            <a:chExt cx="883" cy="265"/>
          </a:xfrm>
        </p:grpSpPr>
        <p:sp>
          <p:nvSpPr>
            <p:cNvPr id="34854" name="Freeform 5"/>
            <p:cNvSpPr>
              <a:spLocks/>
            </p:cNvSpPr>
            <p:nvPr/>
          </p:nvSpPr>
          <p:spPr bwMode="auto">
            <a:xfrm>
              <a:off x="3852" y="1056"/>
              <a:ext cx="127" cy="38"/>
            </a:xfrm>
            <a:custGeom>
              <a:avLst/>
              <a:gdLst>
                <a:gd name="T0" fmla="*/ 0 w 127"/>
                <a:gd name="T1" fmla="*/ 37 h 38"/>
                <a:gd name="T2" fmla="*/ 126 w 127"/>
                <a:gd name="T3" fmla="*/ 37 h 38"/>
                <a:gd name="T4" fmla="*/ 126 w 127"/>
                <a:gd name="T5" fmla="*/ 0 h 38"/>
                <a:gd name="T6" fmla="*/ 0 w 127"/>
                <a:gd name="T7" fmla="*/ 0 h 38"/>
                <a:gd name="T8" fmla="*/ 0 w 127"/>
                <a:gd name="T9" fmla="*/ 3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38"/>
                <a:gd name="T17" fmla="*/ 127 w 127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38">
                  <a:moveTo>
                    <a:pt x="0" y="37"/>
                  </a:moveTo>
                  <a:lnTo>
                    <a:pt x="126" y="37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37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855" name="Freeform 6"/>
            <p:cNvSpPr>
              <a:spLocks/>
            </p:cNvSpPr>
            <p:nvPr/>
          </p:nvSpPr>
          <p:spPr bwMode="auto">
            <a:xfrm>
              <a:off x="3096" y="1059"/>
              <a:ext cx="132" cy="35"/>
            </a:xfrm>
            <a:custGeom>
              <a:avLst/>
              <a:gdLst>
                <a:gd name="T0" fmla="*/ 0 w 132"/>
                <a:gd name="T1" fmla="*/ 34 h 35"/>
                <a:gd name="T2" fmla="*/ 128 w 132"/>
                <a:gd name="T3" fmla="*/ 34 h 35"/>
                <a:gd name="T4" fmla="*/ 131 w 132"/>
                <a:gd name="T5" fmla="*/ 0 h 35"/>
                <a:gd name="T6" fmla="*/ 0 w 132"/>
                <a:gd name="T7" fmla="*/ 0 h 35"/>
                <a:gd name="T8" fmla="*/ 0 w 132"/>
                <a:gd name="T9" fmla="*/ 34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35"/>
                <a:gd name="T17" fmla="*/ 132 w 1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35">
                  <a:moveTo>
                    <a:pt x="0" y="34"/>
                  </a:moveTo>
                  <a:lnTo>
                    <a:pt x="128" y="34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856" name="Freeform 7"/>
            <p:cNvSpPr>
              <a:spLocks/>
            </p:cNvSpPr>
            <p:nvPr/>
          </p:nvSpPr>
          <p:spPr bwMode="auto">
            <a:xfrm>
              <a:off x="3099" y="935"/>
              <a:ext cx="878" cy="230"/>
            </a:xfrm>
            <a:custGeom>
              <a:avLst/>
              <a:gdLst>
                <a:gd name="T0" fmla="*/ 433 w 878"/>
                <a:gd name="T1" fmla="*/ 229 h 230"/>
                <a:gd name="T2" fmla="*/ 0 w 878"/>
                <a:gd name="T3" fmla="*/ 158 h 230"/>
                <a:gd name="T4" fmla="*/ 126 w 878"/>
                <a:gd name="T5" fmla="*/ 158 h 230"/>
                <a:gd name="T6" fmla="*/ 42 w 878"/>
                <a:gd name="T7" fmla="*/ 0 h 230"/>
                <a:gd name="T8" fmla="*/ 835 w 878"/>
                <a:gd name="T9" fmla="*/ 0 h 230"/>
                <a:gd name="T10" fmla="*/ 752 w 878"/>
                <a:gd name="T11" fmla="*/ 158 h 230"/>
                <a:gd name="T12" fmla="*/ 877 w 878"/>
                <a:gd name="T13" fmla="*/ 158 h 230"/>
                <a:gd name="T14" fmla="*/ 433 w 878"/>
                <a:gd name="T15" fmla="*/ 229 h 2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78"/>
                <a:gd name="T25" fmla="*/ 0 h 230"/>
                <a:gd name="T26" fmla="*/ 878 w 878"/>
                <a:gd name="T27" fmla="*/ 230 h 2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78" h="230">
                  <a:moveTo>
                    <a:pt x="433" y="229"/>
                  </a:moveTo>
                  <a:lnTo>
                    <a:pt x="0" y="158"/>
                  </a:lnTo>
                  <a:lnTo>
                    <a:pt x="126" y="158"/>
                  </a:lnTo>
                  <a:lnTo>
                    <a:pt x="42" y="0"/>
                  </a:lnTo>
                  <a:lnTo>
                    <a:pt x="835" y="0"/>
                  </a:lnTo>
                  <a:lnTo>
                    <a:pt x="752" y="158"/>
                  </a:lnTo>
                  <a:lnTo>
                    <a:pt x="877" y="158"/>
                  </a:lnTo>
                  <a:lnTo>
                    <a:pt x="433" y="22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857" name="Freeform 8"/>
            <p:cNvSpPr>
              <a:spLocks/>
            </p:cNvSpPr>
            <p:nvPr/>
          </p:nvSpPr>
          <p:spPr bwMode="auto">
            <a:xfrm>
              <a:off x="3141" y="900"/>
              <a:ext cx="794" cy="36"/>
            </a:xfrm>
            <a:custGeom>
              <a:avLst/>
              <a:gdLst>
                <a:gd name="T0" fmla="*/ 0 w 794"/>
                <a:gd name="T1" fmla="*/ 35 h 36"/>
                <a:gd name="T2" fmla="*/ 793 w 794"/>
                <a:gd name="T3" fmla="*/ 35 h 36"/>
                <a:gd name="T4" fmla="*/ 793 w 794"/>
                <a:gd name="T5" fmla="*/ 0 h 36"/>
                <a:gd name="T6" fmla="*/ 0 w 794"/>
                <a:gd name="T7" fmla="*/ 0 h 36"/>
                <a:gd name="T8" fmla="*/ 0 w 794"/>
                <a:gd name="T9" fmla="*/ 3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4"/>
                <a:gd name="T16" fmla="*/ 0 h 36"/>
                <a:gd name="T17" fmla="*/ 794 w 794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4" h="36">
                  <a:moveTo>
                    <a:pt x="0" y="35"/>
                  </a:moveTo>
                  <a:lnTo>
                    <a:pt x="793" y="35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35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 useBgFill="1">
        <p:nvSpPr>
          <p:cNvPr id="82953" name="AutoShape 9"/>
          <p:cNvSpPr>
            <a:spLocks noChangeArrowheads="1"/>
          </p:cNvSpPr>
          <p:nvPr/>
        </p:nvSpPr>
        <p:spPr bwMode="auto">
          <a:xfrm>
            <a:off x="3689350" y="3789363"/>
            <a:ext cx="3835400" cy="520700"/>
          </a:xfrm>
          <a:prstGeom prst="roundRect">
            <a:avLst>
              <a:gd name="adj" fmla="val 12495"/>
            </a:avLst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400" b="1">
                <a:latin typeface="Arial" charset="0"/>
                <a:cs typeface="Arial" charset="0"/>
              </a:rPr>
              <a:t>Criteri specifici di valutazione (2426 c.c.)</a:t>
            </a:r>
            <a:endParaRPr lang="it-IT" sz="1400" b="1">
              <a:solidFill>
                <a:srgbClr val="003399"/>
              </a:solidFill>
              <a:latin typeface="Arial" charset="0"/>
              <a:cs typeface="Arial" charset="0"/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914900" y="3295650"/>
            <a:ext cx="1401763" cy="420688"/>
            <a:chOff x="3096" y="1908"/>
            <a:chExt cx="883" cy="265"/>
          </a:xfrm>
        </p:grpSpPr>
        <p:sp>
          <p:nvSpPr>
            <p:cNvPr id="34850" name="Freeform 11"/>
            <p:cNvSpPr>
              <a:spLocks/>
            </p:cNvSpPr>
            <p:nvPr/>
          </p:nvSpPr>
          <p:spPr bwMode="auto">
            <a:xfrm>
              <a:off x="3852" y="2064"/>
              <a:ext cx="127" cy="38"/>
            </a:xfrm>
            <a:custGeom>
              <a:avLst/>
              <a:gdLst>
                <a:gd name="T0" fmla="*/ 0 w 127"/>
                <a:gd name="T1" fmla="*/ 37 h 38"/>
                <a:gd name="T2" fmla="*/ 126 w 127"/>
                <a:gd name="T3" fmla="*/ 37 h 38"/>
                <a:gd name="T4" fmla="*/ 126 w 127"/>
                <a:gd name="T5" fmla="*/ 0 h 38"/>
                <a:gd name="T6" fmla="*/ 0 w 127"/>
                <a:gd name="T7" fmla="*/ 0 h 38"/>
                <a:gd name="T8" fmla="*/ 0 w 127"/>
                <a:gd name="T9" fmla="*/ 3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38"/>
                <a:gd name="T17" fmla="*/ 127 w 127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38">
                  <a:moveTo>
                    <a:pt x="0" y="37"/>
                  </a:moveTo>
                  <a:lnTo>
                    <a:pt x="126" y="37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37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851" name="Freeform 12"/>
            <p:cNvSpPr>
              <a:spLocks/>
            </p:cNvSpPr>
            <p:nvPr/>
          </p:nvSpPr>
          <p:spPr bwMode="auto">
            <a:xfrm>
              <a:off x="3096" y="2067"/>
              <a:ext cx="132" cy="35"/>
            </a:xfrm>
            <a:custGeom>
              <a:avLst/>
              <a:gdLst>
                <a:gd name="T0" fmla="*/ 0 w 132"/>
                <a:gd name="T1" fmla="*/ 34 h 35"/>
                <a:gd name="T2" fmla="*/ 128 w 132"/>
                <a:gd name="T3" fmla="*/ 34 h 35"/>
                <a:gd name="T4" fmla="*/ 131 w 132"/>
                <a:gd name="T5" fmla="*/ 0 h 35"/>
                <a:gd name="T6" fmla="*/ 0 w 132"/>
                <a:gd name="T7" fmla="*/ 0 h 35"/>
                <a:gd name="T8" fmla="*/ 0 w 132"/>
                <a:gd name="T9" fmla="*/ 34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35"/>
                <a:gd name="T17" fmla="*/ 132 w 1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35">
                  <a:moveTo>
                    <a:pt x="0" y="34"/>
                  </a:moveTo>
                  <a:lnTo>
                    <a:pt x="128" y="34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852" name="Freeform 13"/>
            <p:cNvSpPr>
              <a:spLocks/>
            </p:cNvSpPr>
            <p:nvPr/>
          </p:nvSpPr>
          <p:spPr bwMode="auto">
            <a:xfrm>
              <a:off x="3099" y="1943"/>
              <a:ext cx="878" cy="230"/>
            </a:xfrm>
            <a:custGeom>
              <a:avLst/>
              <a:gdLst>
                <a:gd name="T0" fmla="*/ 433 w 878"/>
                <a:gd name="T1" fmla="*/ 229 h 230"/>
                <a:gd name="T2" fmla="*/ 0 w 878"/>
                <a:gd name="T3" fmla="*/ 158 h 230"/>
                <a:gd name="T4" fmla="*/ 126 w 878"/>
                <a:gd name="T5" fmla="*/ 158 h 230"/>
                <a:gd name="T6" fmla="*/ 42 w 878"/>
                <a:gd name="T7" fmla="*/ 0 h 230"/>
                <a:gd name="T8" fmla="*/ 835 w 878"/>
                <a:gd name="T9" fmla="*/ 0 h 230"/>
                <a:gd name="T10" fmla="*/ 752 w 878"/>
                <a:gd name="T11" fmla="*/ 158 h 230"/>
                <a:gd name="T12" fmla="*/ 877 w 878"/>
                <a:gd name="T13" fmla="*/ 158 h 230"/>
                <a:gd name="T14" fmla="*/ 433 w 878"/>
                <a:gd name="T15" fmla="*/ 229 h 2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78"/>
                <a:gd name="T25" fmla="*/ 0 h 230"/>
                <a:gd name="T26" fmla="*/ 878 w 878"/>
                <a:gd name="T27" fmla="*/ 230 h 2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78" h="230">
                  <a:moveTo>
                    <a:pt x="433" y="229"/>
                  </a:moveTo>
                  <a:lnTo>
                    <a:pt x="0" y="158"/>
                  </a:lnTo>
                  <a:lnTo>
                    <a:pt x="126" y="158"/>
                  </a:lnTo>
                  <a:lnTo>
                    <a:pt x="42" y="0"/>
                  </a:lnTo>
                  <a:lnTo>
                    <a:pt x="835" y="0"/>
                  </a:lnTo>
                  <a:lnTo>
                    <a:pt x="752" y="158"/>
                  </a:lnTo>
                  <a:lnTo>
                    <a:pt x="877" y="158"/>
                  </a:lnTo>
                  <a:lnTo>
                    <a:pt x="433" y="22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853" name="Freeform 14"/>
            <p:cNvSpPr>
              <a:spLocks/>
            </p:cNvSpPr>
            <p:nvPr/>
          </p:nvSpPr>
          <p:spPr bwMode="auto">
            <a:xfrm>
              <a:off x="3141" y="1908"/>
              <a:ext cx="794" cy="36"/>
            </a:xfrm>
            <a:custGeom>
              <a:avLst/>
              <a:gdLst>
                <a:gd name="T0" fmla="*/ 0 w 794"/>
                <a:gd name="T1" fmla="*/ 35 h 36"/>
                <a:gd name="T2" fmla="*/ 793 w 794"/>
                <a:gd name="T3" fmla="*/ 35 h 36"/>
                <a:gd name="T4" fmla="*/ 793 w 794"/>
                <a:gd name="T5" fmla="*/ 0 h 36"/>
                <a:gd name="T6" fmla="*/ 0 w 794"/>
                <a:gd name="T7" fmla="*/ 0 h 36"/>
                <a:gd name="T8" fmla="*/ 0 w 794"/>
                <a:gd name="T9" fmla="*/ 3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4"/>
                <a:gd name="T16" fmla="*/ 0 h 36"/>
                <a:gd name="T17" fmla="*/ 794 w 794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4" h="36">
                  <a:moveTo>
                    <a:pt x="0" y="35"/>
                  </a:moveTo>
                  <a:lnTo>
                    <a:pt x="793" y="35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35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 useBgFill="1">
        <p:nvSpPr>
          <p:cNvPr id="82959" name="Oval 15"/>
          <p:cNvSpPr>
            <a:spLocks noChangeArrowheads="1"/>
          </p:cNvSpPr>
          <p:nvPr/>
        </p:nvSpPr>
        <p:spPr bwMode="auto">
          <a:xfrm>
            <a:off x="2497138" y="5445125"/>
            <a:ext cx="6311900" cy="1189038"/>
          </a:xfrm>
          <a:prstGeom prst="ellipse">
            <a:avLst/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it-IT">
              <a:latin typeface="Times New Roman" charset="0"/>
              <a:cs typeface="Arial" charset="0"/>
            </a:endParaRPr>
          </a:p>
        </p:txBody>
      </p:sp>
      <p:sp>
        <p:nvSpPr>
          <p:cNvPr id="82960" name="Arc 16"/>
          <p:cNvSpPr>
            <a:spLocks/>
          </p:cNvSpPr>
          <p:nvPr/>
        </p:nvSpPr>
        <p:spPr bwMode="auto">
          <a:xfrm>
            <a:off x="2298700" y="4324350"/>
            <a:ext cx="3278188" cy="762000"/>
          </a:xfrm>
          <a:custGeom>
            <a:avLst/>
            <a:gdLst>
              <a:gd name="T0" fmla="*/ 0 w 21610"/>
              <a:gd name="T1" fmla="*/ 0 h 21600"/>
              <a:gd name="T2" fmla="*/ 497293658 w 21610"/>
              <a:gd name="T3" fmla="*/ 26881666 h 21600"/>
              <a:gd name="T4" fmla="*/ 230125 w 21610"/>
              <a:gd name="T5" fmla="*/ 26881666 h 21600"/>
              <a:gd name="T6" fmla="*/ 0 60000 65536"/>
              <a:gd name="T7" fmla="*/ 0 60000 65536"/>
              <a:gd name="T8" fmla="*/ 0 60000 65536"/>
              <a:gd name="T9" fmla="*/ 0 w 21610"/>
              <a:gd name="T10" fmla="*/ 0 h 21600"/>
              <a:gd name="T11" fmla="*/ 21610 w 2161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0" h="21600" fill="none" extrusionOk="0">
                <a:moveTo>
                  <a:pt x="0" y="0"/>
                </a:moveTo>
                <a:cubicBezTo>
                  <a:pt x="3" y="0"/>
                  <a:pt x="6" y="-1"/>
                  <a:pt x="10" y="0"/>
                </a:cubicBezTo>
                <a:cubicBezTo>
                  <a:pt x="11939" y="0"/>
                  <a:pt x="21610" y="9670"/>
                  <a:pt x="21610" y="21600"/>
                </a:cubicBezTo>
              </a:path>
              <a:path w="21610" h="21600" stroke="0" extrusionOk="0">
                <a:moveTo>
                  <a:pt x="0" y="0"/>
                </a:moveTo>
                <a:cubicBezTo>
                  <a:pt x="3" y="0"/>
                  <a:pt x="6" y="-1"/>
                  <a:pt x="10" y="0"/>
                </a:cubicBezTo>
                <a:cubicBezTo>
                  <a:pt x="11939" y="0"/>
                  <a:pt x="21610" y="9670"/>
                  <a:pt x="21610" y="21600"/>
                </a:cubicBezTo>
                <a:lnTo>
                  <a:pt x="10" y="21600"/>
                </a:lnTo>
                <a:close/>
              </a:path>
            </a:pathLst>
          </a:custGeom>
          <a:noFill/>
          <a:ln w="50800" cap="rnd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 useBgFill="1">
        <p:nvSpPr>
          <p:cNvPr id="82961" name="Oval 17"/>
          <p:cNvSpPr>
            <a:spLocks noChangeArrowheads="1"/>
          </p:cNvSpPr>
          <p:nvPr/>
        </p:nvSpPr>
        <p:spPr bwMode="auto">
          <a:xfrm>
            <a:off x="6588125" y="5732463"/>
            <a:ext cx="1282700" cy="673100"/>
          </a:xfrm>
          <a:prstGeom prst="ellipse">
            <a:avLst/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+mn-cs"/>
              </a:rPr>
              <a:t>N.I.</a:t>
            </a:r>
          </a:p>
        </p:txBody>
      </p:sp>
      <p:sp useBgFill="1">
        <p:nvSpPr>
          <p:cNvPr id="82962" name="Oval 18"/>
          <p:cNvSpPr>
            <a:spLocks noChangeArrowheads="1"/>
          </p:cNvSpPr>
          <p:nvPr/>
        </p:nvSpPr>
        <p:spPr bwMode="auto">
          <a:xfrm>
            <a:off x="5089525" y="5732463"/>
            <a:ext cx="1282700" cy="673100"/>
          </a:xfrm>
          <a:prstGeom prst="ellipse">
            <a:avLst/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Arial" charset="0"/>
              </a:rPr>
              <a:t>C.E.</a:t>
            </a:r>
            <a:endParaRPr lang="it-IT" sz="1800" b="1">
              <a:solidFill>
                <a:srgbClr val="003399"/>
              </a:solidFill>
              <a:latin typeface="Arial" charset="0"/>
              <a:cs typeface="Arial" charset="0"/>
            </a:endParaRPr>
          </a:p>
        </p:txBody>
      </p:sp>
      <p:sp>
        <p:nvSpPr>
          <p:cNvPr id="82963" name="Rectangle 19"/>
          <p:cNvSpPr>
            <a:spLocks noChangeArrowheads="1"/>
          </p:cNvSpPr>
          <p:nvPr/>
        </p:nvSpPr>
        <p:spPr bwMode="auto">
          <a:xfrm>
            <a:off x="4425950" y="5010150"/>
            <a:ext cx="22542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1800" b="1">
                <a:latin typeface="Arial" panose="020B0604020202020204" pitchFamily="34" charset="0"/>
              </a:rPr>
              <a:t>sistema di bilancio</a:t>
            </a:r>
            <a:endParaRPr lang="it-IT" altLang="it-IT" sz="1800" b="1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 useBgFill="1">
        <p:nvSpPr>
          <p:cNvPr id="82964" name="Oval 20"/>
          <p:cNvSpPr>
            <a:spLocks noChangeArrowheads="1"/>
          </p:cNvSpPr>
          <p:nvPr/>
        </p:nvSpPr>
        <p:spPr bwMode="auto">
          <a:xfrm>
            <a:off x="3505200" y="5732463"/>
            <a:ext cx="1282700" cy="673100"/>
          </a:xfrm>
          <a:prstGeom prst="ellipse">
            <a:avLst/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Arial" charset="0"/>
              </a:rPr>
              <a:t>S.P.</a:t>
            </a:r>
            <a:endParaRPr lang="it-IT" sz="1800" b="1">
              <a:solidFill>
                <a:srgbClr val="003399"/>
              </a:solidFill>
              <a:latin typeface="Arial" charset="0"/>
              <a:cs typeface="Arial" charset="0"/>
            </a:endParaRPr>
          </a:p>
        </p:txBody>
      </p:sp>
      <p:sp>
        <p:nvSpPr>
          <p:cNvPr id="82965" name="Arc 21"/>
          <p:cNvSpPr>
            <a:spLocks/>
          </p:cNvSpPr>
          <p:nvPr/>
        </p:nvSpPr>
        <p:spPr bwMode="auto">
          <a:xfrm>
            <a:off x="2298700" y="4402138"/>
            <a:ext cx="1754188" cy="685800"/>
          </a:xfrm>
          <a:custGeom>
            <a:avLst/>
            <a:gdLst>
              <a:gd name="T0" fmla="*/ 0 w 21620"/>
              <a:gd name="T1" fmla="*/ 0 h 21600"/>
              <a:gd name="T2" fmla="*/ 142330033 w 21620"/>
              <a:gd name="T3" fmla="*/ 21774150 h 21600"/>
              <a:gd name="T4" fmla="*/ 131686 w 21620"/>
              <a:gd name="T5" fmla="*/ 2177415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50800" cap="rnd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7748588" y="2990850"/>
            <a:ext cx="534987" cy="1677988"/>
            <a:chOff x="4881" y="1884"/>
            <a:chExt cx="337" cy="1057"/>
          </a:xfrm>
        </p:grpSpPr>
        <p:sp>
          <p:nvSpPr>
            <p:cNvPr id="34848" name="Freeform 23"/>
            <p:cNvSpPr>
              <a:spLocks/>
            </p:cNvSpPr>
            <p:nvPr/>
          </p:nvSpPr>
          <p:spPr bwMode="auto">
            <a:xfrm>
              <a:off x="4881" y="1884"/>
              <a:ext cx="335" cy="1057"/>
            </a:xfrm>
            <a:custGeom>
              <a:avLst/>
              <a:gdLst>
                <a:gd name="T0" fmla="*/ 21 w 335"/>
                <a:gd name="T1" fmla="*/ 0 h 1057"/>
                <a:gd name="T2" fmla="*/ 51 w 335"/>
                <a:gd name="T3" fmla="*/ 33 h 1057"/>
                <a:gd name="T4" fmla="*/ 84 w 335"/>
                <a:gd name="T5" fmla="*/ 81 h 1057"/>
                <a:gd name="T6" fmla="*/ 114 w 335"/>
                <a:gd name="T7" fmla="*/ 139 h 1057"/>
                <a:gd name="T8" fmla="*/ 146 w 335"/>
                <a:gd name="T9" fmla="*/ 205 h 1057"/>
                <a:gd name="T10" fmla="*/ 178 w 335"/>
                <a:gd name="T11" fmla="*/ 281 h 1057"/>
                <a:gd name="T12" fmla="*/ 211 w 335"/>
                <a:gd name="T13" fmla="*/ 380 h 1057"/>
                <a:gd name="T14" fmla="*/ 237 w 335"/>
                <a:gd name="T15" fmla="*/ 470 h 1057"/>
                <a:gd name="T16" fmla="*/ 256 w 335"/>
                <a:gd name="T17" fmla="*/ 574 h 1057"/>
                <a:gd name="T18" fmla="*/ 267 w 335"/>
                <a:gd name="T19" fmla="*/ 676 h 1057"/>
                <a:gd name="T20" fmla="*/ 267 w 335"/>
                <a:gd name="T21" fmla="*/ 745 h 1057"/>
                <a:gd name="T22" fmla="*/ 264 w 335"/>
                <a:gd name="T23" fmla="*/ 801 h 1057"/>
                <a:gd name="T24" fmla="*/ 334 w 335"/>
                <a:gd name="T25" fmla="*/ 823 h 1057"/>
                <a:gd name="T26" fmla="*/ 294 w 335"/>
                <a:gd name="T27" fmla="*/ 885 h 1057"/>
                <a:gd name="T28" fmla="*/ 253 w 335"/>
                <a:gd name="T29" fmla="*/ 965 h 1057"/>
                <a:gd name="T30" fmla="*/ 230 w 335"/>
                <a:gd name="T31" fmla="*/ 1056 h 1057"/>
                <a:gd name="T32" fmla="*/ 203 w 335"/>
                <a:gd name="T33" fmla="*/ 1008 h 1057"/>
                <a:gd name="T34" fmla="*/ 173 w 335"/>
                <a:gd name="T35" fmla="*/ 909 h 1057"/>
                <a:gd name="T36" fmla="*/ 145 w 335"/>
                <a:gd name="T37" fmla="*/ 846 h 1057"/>
                <a:gd name="T38" fmla="*/ 190 w 335"/>
                <a:gd name="T39" fmla="*/ 821 h 1057"/>
                <a:gd name="T40" fmla="*/ 195 w 335"/>
                <a:gd name="T41" fmla="*/ 730 h 1057"/>
                <a:gd name="T42" fmla="*/ 190 w 335"/>
                <a:gd name="T43" fmla="*/ 630 h 1057"/>
                <a:gd name="T44" fmla="*/ 178 w 335"/>
                <a:gd name="T45" fmla="*/ 524 h 1057"/>
                <a:gd name="T46" fmla="*/ 154 w 335"/>
                <a:gd name="T47" fmla="*/ 394 h 1057"/>
                <a:gd name="T48" fmla="*/ 126 w 335"/>
                <a:gd name="T49" fmla="*/ 288 h 1057"/>
                <a:gd name="T50" fmla="*/ 112 w 335"/>
                <a:gd name="T51" fmla="*/ 238 h 1057"/>
                <a:gd name="T52" fmla="*/ 98 w 335"/>
                <a:gd name="T53" fmla="*/ 198 h 1057"/>
                <a:gd name="T54" fmla="*/ 75 w 335"/>
                <a:gd name="T55" fmla="*/ 137 h 1057"/>
                <a:gd name="T56" fmla="*/ 59 w 335"/>
                <a:gd name="T57" fmla="*/ 100 h 1057"/>
                <a:gd name="T58" fmla="*/ 42 w 335"/>
                <a:gd name="T59" fmla="*/ 67 h 1057"/>
                <a:gd name="T60" fmla="*/ 22 w 335"/>
                <a:gd name="T61" fmla="*/ 32 h 1057"/>
                <a:gd name="T62" fmla="*/ 0 w 335"/>
                <a:gd name="T63" fmla="*/ 0 h 105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35"/>
                <a:gd name="T97" fmla="*/ 0 h 1057"/>
                <a:gd name="T98" fmla="*/ 335 w 335"/>
                <a:gd name="T99" fmla="*/ 1057 h 105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35" h="1057">
                  <a:moveTo>
                    <a:pt x="0" y="0"/>
                  </a:moveTo>
                  <a:lnTo>
                    <a:pt x="21" y="0"/>
                  </a:lnTo>
                  <a:lnTo>
                    <a:pt x="38" y="18"/>
                  </a:lnTo>
                  <a:lnTo>
                    <a:pt x="51" y="33"/>
                  </a:lnTo>
                  <a:lnTo>
                    <a:pt x="66" y="55"/>
                  </a:lnTo>
                  <a:lnTo>
                    <a:pt x="84" y="81"/>
                  </a:lnTo>
                  <a:lnTo>
                    <a:pt x="96" y="106"/>
                  </a:lnTo>
                  <a:lnTo>
                    <a:pt x="114" y="139"/>
                  </a:lnTo>
                  <a:lnTo>
                    <a:pt x="131" y="172"/>
                  </a:lnTo>
                  <a:lnTo>
                    <a:pt x="146" y="205"/>
                  </a:lnTo>
                  <a:lnTo>
                    <a:pt x="165" y="248"/>
                  </a:lnTo>
                  <a:lnTo>
                    <a:pt x="178" y="281"/>
                  </a:lnTo>
                  <a:lnTo>
                    <a:pt x="193" y="328"/>
                  </a:lnTo>
                  <a:lnTo>
                    <a:pt x="211" y="380"/>
                  </a:lnTo>
                  <a:lnTo>
                    <a:pt x="226" y="431"/>
                  </a:lnTo>
                  <a:lnTo>
                    <a:pt x="237" y="470"/>
                  </a:lnTo>
                  <a:lnTo>
                    <a:pt x="248" y="527"/>
                  </a:lnTo>
                  <a:lnTo>
                    <a:pt x="256" y="574"/>
                  </a:lnTo>
                  <a:lnTo>
                    <a:pt x="262" y="624"/>
                  </a:lnTo>
                  <a:lnTo>
                    <a:pt x="267" y="676"/>
                  </a:lnTo>
                  <a:lnTo>
                    <a:pt x="267" y="708"/>
                  </a:lnTo>
                  <a:lnTo>
                    <a:pt x="267" y="745"/>
                  </a:lnTo>
                  <a:lnTo>
                    <a:pt x="265" y="773"/>
                  </a:lnTo>
                  <a:lnTo>
                    <a:pt x="264" y="801"/>
                  </a:lnTo>
                  <a:lnTo>
                    <a:pt x="261" y="823"/>
                  </a:lnTo>
                  <a:lnTo>
                    <a:pt x="334" y="823"/>
                  </a:lnTo>
                  <a:lnTo>
                    <a:pt x="315" y="850"/>
                  </a:lnTo>
                  <a:lnTo>
                    <a:pt x="294" y="885"/>
                  </a:lnTo>
                  <a:lnTo>
                    <a:pt x="273" y="922"/>
                  </a:lnTo>
                  <a:lnTo>
                    <a:pt x="253" y="965"/>
                  </a:lnTo>
                  <a:lnTo>
                    <a:pt x="241" y="998"/>
                  </a:lnTo>
                  <a:lnTo>
                    <a:pt x="230" y="1056"/>
                  </a:lnTo>
                  <a:lnTo>
                    <a:pt x="214" y="1055"/>
                  </a:lnTo>
                  <a:lnTo>
                    <a:pt x="203" y="1008"/>
                  </a:lnTo>
                  <a:lnTo>
                    <a:pt x="191" y="959"/>
                  </a:lnTo>
                  <a:lnTo>
                    <a:pt x="173" y="909"/>
                  </a:lnTo>
                  <a:lnTo>
                    <a:pt x="156" y="869"/>
                  </a:lnTo>
                  <a:lnTo>
                    <a:pt x="145" y="846"/>
                  </a:lnTo>
                  <a:lnTo>
                    <a:pt x="127" y="821"/>
                  </a:lnTo>
                  <a:lnTo>
                    <a:pt x="190" y="821"/>
                  </a:lnTo>
                  <a:lnTo>
                    <a:pt x="193" y="773"/>
                  </a:lnTo>
                  <a:lnTo>
                    <a:pt x="195" y="730"/>
                  </a:lnTo>
                  <a:lnTo>
                    <a:pt x="193" y="680"/>
                  </a:lnTo>
                  <a:lnTo>
                    <a:pt x="190" y="630"/>
                  </a:lnTo>
                  <a:lnTo>
                    <a:pt x="184" y="574"/>
                  </a:lnTo>
                  <a:lnTo>
                    <a:pt x="178" y="524"/>
                  </a:lnTo>
                  <a:lnTo>
                    <a:pt x="166" y="453"/>
                  </a:lnTo>
                  <a:lnTo>
                    <a:pt x="154" y="394"/>
                  </a:lnTo>
                  <a:lnTo>
                    <a:pt x="142" y="343"/>
                  </a:lnTo>
                  <a:lnTo>
                    <a:pt x="126" y="288"/>
                  </a:lnTo>
                  <a:lnTo>
                    <a:pt x="119" y="262"/>
                  </a:lnTo>
                  <a:lnTo>
                    <a:pt x="112" y="238"/>
                  </a:lnTo>
                  <a:lnTo>
                    <a:pt x="105" y="218"/>
                  </a:lnTo>
                  <a:lnTo>
                    <a:pt x="98" y="198"/>
                  </a:lnTo>
                  <a:lnTo>
                    <a:pt x="86" y="162"/>
                  </a:lnTo>
                  <a:lnTo>
                    <a:pt x="75" y="137"/>
                  </a:lnTo>
                  <a:lnTo>
                    <a:pt x="67" y="119"/>
                  </a:lnTo>
                  <a:lnTo>
                    <a:pt x="59" y="100"/>
                  </a:lnTo>
                  <a:lnTo>
                    <a:pt x="50" y="82"/>
                  </a:lnTo>
                  <a:lnTo>
                    <a:pt x="42" y="67"/>
                  </a:lnTo>
                  <a:lnTo>
                    <a:pt x="33" y="49"/>
                  </a:lnTo>
                  <a:lnTo>
                    <a:pt x="22" y="32"/>
                  </a:lnTo>
                  <a:lnTo>
                    <a:pt x="11" y="14"/>
                  </a:lnTo>
                  <a:lnTo>
                    <a:pt x="0" y="0"/>
                  </a:lnTo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49" name="Freeform 24"/>
            <p:cNvSpPr>
              <a:spLocks/>
            </p:cNvSpPr>
            <p:nvPr/>
          </p:nvSpPr>
          <p:spPr bwMode="auto">
            <a:xfrm>
              <a:off x="4902" y="1884"/>
              <a:ext cx="316" cy="1057"/>
            </a:xfrm>
            <a:custGeom>
              <a:avLst/>
              <a:gdLst>
                <a:gd name="T0" fmla="*/ 0 w 316"/>
                <a:gd name="T1" fmla="*/ 0 h 1057"/>
                <a:gd name="T2" fmla="*/ 18 w 316"/>
                <a:gd name="T3" fmla="*/ 14 h 1057"/>
                <a:gd name="T4" fmla="*/ 32 w 316"/>
                <a:gd name="T5" fmla="*/ 27 h 1057"/>
                <a:gd name="T6" fmla="*/ 44 w 316"/>
                <a:gd name="T7" fmla="*/ 40 h 1057"/>
                <a:gd name="T8" fmla="*/ 58 w 316"/>
                <a:gd name="T9" fmla="*/ 57 h 1057"/>
                <a:gd name="T10" fmla="*/ 76 w 316"/>
                <a:gd name="T11" fmla="*/ 80 h 1057"/>
                <a:gd name="T12" fmla="*/ 93 w 316"/>
                <a:gd name="T13" fmla="*/ 106 h 1057"/>
                <a:gd name="T14" fmla="*/ 111 w 316"/>
                <a:gd name="T15" fmla="*/ 139 h 1057"/>
                <a:gd name="T16" fmla="*/ 128 w 316"/>
                <a:gd name="T17" fmla="*/ 172 h 1057"/>
                <a:gd name="T18" fmla="*/ 143 w 316"/>
                <a:gd name="T19" fmla="*/ 206 h 1057"/>
                <a:gd name="T20" fmla="*/ 161 w 316"/>
                <a:gd name="T21" fmla="*/ 249 h 1057"/>
                <a:gd name="T22" fmla="*/ 174 w 316"/>
                <a:gd name="T23" fmla="*/ 282 h 1057"/>
                <a:gd name="T24" fmla="*/ 189 w 316"/>
                <a:gd name="T25" fmla="*/ 329 h 1057"/>
                <a:gd name="T26" fmla="*/ 206 w 316"/>
                <a:gd name="T27" fmla="*/ 380 h 1057"/>
                <a:gd name="T28" fmla="*/ 221 w 316"/>
                <a:gd name="T29" fmla="*/ 432 h 1057"/>
                <a:gd name="T30" fmla="*/ 231 w 316"/>
                <a:gd name="T31" fmla="*/ 471 h 1057"/>
                <a:gd name="T32" fmla="*/ 242 w 316"/>
                <a:gd name="T33" fmla="*/ 528 h 1057"/>
                <a:gd name="T34" fmla="*/ 250 w 316"/>
                <a:gd name="T35" fmla="*/ 575 h 1057"/>
                <a:gd name="T36" fmla="*/ 256 w 316"/>
                <a:gd name="T37" fmla="*/ 625 h 1057"/>
                <a:gd name="T38" fmla="*/ 260 w 316"/>
                <a:gd name="T39" fmla="*/ 677 h 1057"/>
                <a:gd name="T40" fmla="*/ 261 w 316"/>
                <a:gd name="T41" fmla="*/ 708 h 1057"/>
                <a:gd name="T42" fmla="*/ 260 w 316"/>
                <a:gd name="T43" fmla="*/ 746 h 1057"/>
                <a:gd name="T44" fmla="*/ 259 w 316"/>
                <a:gd name="T45" fmla="*/ 774 h 1057"/>
                <a:gd name="T46" fmla="*/ 257 w 316"/>
                <a:gd name="T47" fmla="*/ 802 h 1057"/>
                <a:gd name="T48" fmla="*/ 254 w 316"/>
                <a:gd name="T49" fmla="*/ 824 h 1057"/>
                <a:gd name="T50" fmla="*/ 315 w 316"/>
                <a:gd name="T51" fmla="*/ 824 h 1057"/>
                <a:gd name="T52" fmla="*/ 296 w 316"/>
                <a:gd name="T53" fmla="*/ 854 h 1057"/>
                <a:gd name="T54" fmla="*/ 278 w 316"/>
                <a:gd name="T55" fmla="*/ 884 h 1057"/>
                <a:gd name="T56" fmla="*/ 256 w 316"/>
                <a:gd name="T57" fmla="*/ 924 h 1057"/>
                <a:gd name="T58" fmla="*/ 238 w 316"/>
                <a:gd name="T59" fmla="*/ 967 h 1057"/>
                <a:gd name="T60" fmla="*/ 222 w 316"/>
                <a:gd name="T61" fmla="*/ 1006 h 1057"/>
                <a:gd name="T62" fmla="*/ 209 w 316"/>
                <a:gd name="T63" fmla="*/ 1056 h 1057"/>
                <a:gd name="T64" fmla="*/ 198 w 316"/>
                <a:gd name="T65" fmla="*/ 1009 h 1057"/>
                <a:gd name="T66" fmla="*/ 185 w 316"/>
                <a:gd name="T67" fmla="*/ 961 h 1057"/>
                <a:gd name="T68" fmla="*/ 169 w 316"/>
                <a:gd name="T69" fmla="*/ 910 h 1057"/>
                <a:gd name="T70" fmla="*/ 152 w 316"/>
                <a:gd name="T71" fmla="*/ 870 h 1057"/>
                <a:gd name="T72" fmla="*/ 141 w 316"/>
                <a:gd name="T73" fmla="*/ 847 h 1057"/>
                <a:gd name="T74" fmla="*/ 124 w 316"/>
                <a:gd name="T75" fmla="*/ 822 h 1057"/>
                <a:gd name="T76" fmla="*/ 185 w 316"/>
                <a:gd name="T77" fmla="*/ 822 h 1057"/>
                <a:gd name="T78" fmla="*/ 189 w 316"/>
                <a:gd name="T79" fmla="*/ 774 h 1057"/>
                <a:gd name="T80" fmla="*/ 190 w 316"/>
                <a:gd name="T81" fmla="*/ 731 h 1057"/>
                <a:gd name="T82" fmla="*/ 189 w 316"/>
                <a:gd name="T83" fmla="*/ 681 h 1057"/>
                <a:gd name="T84" fmla="*/ 186 w 316"/>
                <a:gd name="T85" fmla="*/ 631 h 1057"/>
                <a:gd name="T86" fmla="*/ 180 w 316"/>
                <a:gd name="T87" fmla="*/ 575 h 1057"/>
                <a:gd name="T88" fmla="*/ 174 w 316"/>
                <a:gd name="T89" fmla="*/ 524 h 1057"/>
                <a:gd name="T90" fmla="*/ 162 w 316"/>
                <a:gd name="T91" fmla="*/ 453 h 1057"/>
                <a:gd name="T92" fmla="*/ 151 w 316"/>
                <a:gd name="T93" fmla="*/ 395 h 1057"/>
                <a:gd name="T94" fmla="*/ 138 w 316"/>
                <a:gd name="T95" fmla="*/ 344 h 1057"/>
                <a:gd name="T96" fmla="*/ 123 w 316"/>
                <a:gd name="T97" fmla="*/ 289 h 1057"/>
                <a:gd name="T98" fmla="*/ 116 w 316"/>
                <a:gd name="T99" fmla="*/ 263 h 1057"/>
                <a:gd name="T100" fmla="*/ 109 w 316"/>
                <a:gd name="T101" fmla="*/ 239 h 1057"/>
                <a:gd name="T102" fmla="*/ 103 w 316"/>
                <a:gd name="T103" fmla="*/ 218 h 1057"/>
                <a:gd name="T104" fmla="*/ 96 w 316"/>
                <a:gd name="T105" fmla="*/ 199 h 1057"/>
                <a:gd name="T106" fmla="*/ 84 w 316"/>
                <a:gd name="T107" fmla="*/ 162 h 1057"/>
                <a:gd name="T108" fmla="*/ 73 w 316"/>
                <a:gd name="T109" fmla="*/ 138 h 1057"/>
                <a:gd name="T110" fmla="*/ 65 w 316"/>
                <a:gd name="T111" fmla="*/ 119 h 1057"/>
                <a:gd name="T112" fmla="*/ 57 w 316"/>
                <a:gd name="T113" fmla="*/ 100 h 1057"/>
                <a:gd name="T114" fmla="*/ 48 w 316"/>
                <a:gd name="T115" fmla="*/ 83 h 1057"/>
                <a:gd name="T116" fmla="*/ 41 w 316"/>
                <a:gd name="T117" fmla="*/ 68 h 1057"/>
                <a:gd name="T118" fmla="*/ 32 w 316"/>
                <a:gd name="T119" fmla="*/ 50 h 1057"/>
                <a:gd name="T120" fmla="*/ 21 w 316"/>
                <a:gd name="T121" fmla="*/ 32 h 1057"/>
                <a:gd name="T122" fmla="*/ 11 w 316"/>
                <a:gd name="T123" fmla="*/ 15 h 1057"/>
                <a:gd name="T124" fmla="*/ 0 w 316"/>
                <a:gd name="T125" fmla="*/ 0 h 105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16"/>
                <a:gd name="T190" fmla="*/ 0 h 1057"/>
                <a:gd name="T191" fmla="*/ 316 w 316"/>
                <a:gd name="T192" fmla="*/ 1057 h 105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16" h="1057">
                  <a:moveTo>
                    <a:pt x="0" y="0"/>
                  </a:moveTo>
                  <a:lnTo>
                    <a:pt x="18" y="14"/>
                  </a:lnTo>
                  <a:lnTo>
                    <a:pt x="32" y="27"/>
                  </a:lnTo>
                  <a:lnTo>
                    <a:pt x="44" y="40"/>
                  </a:lnTo>
                  <a:lnTo>
                    <a:pt x="58" y="57"/>
                  </a:lnTo>
                  <a:lnTo>
                    <a:pt x="76" y="80"/>
                  </a:lnTo>
                  <a:lnTo>
                    <a:pt x="93" y="106"/>
                  </a:lnTo>
                  <a:lnTo>
                    <a:pt x="111" y="139"/>
                  </a:lnTo>
                  <a:lnTo>
                    <a:pt x="128" y="172"/>
                  </a:lnTo>
                  <a:lnTo>
                    <a:pt x="143" y="206"/>
                  </a:lnTo>
                  <a:lnTo>
                    <a:pt x="161" y="249"/>
                  </a:lnTo>
                  <a:lnTo>
                    <a:pt x="174" y="282"/>
                  </a:lnTo>
                  <a:lnTo>
                    <a:pt x="189" y="329"/>
                  </a:lnTo>
                  <a:lnTo>
                    <a:pt x="206" y="380"/>
                  </a:lnTo>
                  <a:lnTo>
                    <a:pt x="221" y="432"/>
                  </a:lnTo>
                  <a:lnTo>
                    <a:pt x="231" y="471"/>
                  </a:lnTo>
                  <a:lnTo>
                    <a:pt x="242" y="528"/>
                  </a:lnTo>
                  <a:lnTo>
                    <a:pt x="250" y="575"/>
                  </a:lnTo>
                  <a:lnTo>
                    <a:pt x="256" y="625"/>
                  </a:lnTo>
                  <a:lnTo>
                    <a:pt x="260" y="677"/>
                  </a:lnTo>
                  <a:lnTo>
                    <a:pt x="261" y="708"/>
                  </a:lnTo>
                  <a:lnTo>
                    <a:pt x="260" y="746"/>
                  </a:lnTo>
                  <a:lnTo>
                    <a:pt x="259" y="774"/>
                  </a:lnTo>
                  <a:lnTo>
                    <a:pt x="257" y="802"/>
                  </a:lnTo>
                  <a:lnTo>
                    <a:pt x="254" y="824"/>
                  </a:lnTo>
                  <a:lnTo>
                    <a:pt x="315" y="824"/>
                  </a:lnTo>
                  <a:lnTo>
                    <a:pt x="296" y="854"/>
                  </a:lnTo>
                  <a:lnTo>
                    <a:pt x="278" y="884"/>
                  </a:lnTo>
                  <a:lnTo>
                    <a:pt x="256" y="924"/>
                  </a:lnTo>
                  <a:lnTo>
                    <a:pt x="238" y="967"/>
                  </a:lnTo>
                  <a:lnTo>
                    <a:pt x="222" y="1006"/>
                  </a:lnTo>
                  <a:lnTo>
                    <a:pt x="209" y="1056"/>
                  </a:lnTo>
                  <a:lnTo>
                    <a:pt x="198" y="1009"/>
                  </a:lnTo>
                  <a:lnTo>
                    <a:pt x="185" y="961"/>
                  </a:lnTo>
                  <a:lnTo>
                    <a:pt x="169" y="910"/>
                  </a:lnTo>
                  <a:lnTo>
                    <a:pt x="152" y="870"/>
                  </a:lnTo>
                  <a:lnTo>
                    <a:pt x="141" y="847"/>
                  </a:lnTo>
                  <a:lnTo>
                    <a:pt x="124" y="822"/>
                  </a:lnTo>
                  <a:lnTo>
                    <a:pt x="185" y="822"/>
                  </a:lnTo>
                  <a:lnTo>
                    <a:pt x="189" y="774"/>
                  </a:lnTo>
                  <a:lnTo>
                    <a:pt x="190" y="731"/>
                  </a:lnTo>
                  <a:lnTo>
                    <a:pt x="189" y="681"/>
                  </a:lnTo>
                  <a:lnTo>
                    <a:pt x="186" y="631"/>
                  </a:lnTo>
                  <a:lnTo>
                    <a:pt x="180" y="575"/>
                  </a:lnTo>
                  <a:lnTo>
                    <a:pt x="174" y="524"/>
                  </a:lnTo>
                  <a:lnTo>
                    <a:pt x="162" y="453"/>
                  </a:lnTo>
                  <a:lnTo>
                    <a:pt x="151" y="395"/>
                  </a:lnTo>
                  <a:lnTo>
                    <a:pt x="138" y="344"/>
                  </a:lnTo>
                  <a:lnTo>
                    <a:pt x="123" y="289"/>
                  </a:lnTo>
                  <a:lnTo>
                    <a:pt x="116" y="263"/>
                  </a:lnTo>
                  <a:lnTo>
                    <a:pt x="109" y="239"/>
                  </a:lnTo>
                  <a:lnTo>
                    <a:pt x="103" y="218"/>
                  </a:lnTo>
                  <a:lnTo>
                    <a:pt x="96" y="199"/>
                  </a:lnTo>
                  <a:lnTo>
                    <a:pt x="84" y="162"/>
                  </a:lnTo>
                  <a:lnTo>
                    <a:pt x="73" y="138"/>
                  </a:lnTo>
                  <a:lnTo>
                    <a:pt x="65" y="119"/>
                  </a:lnTo>
                  <a:lnTo>
                    <a:pt x="57" y="100"/>
                  </a:lnTo>
                  <a:lnTo>
                    <a:pt x="48" y="83"/>
                  </a:lnTo>
                  <a:lnTo>
                    <a:pt x="41" y="68"/>
                  </a:lnTo>
                  <a:lnTo>
                    <a:pt x="32" y="50"/>
                  </a:lnTo>
                  <a:lnTo>
                    <a:pt x="21" y="32"/>
                  </a:lnTo>
                  <a:lnTo>
                    <a:pt x="11" y="15"/>
                  </a:lnTo>
                  <a:lnTo>
                    <a:pt x="0" y="0"/>
                  </a:lnTo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4914900" y="4521200"/>
            <a:ext cx="1401763" cy="420688"/>
            <a:chOff x="3096" y="2532"/>
            <a:chExt cx="883" cy="265"/>
          </a:xfrm>
        </p:grpSpPr>
        <p:sp>
          <p:nvSpPr>
            <p:cNvPr id="34844" name="Freeform 26"/>
            <p:cNvSpPr>
              <a:spLocks/>
            </p:cNvSpPr>
            <p:nvPr/>
          </p:nvSpPr>
          <p:spPr bwMode="auto">
            <a:xfrm>
              <a:off x="3852" y="2688"/>
              <a:ext cx="127" cy="38"/>
            </a:xfrm>
            <a:custGeom>
              <a:avLst/>
              <a:gdLst>
                <a:gd name="T0" fmla="*/ 0 w 127"/>
                <a:gd name="T1" fmla="*/ 37 h 38"/>
                <a:gd name="T2" fmla="*/ 126 w 127"/>
                <a:gd name="T3" fmla="*/ 37 h 38"/>
                <a:gd name="T4" fmla="*/ 126 w 127"/>
                <a:gd name="T5" fmla="*/ 0 h 38"/>
                <a:gd name="T6" fmla="*/ 0 w 127"/>
                <a:gd name="T7" fmla="*/ 0 h 38"/>
                <a:gd name="T8" fmla="*/ 0 w 127"/>
                <a:gd name="T9" fmla="*/ 3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38"/>
                <a:gd name="T17" fmla="*/ 127 w 127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38">
                  <a:moveTo>
                    <a:pt x="0" y="37"/>
                  </a:moveTo>
                  <a:lnTo>
                    <a:pt x="126" y="37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37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845" name="Freeform 27"/>
            <p:cNvSpPr>
              <a:spLocks/>
            </p:cNvSpPr>
            <p:nvPr/>
          </p:nvSpPr>
          <p:spPr bwMode="auto">
            <a:xfrm>
              <a:off x="3096" y="2691"/>
              <a:ext cx="132" cy="35"/>
            </a:xfrm>
            <a:custGeom>
              <a:avLst/>
              <a:gdLst>
                <a:gd name="T0" fmla="*/ 0 w 132"/>
                <a:gd name="T1" fmla="*/ 34 h 35"/>
                <a:gd name="T2" fmla="*/ 128 w 132"/>
                <a:gd name="T3" fmla="*/ 34 h 35"/>
                <a:gd name="T4" fmla="*/ 131 w 132"/>
                <a:gd name="T5" fmla="*/ 0 h 35"/>
                <a:gd name="T6" fmla="*/ 0 w 132"/>
                <a:gd name="T7" fmla="*/ 0 h 35"/>
                <a:gd name="T8" fmla="*/ 0 w 132"/>
                <a:gd name="T9" fmla="*/ 34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35"/>
                <a:gd name="T17" fmla="*/ 132 w 1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35">
                  <a:moveTo>
                    <a:pt x="0" y="34"/>
                  </a:moveTo>
                  <a:lnTo>
                    <a:pt x="128" y="34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846" name="Freeform 28"/>
            <p:cNvSpPr>
              <a:spLocks/>
            </p:cNvSpPr>
            <p:nvPr/>
          </p:nvSpPr>
          <p:spPr bwMode="auto">
            <a:xfrm>
              <a:off x="3099" y="2567"/>
              <a:ext cx="878" cy="230"/>
            </a:xfrm>
            <a:custGeom>
              <a:avLst/>
              <a:gdLst>
                <a:gd name="T0" fmla="*/ 433 w 878"/>
                <a:gd name="T1" fmla="*/ 229 h 230"/>
                <a:gd name="T2" fmla="*/ 0 w 878"/>
                <a:gd name="T3" fmla="*/ 158 h 230"/>
                <a:gd name="T4" fmla="*/ 126 w 878"/>
                <a:gd name="T5" fmla="*/ 158 h 230"/>
                <a:gd name="T6" fmla="*/ 42 w 878"/>
                <a:gd name="T7" fmla="*/ 0 h 230"/>
                <a:gd name="T8" fmla="*/ 835 w 878"/>
                <a:gd name="T9" fmla="*/ 0 h 230"/>
                <a:gd name="T10" fmla="*/ 752 w 878"/>
                <a:gd name="T11" fmla="*/ 158 h 230"/>
                <a:gd name="T12" fmla="*/ 877 w 878"/>
                <a:gd name="T13" fmla="*/ 158 h 230"/>
                <a:gd name="T14" fmla="*/ 433 w 878"/>
                <a:gd name="T15" fmla="*/ 229 h 2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78"/>
                <a:gd name="T25" fmla="*/ 0 h 230"/>
                <a:gd name="T26" fmla="*/ 878 w 878"/>
                <a:gd name="T27" fmla="*/ 230 h 2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78" h="230">
                  <a:moveTo>
                    <a:pt x="433" y="229"/>
                  </a:moveTo>
                  <a:lnTo>
                    <a:pt x="0" y="158"/>
                  </a:lnTo>
                  <a:lnTo>
                    <a:pt x="126" y="158"/>
                  </a:lnTo>
                  <a:lnTo>
                    <a:pt x="42" y="0"/>
                  </a:lnTo>
                  <a:lnTo>
                    <a:pt x="835" y="0"/>
                  </a:lnTo>
                  <a:lnTo>
                    <a:pt x="752" y="158"/>
                  </a:lnTo>
                  <a:lnTo>
                    <a:pt x="877" y="158"/>
                  </a:lnTo>
                  <a:lnTo>
                    <a:pt x="433" y="22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4847" name="Freeform 29"/>
            <p:cNvSpPr>
              <a:spLocks/>
            </p:cNvSpPr>
            <p:nvPr/>
          </p:nvSpPr>
          <p:spPr bwMode="auto">
            <a:xfrm>
              <a:off x="3141" y="2532"/>
              <a:ext cx="794" cy="36"/>
            </a:xfrm>
            <a:custGeom>
              <a:avLst/>
              <a:gdLst>
                <a:gd name="T0" fmla="*/ 0 w 794"/>
                <a:gd name="T1" fmla="*/ 35 h 36"/>
                <a:gd name="T2" fmla="*/ 793 w 794"/>
                <a:gd name="T3" fmla="*/ 35 h 36"/>
                <a:gd name="T4" fmla="*/ 793 w 794"/>
                <a:gd name="T5" fmla="*/ 0 h 36"/>
                <a:gd name="T6" fmla="*/ 0 w 794"/>
                <a:gd name="T7" fmla="*/ 0 h 36"/>
                <a:gd name="T8" fmla="*/ 0 w 794"/>
                <a:gd name="T9" fmla="*/ 3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4"/>
                <a:gd name="T16" fmla="*/ 0 h 36"/>
                <a:gd name="T17" fmla="*/ 794 w 794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4" h="36">
                  <a:moveTo>
                    <a:pt x="0" y="35"/>
                  </a:moveTo>
                  <a:lnTo>
                    <a:pt x="793" y="35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35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7900988" y="1009650"/>
            <a:ext cx="839787" cy="3735388"/>
            <a:chOff x="4977" y="636"/>
            <a:chExt cx="529" cy="2353"/>
          </a:xfrm>
        </p:grpSpPr>
        <p:sp>
          <p:nvSpPr>
            <p:cNvPr id="34842" name="Freeform 31"/>
            <p:cNvSpPr>
              <a:spLocks/>
            </p:cNvSpPr>
            <p:nvPr/>
          </p:nvSpPr>
          <p:spPr bwMode="auto">
            <a:xfrm>
              <a:off x="4977" y="636"/>
              <a:ext cx="525" cy="2353"/>
            </a:xfrm>
            <a:custGeom>
              <a:avLst/>
              <a:gdLst>
                <a:gd name="T0" fmla="*/ 34 w 525"/>
                <a:gd name="T1" fmla="*/ 0 h 2353"/>
                <a:gd name="T2" fmla="*/ 79 w 525"/>
                <a:gd name="T3" fmla="*/ 74 h 2353"/>
                <a:gd name="T4" fmla="*/ 132 w 525"/>
                <a:gd name="T5" fmla="*/ 181 h 2353"/>
                <a:gd name="T6" fmla="*/ 179 w 525"/>
                <a:gd name="T7" fmla="*/ 308 h 2353"/>
                <a:gd name="T8" fmla="*/ 230 w 525"/>
                <a:gd name="T9" fmla="*/ 457 h 2353"/>
                <a:gd name="T10" fmla="*/ 279 w 525"/>
                <a:gd name="T11" fmla="*/ 627 h 2353"/>
                <a:gd name="T12" fmla="*/ 330 w 525"/>
                <a:gd name="T13" fmla="*/ 845 h 2353"/>
                <a:gd name="T14" fmla="*/ 372 w 525"/>
                <a:gd name="T15" fmla="*/ 1048 h 2353"/>
                <a:gd name="T16" fmla="*/ 402 w 525"/>
                <a:gd name="T17" fmla="*/ 1278 h 2353"/>
                <a:gd name="T18" fmla="*/ 418 w 525"/>
                <a:gd name="T19" fmla="*/ 1507 h 2353"/>
                <a:gd name="T20" fmla="*/ 418 w 525"/>
                <a:gd name="T21" fmla="*/ 1658 h 2353"/>
                <a:gd name="T22" fmla="*/ 414 w 525"/>
                <a:gd name="T23" fmla="*/ 1783 h 2353"/>
                <a:gd name="T24" fmla="*/ 524 w 525"/>
                <a:gd name="T25" fmla="*/ 1832 h 2353"/>
                <a:gd name="T26" fmla="*/ 461 w 525"/>
                <a:gd name="T27" fmla="*/ 1972 h 2353"/>
                <a:gd name="T28" fmla="*/ 397 w 525"/>
                <a:gd name="T29" fmla="*/ 2150 h 2353"/>
                <a:gd name="T30" fmla="*/ 361 w 525"/>
                <a:gd name="T31" fmla="*/ 2352 h 2353"/>
                <a:gd name="T32" fmla="*/ 318 w 525"/>
                <a:gd name="T33" fmla="*/ 2246 h 2353"/>
                <a:gd name="T34" fmla="*/ 271 w 525"/>
                <a:gd name="T35" fmla="*/ 2025 h 2353"/>
                <a:gd name="T36" fmla="*/ 227 w 525"/>
                <a:gd name="T37" fmla="*/ 1884 h 2353"/>
                <a:gd name="T38" fmla="*/ 297 w 525"/>
                <a:gd name="T39" fmla="*/ 1829 h 2353"/>
                <a:gd name="T40" fmla="*/ 306 w 525"/>
                <a:gd name="T41" fmla="*/ 1625 h 2353"/>
                <a:gd name="T42" fmla="*/ 299 w 525"/>
                <a:gd name="T43" fmla="*/ 1404 h 2353"/>
                <a:gd name="T44" fmla="*/ 279 w 525"/>
                <a:gd name="T45" fmla="*/ 1166 h 2353"/>
                <a:gd name="T46" fmla="*/ 242 w 525"/>
                <a:gd name="T47" fmla="*/ 879 h 2353"/>
                <a:gd name="T48" fmla="*/ 198 w 525"/>
                <a:gd name="T49" fmla="*/ 642 h 2353"/>
                <a:gd name="T50" fmla="*/ 176 w 525"/>
                <a:gd name="T51" fmla="*/ 531 h 2353"/>
                <a:gd name="T52" fmla="*/ 154 w 525"/>
                <a:gd name="T53" fmla="*/ 442 h 2353"/>
                <a:gd name="T54" fmla="*/ 118 w 525"/>
                <a:gd name="T55" fmla="*/ 306 h 2353"/>
                <a:gd name="T56" fmla="*/ 92 w 525"/>
                <a:gd name="T57" fmla="*/ 222 h 2353"/>
                <a:gd name="T58" fmla="*/ 66 w 525"/>
                <a:gd name="T59" fmla="*/ 149 h 2353"/>
                <a:gd name="T60" fmla="*/ 34 w 525"/>
                <a:gd name="T61" fmla="*/ 70 h 2353"/>
                <a:gd name="T62" fmla="*/ 0 w 525"/>
                <a:gd name="T63" fmla="*/ 0 h 235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25"/>
                <a:gd name="T97" fmla="*/ 0 h 2353"/>
                <a:gd name="T98" fmla="*/ 525 w 525"/>
                <a:gd name="T99" fmla="*/ 2353 h 235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25" h="2353">
                  <a:moveTo>
                    <a:pt x="0" y="0"/>
                  </a:moveTo>
                  <a:lnTo>
                    <a:pt x="34" y="0"/>
                  </a:lnTo>
                  <a:lnTo>
                    <a:pt x="59" y="41"/>
                  </a:lnTo>
                  <a:lnTo>
                    <a:pt x="79" y="74"/>
                  </a:lnTo>
                  <a:lnTo>
                    <a:pt x="104" y="122"/>
                  </a:lnTo>
                  <a:lnTo>
                    <a:pt x="132" y="181"/>
                  </a:lnTo>
                  <a:lnTo>
                    <a:pt x="151" y="236"/>
                  </a:lnTo>
                  <a:lnTo>
                    <a:pt x="179" y="308"/>
                  </a:lnTo>
                  <a:lnTo>
                    <a:pt x="205" y="383"/>
                  </a:lnTo>
                  <a:lnTo>
                    <a:pt x="230" y="457"/>
                  </a:lnTo>
                  <a:lnTo>
                    <a:pt x="259" y="553"/>
                  </a:lnTo>
                  <a:lnTo>
                    <a:pt x="279" y="627"/>
                  </a:lnTo>
                  <a:lnTo>
                    <a:pt x="303" y="731"/>
                  </a:lnTo>
                  <a:lnTo>
                    <a:pt x="330" y="845"/>
                  </a:lnTo>
                  <a:lnTo>
                    <a:pt x="355" y="960"/>
                  </a:lnTo>
                  <a:lnTo>
                    <a:pt x="372" y="1048"/>
                  </a:lnTo>
                  <a:lnTo>
                    <a:pt x="389" y="1174"/>
                  </a:lnTo>
                  <a:lnTo>
                    <a:pt x="402" y="1278"/>
                  </a:lnTo>
                  <a:lnTo>
                    <a:pt x="411" y="1389"/>
                  </a:lnTo>
                  <a:lnTo>
                    <a:pt x="418" y="1507"/>
                  </a:lnTo>
                  <a:lnTo>
                    <a:pt x="420" y="1576"/>
                  </a:lnTo>
                  <a:lnTo>
                    <a:pt x="418" y="1658"/>
                  </a:lnTo>
                  <a:lnTo>
                    <a:pt x="416" y="1721"/>
                  </a:lnTo>
                  <a:lnTo>
                    <a:pt x="414" y="1783"/>
                  </a:lnTo>
                  <a:lnTo>
                    <a:pt x="409" y="1832"/>
                  </a:lnTo>
                  <a:lnTo>
                    <a:pt x="524" y="1832"/>
                  </a:lnTo>
                  <a:lnTo>
                    <a:pt x="495" y="1894"/>
                  </a:lnTo>
                  <a:lnTo>
                    <a:pt x="461" y="1972"/>
                  </a:lnTo>
                  <a:lnTo>
                    <a:pt x="428" y="2053"/>
                  </a:lnTo>
                  <a:lnTo>
                    <a:pt x="397" y="2150"/>
                  </a:lnTo>
                  <a:lnTo>
                    <a:pt x="379" y="2222"/>
                  </a:lnTo>
                  <a:lnTo>
                    <a:pt x="361" y="2352"/>
                  </a:lnTo>
                  <a:lnTo>
                    <a:pt x="335" y="2351"/>
                  </a:lnTo>
                  <a:lnTo>
                    <a:pt x="318" y="2246"/>
                  </a:lnTo>
                  <a:lnTo>
                    <a:pt x="299" y="2136"/>
                  </a:lnTo>
                  <a:lnTo>
                    <a:pt x="271" y="2025"/>
                  </a:lnTo>
                  <a:lnTo>
                    <a:pt x="245" y="1936"/>
                  </a:lnTo>
                  <a:lnTo>
                    <a:pt x="227" y="1884"/>
                  </a:lnTo>
                  <a:lnTo>
                    <a:pt x="199" y="1829"/>
                  </a:lnTo>
                  <a:lnTo>
                    <a:pt x="297" y="1829"/>
                  </a:lnTo>
                  <a:lnTo>
                    <a:pt x="303" y="1721"/>
                  </a:lnTo>
                  <a:lnTo>
                    <a:pt x="306" y="1625"/>
                  </a:lnTo>
                  <a:lnTo>
                    <a:pt x="303" y="1514"/>
                  </a:lnTo>
                  <a:lnTo>
                    <a:pt x="299" y="1404"/>
                  </a:lnTo>
                  <a:lnTo>
                    <a:pt x="289" y="1278"/>
                  </a:lnTo>
                  <a:lnTo>
                    <a:pt x="279" y="1166"/>
                  </a:lnTo>
                  <a:lnTo>
                    <a:pt x="261" y="1008"/>
                  </a:lnTo>
                  <a:lnTo>
                    <a:pt x="242" y="879"/>
                  </a:lnTo>
                  <a:lnTo>
                    <a:pt x="223" y="764"/>
                  </a:lnTo>
                  <a:lnTo>
                    <a:pt x="198" y="642"/>
                  </a:lnTo>
                  <a:lnTo>
                    <a:pt x="187" y="584"/>
                  </a:lnTo>
                  <a:lnTo>
                    <a:pt x="176" y="531"/>
                  </a:lnTo>
                  <a:lnTo>
                    <a:pt x="165" y="485"/>
                  </a:lnTo>
                  <a:lnTo>
                    <a:pt x="154" y="442"/>
                  </a:lnTo>
                  <a:lnTo>
                    <a:pt x="135" y="360"/>
                  </a:lnTo>
                  <a:lnTo>
                    <a:pt x="118" y="306"/>
                  </a:lnTo>
                  <a:lnTo>
                    <a:pt x="105" y="264"/>
                  </a:lnTo>
                  <a:lnTo>
                    <a:pt x="92" y="222"/>
                  </a:lnTo>
                  <a:lnTo>
                    <a:pt x="78" y="183"/>
                  </a:lnTo>
                  <a:lnTo>
                    <a:pt x="66" y="149"/>
                  </a:lnTo>
                  <a:lnTo>
                    <a:pt x="52" y="110"/>
                  </a:lnTo>
                  <a:lnTo>
                    <a:pt x="34" y="70"/>
                  </a:lnTo>
                  <a:lnTo>
                    <a:pt x="17" y="32"/>
                  </a:lnTo>
                  <a:lnTo>
                    <a:pt x="0" y="0"/>
                  </a:lnTo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43" name="Freeform 32"/>
            <p:cNvSpPr>
              <a:spLocks/>
            </p:cNvSpPr>
            <p:nvPr/>
          </p:nvSpPr>
          <p:spPr bwMode="auto">
            <a:xfrm>
              <a:off x="5010" y="636"/>
              <a:ext cx="496" cy="2353"/>
            </a:xfrm>
            <a:custGeom>
              <a:avLst/>
              <a:gdLst>
                <a:gd name="T0" fmla="*/ 0 w 496"/>
                <a:gd name="T1" fmla="*/ 0 h 2353"/>
                <a:gd name="T2" fmla="*/ 28 w 496"/>
                <a:gd name="T3" fmla="*/ 31 h 2353"/>
                <a:gd name="T4" fmla="*/ 50 w 496"/>
                <a:gd name="T5" fmla="*/ 59 h 2353"/>
                <a:gd name="T6" fmla="*/ 69 w 496"/>
                <a:gd name="T7" fmla="*/ 89 h 2353"/>
                <a:gd name="T8" fmla="*/ 91 w 496"/>
                <a:gd name="T9" fmla="*/ 126 h 2353"/>
                <a:gd name="T10" fmla="*/ 120 w 496"/>
                <a:gd name="T11" fmla="*/ 179 h 2353"/>
                <a:gd name="T12" fmla="*/ 147 w 496"/>
                <a:gd name="T13" fmla="*/ 237 h 2353"/>
                <a:gd name="T14" fmla="*/ 174 w 496"/>
                <a:gd name="T15" fmla="*/ 310 h 2353"/>
                <a:gd name="T16" fmla="*/ 201 w 496"/>
                <a:gd name="T17" fmla="*/ 384 h 2353"/>
                <a:gd name="T18" fmla="*/ 225 w 496"/>
                <a:gd name="T19" fmla="*/ 458 h 2353"/>
                <a:gd name="T20" fmla="*/ 253 w 496"/>
                <a:gd name="T21" fmla="*/ 554 h 2353"/>
                <a:gd name="T22" fmla="*/ 273 w 496"/>
                <a:gd name="T23" fmla="*/ 628 h 2353"/>
                <a:gd name="T24" fmla="*/ 297 w 496"/>
                <a:gd name="T25" fmla="*/ 732 h 2353"/>
                <a:gd name="T26" fmla="*/ 323 w 496"/>
                <a:gd name="T27" fmla="*/ 847 h 2353"/>
                <a:gd name="T28" fmla="*/ 347 w 496"/>
                <a:gd name="T29" fmla="*/ 962 h 2353"/>
                <a:gd name="T30" fmla="*/ 364 w 496"/>
                <a:gd name="T31" fmla="*/ 1049 h 2353"/>
                <a:gd name="T32" fmla="*/ 380 w 496"/>
                <a:gd name="T33" fmla="*/ 1175 h 2353"/>
                <a:gd name="T34" fmla="*/ 392 w 496"/>
                <a:gd name="T35" fmla="*/ 1280 h 2353"/>
                <a:gd name="T36" fmla="*/ 402 w 496"/>
                <a:gd name="T37" fmla="*/ 1391 h 2353"/>
                <a:gd name="T38" fmla="*/ 409 w 496"/>
                <a:gd name="T39" fmla="*/ 1509 h 2353"/>
                <a:gd name="T40" fmla="*/ 410 w 496"/>
                <a:gd name="T41" fmla="*/ 1578 h 2353"/>
                <a:gd name="T42" fmla="*/ 409 w 496"/>
                <a:gd name="T43" fmla="*/ 1661 h 2353"/>
                <a:gd name="T44" fmla="*/ 407 w 496"/>
                <a:gd name="T45" fmla="*/ 1724 h 2353"/>
                <a:gd name="T46" fmla="*/ 404 w 496"/>
                <a:gd name="T47" fmla="*/ 1785 h 2353"/>
                <a:gd name="T48" fmla="*/ 400 w 496"/>
                <a:gd name="T49" fmla="*/ 1835 h 2353"/>
                <a:gd name="T50" fmla="*/ 495 w 496"/>
                <a:gd name="T51" fmla="*/ 1835 h 2353"/>
                <a:gd name="T52" fmla="*/ 465 w 496"/>
                <a:gd name="T53" fmla="*/ 1901 h 2353"/>
                <a:gd name="T54" fmla="*/ 438 w 496"/>
                <a:gd name="T55" fmla="*/ 1968 h 2353"/>
                <a:gd name="T56" fmla="*/ 402 w 496"/>
                <a:gd name="T57" fmla="*/ 2057 h 2353"/>
                <a:gd name="T58" fmla="*/ 373 w 496"/>
                <a:gd name="T59" fmla="*/ 2153 h 2353"/>
                <a:gd name="T60" fmla="*/ 349 w 496"/>
                <a:gd name="T61" fmla="*/ 2241 h 2353"/>
                <a:gd name="T62" fmla="*/ 328 w 496"/>
                <a:gd name="T63" fmla="*/ 2352 h 2353"/>
                <a:gd name="T64" fmla="*/ 311 w 496"/>
                <a:gd name="T65" fmla="*/ 2248 h 2353"/>
                <a:gd name="T66" fmla="*/ 291 w 496"/>
                <a:gd name="T67" fmla="*/ 2140 h 2353"/>
                <a:gd name="T68" fmla="*/ 265 w 496"/>
                <a:gd name="T69" fmla="*/ 2027 h 2353"/>
                <a:gd name="T70" fmla="*/ 239 w 496"/>
                <a:gd name="T71" fmla="*/ 1938 h 2353"/>
                <a:gd name="T72" fmla="*/ 222 w 496"/>
                <a:gd name="T73" fmla="*/ 1887 h 2353"/>
                <a:gd name="T74" fmla="*/ 195 w 496"/>
                <a:gd name="T75" fmla="*/ 1831 h 2353"/>
                <a:gd name="T76" fmla="*/ 291 w 496"/>
                <a:gd name="T77" fmla="*/ 1831 h 2353"/>
                <a:gd name="T78" fmla="*/ 297 w 496"/>
                <a:gd name="T79" fmla="*/ 1724 h 2353"/>
                <a:gd name="T80" fmla="*/ 299 w 496"/>
                <a:gd name="T81" fmla="*/ 1627 h 2353"/>
                <a:gd name="T82" fmla="*/ 297 w 496"/>
                <a:gd name="T83" fmla="*/ 1516 h 2353"/>
                <a:gd name="T84" fmla="*/ 292 w 496"/>
                <a:gd name="T85" fmla="*/ 1406 h 2353"/>
                <a:gd name="T86" fmla="*/ 282 w 496"/>
                <a:gd name="T87" fmla="*/ 1280 h 2353"/>
                <a:gd name="T88" fmla="*/ 273 w 496"/>
                <a:gd name="T89" fmla="*/ 1168 h 2353"/>
                <a:gd name="T90" fmla="*/ 255 w 496"/>
                <a:gd name="T91" fmla="*/ 1009 h 2353"/>
                <a:gd name="T92" fmla="*/ 237 w 496"/>
                <a:gd name="T93" fmla="*/ 880 h 2353"/>
                <a:gd name="T94" fmla="*/ 218 w 496"/>
                <a:gd name="T95" fmla="*/ 765 h 2353"/>
                <a:gd name="T96" fmla="*/ 194 w 496"/>
                <a:gd name="T97" fmla="*/ 643 h 2353"/>
                <a:gd name="T98" fmla="*/ 182 w 496"/>
                <a:gd name="T99" fmla="*/ 585 h 2353"/>
                <a:gd name="T100" fmla="*/ 172 w 496"/>
                <a:gd name="T101" fmla="*/ 532 h 2353"/>
                <a:gd name="T102" fmla="*/ 162 w 496"/>
                <a:gd name="T103" fmla="*/ 486 h 2353"/>
                <a:gd name="T104" fmla="*/ 150 w 496"/>
                <a:gd name="T105" fmla="*/ 443 h 2353"/>
                <a:gd name="T106" fmla="*/ 131 w 496"/>
                <a:gd name="T107" fmla="*/ 362 h 2353"/>
                <a:gd name="T108" fmla="*/ 115 w 496"/>
                <a:gd name="T109" fmla="*/ 307 h 2353"/>
                <a:gd name="T110" fmla="*/ 103 w 496"/>
                <a:gd name="T111" fmla="*/ 265 h 2353"/>
                <a:gd name="T112" fmla="*/ 89 w 496"/>
                <a:gd name="T113" fmla="*/ 223 h 2353"/>
                <a:gd name="T114" fmla="*/ 76 w 496"/>
                <a:gd name="T115" fmla="*/ 184 h 2353"/>
                <a:gd name="T116" fmla="*/ 64 w 496"/>
                <a:gd name="T117" fmla="*/ 151 h 2353"/>
                <a:gd name="T118" fmla="*/ 50 w 496"/>
                <a:gd name="T119" fmla="*/ 111 h 2353"/>
                <a:gd name="T120" fmla="*/ 33 w 496"/>
                <a:gd name="T121" fmla="*/ 72 h 2353"/>
                <a:gd name="T122" fmla="*/ 17 w 496"/>
                <a:gd name="T123" fmla="*/ 33 h 2353"/>
                <a:gd name="T124" fmla="*/ 0 w 496"/>
                <a:gd name="T125" fmla="*/ 0 h 235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96"/>
                <a:gd name="T190" fmla="*/ 0 h 2353"/>
                <a:gd name="T191" fmla="*/ 496 w 496"/>
                <a:gd name="T192" fmla="*/ 2353 h 235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96" h="2353">
                  <a:moveTo>
                    <a:pt x="0" y="0"/>
                  </a:moveTo>
                  <a:lnTo>
                    <a:pt x="28" y="31"/>
                  </a:lnTo>
                  <a:lnTo>
                    <a:pt x="50" y="59"/>
                  </a:lnTo>
                  <a:lnTo>
                    <a:pt x="69" y="89"/>
                  </a:lnTo>
                  <a:lnTo>
                    <a:pt x="91" y="126"/>
                  </a:lnTo>
                  <a:lnTo>
                    <a:pt x="120" y="179"/>
                  </a:lnTo>
                  <a:lnTo>
                    <a:pt x="147" y="237"/>
                  </a:lnTo>
                  <a:lnTo>
                    <a:pt x="174" y="310"/>
                  </a:lnTo>
                  <a:lnTo>
                    <a:pt x="201" y="384"/>
                  </a:lnTo>
                  <a:lnTo>
                    <a:pt x="225" y="458"/>
                  </a:lnTo>
                  <a:lnTo>
                    <a:pt x="253" y="554"/>
                  </a:lnTo>
                  <a:lnTo>
                    <a:pt x="273" y="628"/>
                  </a:lnTo>
                  <a:lnTo>
                    <a:pt x="297" y="732"/>
                  </a:lnTo>
                  <a:lnTo>
                    <a:pt x="323" y="847"/>
                  </a:lnTo>
                  <a:lnTo>
                    <a:pt x="347" y="962"/>
                  </a:lnTo>
                  <a:lnTo>
                    <a:pt x="364" y="1049"/>
                  </a:lnTo>
                  <a:lnTo>
                    <a:pt x="380" y="1175"/>
                  </a:lnTo>
                  <a:lnTo>
                    <a:pt x="392" y="1280"/>
                  </a:lnTo>
                  <a:lnTo>
                    <a:pt x="402" y="1391"/>
                  </a:lnTo>
                  <a:lnTo>
                    <a:pt x="409" y="1509"/>
                  </a:lnTo>
                  <a:lnTo>
                    <a:pt x="410" y="1578"/>
                  </a:lnTo>
                  <a:lnTo>
                    <a:pt x="409" y="1661"/>
                  </a:lnTo>
                  <a:lnTo>
                    <a:pt x="407" y="1724"/>
                  </a:lnTo>
                  <a:lnTo>
                    <a:pt x="404" y="1785"/>
                  </a:lnTo>
                  <a:lnTo>
                    <a:pt x="400" y="1835"/>
                  </a:lnTo>
                  <a:lnTo>
                    <a:pt x="495" y="1835"/>
                  </a:lnTo>
                  <a:lnTo>
                    <a:pt x="465" y="1901"/>
                  </a:lnTo>
                  <a:lnTo>
                    <a:pt x="438" y="1968"/>
                  </a:lnTo>
                  <a:lnTo>
                    <a:pt x="402" y="2057"/>
                  </a:lnTo>
                  <a:lnTo>
                    <a:pt x="373" y="2153"/>
                  </a:lnTo>
                  <a:lnTo>
                    <a:pt x="349" y="2241"/>
                  </a:lnTo>
                  <a:lnTo>
                    <a:pt x="328" y="2352"/>
                  </a:lnTo>
                  <a:lnTo>
                    <a:pt x="311" y="2248"/>
                  </a:lnTo>
                  <a:lnTo>
                    <a:pt x="291" y="2140"/>
                  </a:lnTo>
                  <a:lnTo>
                    <a:pt x="265" y="2027"/>
                  </a:lnTo>
                  <a:lnTo>
                    <a:pt x="239" y="1938"/>
                  </a:lnTo>
                  <a:lnTo>
                    <a:pt x="222" y="1887"/>
                  </a:lnTo>
                  <a:lnTo>
                    <a:pt x="195" y="1831"/>
                  </a:lnTo>
                  <a:lnTo>
                    <a:pt x="291" y="1831"/>
                  </a:lnTo>
                  <a:lnTo>
                    <a:pt x="297" y="1724"/>
                  </a:lnTo>
                  <a:lnTo>
                    <a:pt x="299" y="1627"/>
                  </a:lnTo>
                  <a:lnTo>
                    <a:pt x="297" y="1516"/>
                  </a:lnTo>
                  <a:lnTo>
                    <a:pt x="292" y="1406"/>
                  </a:lnTo>
                  <a:lnTo>
                    <a:pt x="282" y="1280"/>
                  </a:lnTo>
                  <a:lnTo>
                    <a:pt x="273" y="1168"/>
                  </a:lnTo>
                  <a:lnTo>
                    <a:pt x="255" y="1009"/>
                  </a:lnTo>
                  <a:lnTo>
                    <a:pt x="237" y="880"/>
                  </a:lnTo>
                  <a:lnTo>
                    <a:pt x="218" y="765"/>
                  </a:lnTo>
                  <a:lnTo>
                    <a:pt x="194" y="643"/>
                  </a:lnTo>
                  <a:lnTo>
                    <a:pt x="182" y="585"/>
                  </a:lnTo>
                  <a:lnTo>
                    <a:pt x="172" y="532"/>
                  </a:lnTo>
                  <a:lnTo>
                    <a:pt x="162" y="486"/>
                  </a:lnTo>
                  <a:lnTo>
                    <a:pt x="150" y="443"/>
                  </a:lnTo>
                  <a:lnTo>
                    <a:pt x="131" y="362"/>
                  </a:lnTo>
                  <a:lnTo>
                    <a:pt x="115" y="307"/>
                  </a:lnTo>
                  <a:lnTo>
                    <a:pt x="103" y="265"/>
                  </a:lnTo>
                  <a:lnTo>
                    <a:pt x="89" y="223"/>
                  </a:lnTo>
                  <a:lnTo>
                    <a:pt x="76" y="184"/>
                  </a:lnTo>
                  <a:lnTo>
                    <a:pt x="64" y="151"/>
                  </a:lnTo>
                  <a:lnTo>
                    <a:pt x="50" y="111"/>
                  </a:lnTo>
                  <a:lnTo>
                    <a:pt x="33" y="72"/>
                  </a:lnTo>
                  <a:lnTo>
                    <a:pt x="17" y="33"/>
                  </a:lnTo>
                  <a:lnTo>
                    <a:pt x="0" y="0"/>
                  </a:lnTo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3024188" y="2990850"/>
            <a:ext cx="534987" cy="1677988"/>
            <a:chOff x="1905" y="1884"/>
            <a:chExt cx="337" cy="1057"/>
          </a:xfrm>
        </p:grpSpPr>
        <p:sp>
          <p:nvSpPr>
            <p:cNvPr id="34840" name="Freeform 34"/>
            <p:cNvSpPr>
              <a:spLocks/>
            </p:cNvSpPr>
            <p:nvPr/>
          </p:nvSpPr>
          <p:spPr bwMode="auto">
            <a:xfrm>
              <a:off x="1907" y="1884"/>
              <a:ext cx="335" cy="1057"/>
            </a:xfrm>
            <a:custGeom>
              <a:avLst/>
              <a:gdLst>
                <a:gd name="T0" fmla="*/ 313 w 335"/>
                <a:gd name="T1" fmla="*/ 0 h 1057"/>
                <a:gd name="T2" fmla="*/ 283 w 335"/>
                <a:gd name="T3" fmla="*/ 33 h 1057"/>
                <a:gd name="T4" fmla="*/ 250 w 335"/>
                <a:gd name="T5" fmla="*/ 81 h 1057"/>
                <a:gd name="T6" fmla="*/ 220 w 335"/>
                <a:gd name="T7" fmla="*/ 139 h 1057"/>
                <a:gd name="T8" fmla="*/ 188 w 335"/>
                <a:gd name="T9" fmla="*/ 205 h 1057"/>
                <a:gd name="T10" fmla="*/ 156 w 335"/>
                <a:gd name="T11" fmla="*/ 281 h 1057"/>
                <a:gd name="T12" fmla="*/ 123 w 335"/>
                <a:gd name="T13" fmla="*/ 380 h 1057"/>
                <a:gd name="T14" fmla="*/ 97 w 335"/>
                <a:gd name="T15" fmla="*/ 470 h 1057"/>
                <a:gd name="T16" fmla="*/ 78 w 335"/>
                <a:gd name="T17" fmla="*/ 574 h 1057"/>
                <a:gd name="T18" fmla="*/ 67 w 335"/>
                <a:gd name="T19" fmla="*/ 676 h 1057"/>
                <a:gd name="T20" fmla="*/ 67 w 335"/>
                <a:gd name="T21" fmla="*/ 745 h 1057"/>
                <a:gd name="T22" fmla="*/ 70 w 335"/>
                <a:gd name="T23" fmla="*/ 801 h 1057"/>
                <a:gd name="T24" fmla="*/ 0 w 335"/>
                <a:gd name="T25" fmla="*/ 823 h 1057"/>
                <a:gd name="T26" fmla="*/ 40 w 335"/>
                <a:gd name="T27" fmla="*/ 885 h 1057"/>
                <a:gd name="T28" fmla="*/ 81 w 335"/>
                <a:gd name="T29" fmla="*/ 965 h 1057"/>
                <a:gd name="T30" fmla="*/ 104 w 335"/>
                <a:gd name="T31" fmla="*/ 1056 h 1057"/>
                <a:gd name="T32" fmla="*/ 131 w 335"/>
                <a:gd name="T33" fmla="*/ 1008 h 1057"/>
                <a:gd name="T34" fmla="*/ 161 w 335"/>
                <a:gd name="T35" fmla="*/ 909 h 1057"/>
                <a:gd name="T36" fmla="*/ 189 w 335"/>
                <a:gd name="T37" fmla="*/ 846 h 1057"/>
                <a:gd name="T38" fmla="*/ 144 w 335"/>
                <a:gd name="T39" fmla="*/ 821 h 1057"/>
                <a:gd name="T40" fmla="*/ 139 w 335"/>
                <a:gd name="T41" fmla="*/ 730 h 1057"/>
                <a:gd name="T42" fmla="*/ 144 w 335"/>
                <a:gd name="T43" fmla="*/ 630 h 1057"/>
                <a:gd name="T44" fmla="*/ 156 w 335"/>
                <a:gd name="T45" fmla="*/ 524 h 1057"/>
                <a:gd name="T46" fmla="*/ 180 w 335"/>
                <a:gd name="T47" fmla="*/ 394 h 1057"/>
                <a:gd name="T48" fmla="*/ 208 w 335"/>
                <a:gd name="T49" fmla="*/ 288 h 1057"/>
                <a:gd name="T50" fmla="*/ 222 w 335"/>
                <a:gd name="T51" fmla="*/ 238 h 1057"/>
                <a:gd name="T52" fmla="*/ 236 w 335"/>
                <a:gd name="T53" fmla="*/ 198 h 1057"/>
                <a:gd name="T54" fmla="*/ 259 w 335"/>
                <a:gd name="T55" fmla="*/ 137 h 1057"/>
                <a:gd name="T56" fmla="*/ 275 w 335"/>
                <a:gd name="T57" fmla="*/ 100 h 1057"/>
                <a:gd name="T58" fmla="*/ 292 w 335"/>
                <a:gd name="T59" fmla="*/ 67 h 1057"/>
                <a:gd name="T60" fmla="*/ 312 w 335"/>
                <a:gd name="T61" fmla="*/ 32 h 1057"/>
                <a:gd name="T62" fmla="*/ 334 w 335"/>
                <a:gd name="T63" fmla="*/ 0 h 105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35"/>
                <a:gd name="T97" fmla="*/ 0 h 1057"/>
                <a:gd name="T98" fmla="*/ 335 w 335"/>
                <a:gd name="T99" fmla="*/ 1057 h 105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35" h="1057">
                  <a:moveTo>
                    <a:pt x="334" y="0"/>
                  </a:moveTo>
                  <a:lnTo>
                    <a:pt x="313" y="0"/>
                  </a:lnTo>
                  <a:lnTo>
                    <a:pt x="296" y="18"/>
                  </a:lnTo>
                  <a:lnTo>
                    <a:pt x="283" y="33"/>
                  </a:lnTo>
                  <a:lnTo>
                    <a:pt x="268" y="55"/>
                  </a:lnTo>
                  <a:lnTo>
                    <a:pt x="250" y="81"/>
                  </a:lnTo>
                  <a:lnTo>
                    <a:pt x="238" y="106"/>
                  </a:lnTo>
                  <a:lnTo>
                    <a:pt x="220" y="139"/>
                  </a:lnTo>
                  <a:lnTo>
                    <a:pt x="203" y="172"/>
                  </a:lnTo>
                  <a:lnTo>
                    <a:pt x="188" y="205"/>
                  </a:lnTo>
                  <a:lnTo>
                    <a:pt x="169" y="248"/>
                  </a:lnTo>
                  <a:lnTo>
                    <a:pt x="156" y="281"/>
                  </a:lnTo>
                  <a:lnTo>
                    <a:pt x="141" y="328"/>
                  </a:lnTo>
                  <a:lnTo>
                    <a:pt x="123" y="380"/>
                  </a:lnTo>
                  <a:lnTo>
                    <a:pt x="108" y="431"/>
                  </a:lnTo>
                  <a:lnTo>
                    <a:pt x="97" y="470"/>
                  </a:lnTo>
                  <a:lnTo>
                    <a:pt x="86" y="527"/>
                  </a:lnTo>
                  <a:lnTo>
                    <a:pt x="78" y="574"/>
                  </a:lnTo>
                  <a:lnTo>
                    <a:pt x="72" y="624"/>
                  </a:lnTo>
                  <a:lnTo>
                    <a:pt x="67" y="676"/>
                  </a:lnTo>
                  <a:lnTo>
                    <a:pt x="67" y="708"/>
                  </a:lnTo>
                  <a:lnTo>
                    <a:pt x="67" y="745"/>
                  </a:lnTo>
                  <a:lnTo>
                    <a:pt x="69" y="773"/>
                  </a:lnTo>
                  <a:lnTo>
                    <a:pt x="70" y="801"/>
                  </a:lnTo>
                  <a:lnTo>
                    <a:pt x="73" y="823"/>
                  </a:lnTo>
                  <a:lnTo>
                    <a:pt x="0" y="823"/>
                  </a:lnTo>
                  <a:lnTo>
                    <a:pt x="19" y="850"/>
                  </a:lnTo>
                  <a:lnTo>
                    <a:pt x="40" y="885"/>
                  </a:lnTo>
                  <a:lnTo>
                    <a:pt x="61" y="922"/>
                  </a:lnTo>
                  <a:lnTo>
                    <a:pt x="81" y="965"/>
                  </a:lnTo>
                  <a:lnTo>
                    <a:pt x="93" y="998"/>
                  </a:lnTo>
                  <a:lnTo>
                    <a:pt x="104" y="1056"/>
                  </a:lnTo>
                  <a:lnTo>
                    <a:pt x="120" y="1055"/>
                  </a:lnTo>
                  <a:lnTo>
                    <a:pt x="131" y="1008"/>
                  </a:lnTo>
                  <a:lnTo>
                    <a:pt x="143" y="959"/>
                  </a:lnTo>
                  <a:lnTo>
                    <a:pt x="161" y="909"/>
                  </a:lnTo>
                  <a:lnTo>
                    <a:pt x="178" y="869"/>
                  </a:lnTo>
                  <a:lnTo>
                    <a:pt x="189" y="846"/>
                  </a:lnTo>
                  <a:lnTo>
                    <a:pt x="207" y="821"/>
                  </a:lnTo>
                  <a:lnTo>
                    <a:pt x="144" y="821"/>
                  </a:lnTo>
                  <a:lnTo>
                    <a:pt x="141" y="773"/>
                  </a:lnTo>
                  <a:lnTo>
                    <a:pt x="139" y="730"/>
                  </a:lnTo>
                  <a:lnTo>
                    <a:pt x="141" y="680"/>
                  </a:lnTo>
                  <a:lnTo>
                    <a:pt x="144" y="630"/>
                  </a:lnTo>
                  <a:lnTo>
                    <a:pt x="150" y="574"/>
                  </a:lnTo>
                  <a:lnTo>
                    <a:pt x="156" y="524"/>
                  </a:lnTo>
                  <a:lnTo>
                    <a:pt x="168" y="453"/>
                  </a:lnTo>
                  <a:lnTo>
                    <a:pt x="180" y="394"/>
                  </a:lnTo>
                  <a:lnTo>
                    <a:pt x="192" y="343"/>
                  </a:lnTo>
                  <a:lnTo>
                    <a:pt x="208" y="288"/>
                  </a:lnTo>
                  <a:lnTo>
                    <a:pt x="215" y="262"/>
                  </a:lnTo>
                  <a:lnTo>
                    <a:pt x="222" y="238"/>
                  </a:lnTo>
                  <a:lnTo>
                    <a:pt x="229" y="218"/>
                  </a:lnTo>
                  <a:lnTo>
                    <a:pt x="236" y="198"/>
                  </a:lnTo>
                  <a:lnTo>
                    <a:pt x="248" y="162"/>
                  </a:lnTo>
                  <a:lnTo>
                    <a:pt x="259" y="137"/>
                  </a:lnTo>
                  <a:lnTo>
                    <a:pt x="267" y="119"/>
                  </a:lnTo>
                  <a:lnTo>
                    <a:pt x="275" y="100"/>
                  </a:lnTo>
                  <a:lnTo>
                    <a:pt x="284" y="82"/>
                  </a:lnTo>
                  <a:lnTo>
                    <a:pt x="292" y="67"/>
                  </a:lnTo>
                  <a:lnTo>
                    <a:pt x="301" y="49"/>
                  </a:lnTo>
                  <a:lnTo>
                    <a:pt x="312" y="32"/>
                  </a:lnTo>
                  <a:lnTo>
                    <a:pt x="323" y="14"/>
                  </a:lnTo>
                  <a:lnTo>
                    <a:pt x="334" y="0"/>
                  </a:lnTo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41" name="Freeform 35"/>
            <p:cNvSpPr>
              <a:spLocks/>
            </p:cNvSpPr>
            <p:nvPr/>
          </p:nvSpPr>
          <p:spPr bwMode="auto">
            <a:xfrm>
              <a:off x="1905" y="1884"/>
              <a:ext cx="316" cy="1057"/>
            </a:xfrm>
            <a:custGeom>
              <a:avLst/>
              <a:gdLst>
                <a:gd name="T0" fmla="*/ 315 w 316"/>
                <a:gd name="T1" fmla="*/ 0 h 1057"/>
                <a:gd name="T2" fmla="*/ 297 w 316"/>
                <a:gd name="T3" fmla="*/ 14 h 1057"/>
                <a:gd name="T4" fmla="*/ 283 w 316"/>
                <a:gd name="T5" fmla="*/ 27 h 1057"/>
                <a:gd name="T6" fmla="*/ 271 w 316"/>
                <a:gd name="T7" fmla="*/ 40 h 1057"/>
                <a:gd name="T8" fmla="*/ 257 w 316"/>
                <a:gd name="T9" fmla="*/ 57 h 1057"/>
                <a:gd name="T10" fmla="*/ 239 w 316"/>
                <a:gd name="T11" fmla="*/ 80 h 1057"/>
                <a:gd name="T12" fmla="*/ 222 w 316"/>
                <a:gd name="T13" fmla="*/ 106 h 1057"/>
                <a:gd name="T14" fmla="*/ 204 w 316"/>
                <a:gd name="T15" fmla="*/ 139 h 1057"/>
                <a:gd name="T16" fmla="*/ 187 w 316"/>
                <a:gd name="T17" fmla="*/ 172 h 1057"/>
                <a:gd name="T18" fmla="*/ 172 w 316"/>
                <a:gd name="T19" fmla="*/ 206 h 1057"/>
                <a:gd name="T20" fmla="*/ 154 w 316"/>
                <a:gd name="T21" fmla="*/ 249 h 1057"/>
                <a:gd name="T22" fmla="*/ 141 w 316"/>
                <a:gd name="T23" fmla="*/ 282 h 1057"/>
                <a:gd name="T24" fmla="*/ 126 w 316"/>
                <a:gd name="T25" fmla="*/ 329 h 1057"/>
                <a:gd name="T26" fmla="*/ 109 w 316"/>
                <a:gd name="T27" fmla="*/ 380 h 1057"/>
                <a:gd name="T28" fmla="*/ 94 w 316"/>
                <a:gd name="T29" fmla="*/ 432 h 1057"/>
                <a:gd name="T30" fmla="*/ 84 w 316"/>
                <a:gd name="T31" fmla="*/ 471 h 1057"/>
                <a:gd name="T32" fmla="*/ 73 w 316"/>
                <a:gd name="T33" fmla="*/ 528 h 1057"/>
                <a:gd name="T34" fmla="*/ 65 w 316"/>
                <a:gd name="T35" fmla="*/ 575 h 1057"/>
                <a:gd name="T36" fmla="*/ 59 w 316"/>
                <a:gd name="T37" fmla="*/ 625 h 1057"/>
                <a:gd name="T38" fmla="*/ 55 w 316"/>
                <a:gd name="T39" fmla="*/ 677 h 1057"/>
                <a:gd name="T40" fmla="*/ 54 w 316"/>
                <a:gd name="T41" fmla="*/ 708 h 1057"/>
                <a:gd name="T42" fmla="*/ 55 w 316"/>
                <a:gd name="T43" fmla="*/ 746 h 1057"/>
                <a:gd name="T44" fmla="*/ 56 w 316"/>
                <a:gd name="T45" fmla="*/ 774 h 1057"/>
                <a:gd name="T46" fmla="*/ 58 w 316"/>
                <a:gd name="T47" fmla="*/ 802 h 1057"/>
                <a:gd name="T48" fmla="*/ 61 w 316"/>
                <a:gd name="T49" fmla="*/ 824 h 1057"/>
                <a:gd name="T50" fmla="*/ 0 w 316"/>
                <a:gd name="T51" fmla="*/ 824 h 1057"/>
                <a:gd name="T52" fmla="*/ 19 w 316"/>
                <a:gd name="T53" fmla="*/ 854 h 1057"/>
                <a:gd name="T54" fmla="*/ 37 w 316"/>
                <a:gd name="T55" fmla="*/ 884 h 1057"/>
                <a:gd name="T56" fmla="*/ 59 w 316"/>
                <a:gd name="T57" fmla="*/ 924 h 1057"/>
                <a:gd name="T58" fmla="*/ 77 w 316"/>
                <a:gd name="T59" fmla="*/ 967 h 1057"/>
                <a:gd name="T60" fmla="*/ 93 w 316"/>
                <a:gd name="T61" fmla="*/ 1006 h 1057"/>
                <a:gd name="T62" fmla="*/ 106 w 316"/>
                <a:gd name="T63" fmla="*/ 1056 h 1057"/>
                <a:gd name="T64" fmla="*/ 117 w 316"/>
                <a:gd name="T65" fmla="*/ 1009 h 1057"/>
                <a:gd name="T66" fmla="*/ 130 w 316"/>
                <a:gd name="T67" fmla="*/ 961 h 1057"/>
                <a:gd name="T68" fmla="*/ 146 w 316"/>
                <a:gd name="T69" fmla="*/ 910 h 1057"/>
                <a:gd name="T70" fmla="*/ 163 w 316"/>
                <a:gd name="T71" fmla="*/ 870 h 1057"/>
                <a:gd name="T72" fmla="*/ 174 w 316"/>
                <a:gd name="T73" fmla="*/ 847 h 1057"/>
                <a:gd name="T74" fmla="*/ 191 w 316"/>
                <a:gd name="T75" fmla="*/ 822 h 1057"/>
                <a:gd name="T76" fmla="*/ 130 w 316"/>
                <a:gd name="T77" fmla="*/ 822 h 1057"/>
                <a:gd name="T78" fmla="*/ 126 w 316"/>
                <a:gd name="T79" fmla="*/ 774 h 1057"/>
                <a:gd name="T80" fmla="*/ 125 w 316"/>
                <a:gd name="T81" fmla="*/ 731 h 1057"/>
                <a:gd name="T82" fmla="*/ 126 w 316"/>
                <a:gd name="T83" fmla="*/ 681 h 1057"/>
                <a:gd name="T84" fmla="*/ 129 w 316"/>
                <a:gd name="T85" fmla="*/ 631 h 1057"/>
                <a:gd name="T86" fmla="*/ 135 w 316"/>
                <a:gd name="T87" fmla="*/ 575 h 1057"/>
                <a:gd name="T88" fmla="*/ 141 w 316"/>
                <a:gd name="T89" fmla="*/ 524 h 1057"/>
                <a:gd name="T90" fmla="*/ 153 w 316"/>
                <a:gd name="T91" fmla="*/ 453 h 1057"/>
                <a:gd name="T92" fmla="*/ 164 w 316"/>
                <a:gd name="T93" fmla="*/ 395 h 1057"/>
                <a:gd name="T94" fmla="*/ 177 w 316"/>
                <a:gd name="T95" fmla="*/ 344 h 1057"/>
                <a:gd name="T96" fmla="*/ 192 w 316"/>
                <a:gd name="T97" fmla="*/ 289 h 1057"/>
                <a:gd name="T98" fmla="*/ 199 w 316"/>
                <a:gd name="T99" fmla="*/ 263 h 1057"/>
                <a:gd name="T100" fmla="*/ 206 w 316"/>
                <a:gd name="T101" fmla="*/ 239 h 1057"/>
                <a:gd name="T102" fmla="*/ 212 w 316"/>
                <a:gd name="T103" fmla="*/ 218 h 1057"/>
                <a:gd name="T104" fmla="*/ 219 w 316"/>
                <a:gd name="T105" fmla="*/ 199 h 1057"/>
                <a:gd name="T106" fmla="*/ 231 w 316"/>
                <a:gd name="T107" fmla="*/ 162 h 1057"/>
                <a:gd name="T108" fmla="*/ 242 w 316"/>
                <a:gd name="T109" fmla="*/ 138 h 1057"/>
                <a:gd name="T110" fmla="*/ 250 w 316"/>
                <a:gd name="T111" fmla="*/ 119 h 1057"/>
                <a:gd name="T112" fmla="*/ 258 w 316"/>
                <a:gd name="T113" fmla="*/ 100 h 1057"/>
                <a:gd name="T114" fmla="*/ 267 w 316"/>
                <a:gd name="T115" fmla="*/ 83 h 1057"/>
                <a:gd name="T116" fmla="*/ 274 w 316"/>
                <a:gd name="T117" fmla="*/ 68 h 1057"/>
                <a:gd name="T118" fmla="*/ 283 w 316"/>
                <a:gd name="T119" fmla="*/ 50 h 1057"/>
                <a:gd name="T120" fmla="*/ 294 w 316"/>
                <a:gd name="T121" fmla="*/ 32 h 1057"/>
                <a:gd name="T122" fmla="*/ 304 w 316"/>
                <a:gd name="T123" fmla="*/ 15 h 1057"/>
                <a:gd name="T124" fmla="*/ 315 w 316"/>
                <a:gd name="T125" fmla="*/ 0 h 105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16"/>
                <a:gd name="T190" fmla="*/ 0 h 1057"/>
                <a:gd name="T191" fmla="*/ 316 w 316"/>
                <a:gd name="T192" fmla="*/ 1057 h 105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16" h="1057">
                  <a:moveTo>
                    <a:pt x="315" y="0"/>
                  </a:moveTo>
                  <a:lnTo>
                    <a:pt x="297" y="14"/>
                  </a:lnTo>
                  <a:lnTo>
                    <a:pt x="283" y="27"/>
                  </a:lnTo>
                  <a:lnTo>
                    <a:pt x="271" y="40"/>
                  </a:lnTo>
                  <a:lnTo>
                    <a:pt x="257" y="57"/>
                  </a:lnTo>
                  <a:lnTo>
                    <a:pt x="239" y="80"/>
                  </a:lnTo>
                  <a:lnTo>
                    <a:pt x="222" y="106"/>
                  </a:lnTo>
                  <a:lnTo>
                    <a:pt x="204" y="139"/>
                  </a:lnTo>
                  <a:lnTo>
                    <a:pt x="187" y="172"/>
                  </a:lnTo>
                  <a:lnTo>
                    <a:pt x="172" y="206"/>
                  </a:lnTo>
                  <a:lnTo>
                    <a:pt x="154" y="249"/>
                  </a:lnTo>
                  <a:lnTo>
                    <a:pt x="141" y="282"/>
                  </a:lnTo>
                  <a:lnTo>
                    <a:pt x="126" y="329"/>
                  </a:lnTo>
                  <a:lnTo>
                    <a:pt x="109" y="380"/>
                  </a:lnTo>
                  <a:lnTo>
                    <a:pt x="94" y="432"/>
                  </a:lnTo>
                  <a:lnTo>
                    <a:pt x="84" y="471"/>
                  </a:lnTo>
                  <a:lnTo>
                    <a:pt x="73" y="528"/>
                  </a:lnTo>
                  <a:lnTo>
                    <a:pt x="65" y="575"/>
                  </a:lnTo>
                  <a:lnTo>
                    <a:pt x="59" y="625"/>
                  </a:lnTo>
                  <a:lnTo>
                    <a:pt x="55" y="677"/>
                  </a:lnTo>
                  <a:lnTo>
                    <a:pt x="54" y="708"/>
                  </a:lnTo>
                  <a:lnTo>
                    <a:pt x="55" y="746"/>
                  </a:lnTo>
                  <a:lnTo>
                    <a:pt x="56" y="774"/>
                  </a:lnTo>
                  <a:lnTo>
                    <a:pt x="58" y="802"/>
                  </a:lnTo>
                  <a:lnTo>
                    <a:pt x="61" y="824"/>
                  </a:lnTo>
                  <a:lnTo>
                    <a:pt x="0" y="824"/>
                  </a:lnTo>
                  <a:lnTo>
                    <a:pt x="19" y="854"/>
                  </a:lnTo>
                  <a:lnTo>
                    <a:pt x="37" y="884"/>
                  </a:lnTo>
                  <a:lnTo>
                    <a:pt x="59" y="924"/>
                  </a:lnTo>
                  <a:lnTo>
                    <a:pt x="77" y="967"/>
                  </a:lnTo>
                  <a:lnTo>
                    <a:pt x="93" y="1006"/>
                  </a:lnTo>
                  <a:lnTo>
                    <a:pt x="106" y="1056"/>
                  </a:lnTo>
                  <a:lnTo>
                    <a:pt x="117" y="1009"/>
                  </a:lnTo>
                  <a:lnTo>
                    <a:pt x="130" y="961"/>
                  </a:lnTo>
                  <a:lnTo>
                    <a:pt x="146" y="910"/>
                  </a:lnTo>
                  <a:lnTo>
                    <a:pt x="163" y="870"/>
                  </a:lnTo>
                  <a:lnTo>
                    <a:pt x="174" y="847"/>
                  </a:lnTo>
                  <a:lnTo>
                    <a:pt x="191" y="822"/>
                  </a:lnTo>
                  <a:lnTo>
                    <a:pt x="130" y="822"/>
                  </a:lnTo>
                  <a:lnTo>
                    <a:pt x="126" y="774"/>
                  </a:lnTo>
                  <a:lnTo>
                    <a:pt x="125" y="731"/>
                  </a:lnTo>
                  <a:lnTo>
                    <a:pt x="126" y="681"/>
                  </a:lnTo>
                  <a:lnTo>
                    <a:pt x="129" y="631"/>
                  </a:lnTo>
                  <a:lnTo>
                    <a:pt x="135" y="575"/>
                  </a:lnTo>
                  <a:lnTo>
                    <a:pt x="141" y="524"/>
                  </a:lnTo>
                  <a:lnTo>
                    <a:pt x="153" y="453"/>
                  </a:lnTo>
                  <a:lnTo>
                    <a:pt x="164" y="395"/>
                  </a:lnTo>
                  <a:lnTo>
                    <a:pt x="177" y="344"/>
                  </a:lnTo>
                  <a:lnTo>
                    <a:pt x="192" y="289"/>
                  </a:lnTo>
                  <a:lnTo>
                    <a:pt x="199" y="263"/>
                  </a:lnTo>
                  <a:lnTo>
                    <a:pt x="206" y="239"/>
                  </a:lnTo>
                  <a:lnTo>
                    <a:pt x="212" y="218"/>
                  </a:lnTo>
                  <a:lnTo>
                    <a:pt x="219" y="199"/>
                  </a:lnTo>
                  <a:lnTo>
                    <a:pt x="231" y="162"/>
                  </a:lnTo>
                  <a:lnTo>
                    <a:pt x="242" y="138"/>
                  </a:lnTo>
                  <a:lnTo>
                    <a:pt x="250" y="119"/>
                  </a:lnTo>
                  <a:lnTo>
                    <a:pt x="258" y="100"/>
                  </a:lnTo>
                  <a:lnTo>
                    <a:pt x="267" y="83"/>
                  </a:lnTo>
                  <a:lnTo>
                    <a:pt x="274" y="68"/>
                  </a:lnTo>
                  <a:lnTo>
                    <a:pt x="283" y="50"/>
                  </a:lnTo>
                  <a:lnTo>
                    <a:pt x="294" y="32"/>
                  </a:lnTo>
                  <a:lnTo>
                    <a:pt x="304" y="15"/>
                  </a:lnTo>
                  <a:lnTo>
                    <a:pt x="315" y="0"/>
                  </a:lnTo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2566988" y="1009650"/>
            <a:ext cx="839787" cy="3735388"/>
            <a:chOff x="1617" y="636"/>
            <a:chExt cx="529" cy="2353"/>
          </a:xfrm>
        </p:grpSpPr>
        <p:sp>
          <p:nvSpPr>
            <p:cNvPr id="34838" name="Freeform 37"/>
            <p:cNvSpPr>
              <a:spLocks/>
            </p:cNvSpPr>
            <p:nvPr/>
          </p:nvSpPr>
          <p:spPr bwMode="auto">
            <a:xfrm>
              <a:off x="1621" y="636"/>
              <a:ext cx="525" cy="2353"/>
            </a:xfrm>
            <a:custGeom>
              <a:avLst/>
              <a:gdLst>
                <a:gd name="T0" fmla="*/ 490 w 525"/>
                <a:gd name="T1" fmla="*/ 0 h 2353"/>
                <a:gd name="T2" fmla="*/ 445 w 525"/>
                <a:gd name="T3" fmla="*/ 74 h 2353"/>
                <a:gd name="T4" fmla="*/ 392 w 525"/>
                <a:gd name="T5" fmla="*/ 181 h 2353"/>
                <a:gd name="T6" fmla="*/ 345 w 525"/>
                <a:gd name="T7" fmla="*/ 308 h 2353"/>
                <a:gd name="T8" fmla="*/ 294 w 525"/>
                <a:gd name="T9" fmla="*/ 457 h 2353"/>
                <a:gd name="T10" fmla="*/ 245 w 525"/>
                <a:gd name="T11" fmla="*/ 627 h 2353"/>
                <a:gd name="T12" fmla="*/ 194 w 525"/>
                <a:gd name="T13" fmla="*/ 845 h 2353"/>
                <a:gd name="T14" fmla="*/ 152 w 525"/>
                <a:gd name="T15" fmla="*/ 1048 h 2353"/>
                <a:gd name="T16" fmla="*/ 122 w 525"/>
                <a:gd name="T17" fmla="*/ 1278 h 2353"/>
                <a:gd name="T18" fmla="*/ 106 w 525"/>
                <a:gd name="T19" fmla="*/ 1507 h 2353"/>
                <a:gd name="T20" fmla="*/ 106 w 525"/>
                <a:gd name="T21" fmla="*/ 1658 h 2353"/>
                <a:gd name="T22" fmla="*/ 110 w 525"/>
                <a:gd name="T23" fmla="*/ 1783 h 2353"/>
                <a:gd name="T24" fmla="*/ 0 w 525"/>
                <a:gd name="T25" fmla="*/ 1832 h 2353"/>
                <a:gd name="T26" fmla="*/ 63 w 525"/>
                <a:gd name="T27" fmla="*/ 1972 h 2353"/>
                <a:gd name="T28" fmla="*/ 127 w 525"/>
                <a:gd name="T29" fmla="*/ 2150 h 2353"/>
                <a:gd name="T30" fmla="*/ 163 w 525"/>
                <a:gd name="T31" fmla="*/ 2352 h 2353"/>
                <a:gd name="T32" fmla="*/ 206 w 525"/>
                <a:gd name="T33" fmla="*/ 2246 h 2353"/>
                <a:gd name="T34" fmla="*/ 253 w 525"/>
                <a:gd name="T35" fmla="*/ 2025 h 2353"/>
                <a:gd name="T36" fmla="*/ 297 w 525"/>
                <a:gd name="T37" fmla="*/ 1884 h 2353"/>
                <a:gd name="T38" fmla="*/ 227 w 525"/>
                <a:gd name="T39" fmla="*/ 1829 h 2353"/>
                <a:gd name="T40" fmla="*/ 218 w 525"/>
                <a:gd name="T41" fmla="*/ 1625 h 2353"/>
                <a:gd name="T42" fmla="*/ 225 w 525"/>
                <a:gd name="T43" fmla="*/ 1404 h 2353"/>
                <a:gd name="T44" fmla="*/ 245 w 525"/>
                <a:gd name="T45" fmla="*/ 1166 h 2353"/>
                <a:gd name="T46" fmla="*/ 282 w 525"/>
                <a:gd name="T47" fmla="*/ 879 h 2353"/>
                <a:gd name="T48" fmla="*/ 326 w 525"/>
                <a:gd name="T49" fmla="*/ 642 h 2353"/>
                <a:gd name="T50" fmla="*/ 348 w 525"/>
                <a:gd name="T51" fmla="*/ 531 h 2353"/>
                <a:gd name="T52" fmla="*/ 370 w 525"/>
                <a:gd name="T53" fmla="*/ 442 h 2353"/>
                <a:gd name="T54" fmla="*/ 406 w 525"/>
                <a:gd name="T55" fmla="*/ 306 h 2353"/>
                <a:gd name="T56" fmla="*/ 432 w 525"/>
                <a:gd name="T57" fmla="*/ 222 h 2353"/>
                <a:gd name="T58" fmla="*/ 458 w 525"/>
                <a:gd name="T59" fmla="*/ 149 h 2353"/>
                <a:gd name="T60" fmla="*/ 490 w 525"/>
                <a:gd name="T61" fmla="*/ 70 h 2353"/>
                <a:gd name="T62" fmla="*/ 524 w 525"/>
                <a:gd name="T63" fmla="*/ 0 h 235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25"/>
                <a:gd name="T97" fmla="*/ 0 h 2353"/>
                <a:gd name="T98" fmla="*/ 525 w 525"/>
                <a:gd name="T99" fmla="*/ 2353 h 235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25" h="2353">
                  <a:moveTo>
                    <a:pt x="524" y="0"/>
                  </a:moveTo>
                  <a:lnTo>
                    <a:pt x="490" y="0"/>
                  </a:lnTo>
                  <a:lnTo>
                    <a:pt x="465" y="41"/>
                  </a:lnTo>
                  <a:lnTo>
                    <a:pt x="445" y="74"/>
                  </a:lnTo>
                  <a:lnTo>
                    <a:pt x="420" y="122"/>
                  </a:lnTo>
                  <a:lnTo>
                    <a:pt x="392" y="181"/>
                  </a:lnTo>
                  <a:lnTo>
                    <a:pt x="373" y="236"/>
                  </a:lnTo>
                  <a:lnTo>
                    <a:pt x="345" y="308"/>
                  </a:lnTo>
                  <a:lnTo>
                    <a:pt x="319" y="383"/>
                  </a:lnTo>
                  <a:lnTo>
                    <a:pt x="294" y="457"/>
                  </a:lnTo>
                  <a:lnTo>
                    <a:pt x="265" y="553"/>
                  </a:lnTo>
                  <a:lnTo>
                    <a:pt x="245" y="627"/>
                  </a:lnTo>
                  <a:lnTo>
                    <a:pt x="221" y="731"/>
                  </a:lnTo>
                  <a:lnTo>
                    <a:pt x="194" y="845"/>
                  </a:lnTo>
                  <a:lnTo>
                    <a:pt x="169" y="960"/>
                  </a:lnTo>
                  <a:lnTo>
                    <a:pt x="152" y="1048"/>
                  </a:lnTo>
                  <a:lnTo>
                    <a:pt x="135" y="1174"/>
                  </a:lnTo>
                  <a:lnTo>
                    <a:pt x="122" y="1278"/>
                  </a:lnTo>
                  <a:lnTo>
                    <a:pt x="113" y="1389"/>
                  </a:lnTo>
                  <a:lnTo>
                    <a:pt x="106" y="1507"/>
                  </a:lnTo>
                  <a:lnTo>
                    <a:pt x="104" y="1576"/>
                  </a:lnTo>
                  <a:lnTo>
                    <a:pt x="106" y="1658"/>
                  </a:lnTo>
                  <a:lnTo>
                    <a:pt x="108" y="1721"/>
                  </a:lnTo>
                  <a:lnTo>
                    <a:pt x="110" y="1783"/>
                  </a:lnTo>
                  <a:lnTo>
                    <a:pt x="115" y="1832"/>
                  </a:lnTo>
                  <a:lnTo>
                    <a:pt x="0" y="1832"/>
                  </a:lnTo>
                  <a:lnTo>
                    <a:pt x="29" y="1894"/>
                  </a:lnTo>
                  <a:lnTo>
                    <a:pt x="63" y="1972"/>
                  </a:lnTo>
                  <a:lnTo>
                    <a:pt x="96" y="2053"/>
                  </a:lnTo>
                  <a:lnTo>
                    <a:pt x="127" y="2150"/>
                  </a:lnTo>
                  <a:lnTo>
                    <a:pt x="145" y="2222"/>
                  </a:lnTo>
                  <a:lnTo>
                    <a:pt x="163" y="2352"/>
                  </a:lnTo>
                  <a:lnTo>
                    <a:pt x="189" y="2351"/>
                  </a:lnTo>
                  <a:lnTo>
                    <a:pt x="206" y="2246"/>
                  </a:lnTo>
                  <a:lnTo>
                    <a:pt x="225" y="2136"/>
                  </a:lnTo>
                  <a:lnTo>
                    <a:pt x="253" y="2025"/>
                  </a:lnTo>
                  <a:lnTo>
                    <a:pt x="279" y="1936"/>
                  </a:lnTo>
                  <a:lnTo>
                    <a:pt x="297" y="1884"/>
                  </a:lnTo>
                  <a:lnTo>
                    <a:pt x="325" y="1829"/>
                  </a:lnTo>
                  <a:lnTo>
                    <a:pt x="227" y="1829"/>
                  </a:lnTo>
                  <a:lnTo>
                    <a:pt x="221" y="1721"/>
                  </a:lnTo>
                  <a:lnTo>
                    <a:pt x="218" y="1625"/>
                  </a:lnTo>
                  <a:lnTo>
                    <a:pt x="221" y="1514"/>
                  </a:lnTo>
                  <a:lnTo>
                    <a:pt x="225" y="1404"/>
                  </a:lnTo>
                  <a:lnTo>
                    <a:pt x="235" y="1278"/>
                  </a:lnTo>
                  <a:lnTo>
                    <a:pt x="245" y="1166"/>
                  </a:lnTo>
                  <a:lnTo>
                    <a:pt x="263" y="1008"/>
                  </a:lnTo>
                  <a:lnTo>
                    <a:pt x="282" y="879"/>
                  </a:lnTo>
                  <a:lnTo>
                    <a:pt x="301" y="764"/>
                  </a:lnTo>
                  <a:lnTo>
                    <a:pt x="326" y="642"/>
                  </a:lnTo>
                  <a:lnTo>
                    <a:pt x="337" y="584"/>
                  </a:lnTo>
                  <a:lnTo>
                    <a:pt x="348" y="531"/>
                  </a:lnTo>
                  <a:lnTo>
                    <a:pt x="359" y="485"/>
                  </a:lnTo>
                  <a:lnTo>
                    <a:pt x="370" y="442"/>
                  </a:lnTo>
                  <a:lnTo>
                    <a:pt x="389" y="360"/>
                  </a:lnTo>
                  <a:lnTo>
                    <a:pt x="406" y="306"/>
                  </a:lnTo>
                  <a:lnTo>
                    <a:pt x="419" y="264"/>
                  </a:lnTo>
                  <a:lnTo>
                    <a:pt x="432" y="222"/>
                  </a:lnTo>
                  <a:lnTo>
                    <a:pt x="446" y="183"/>
                  </a:lnTo>
                  <a:lnTo>
                    <a:pt x="458" y="149"/>
                  </a:lnTo>
                  <a:lnTo>
                    <a:pt x="472" y="110"/>
                  </a:lnTo>
                  <a:lnTo>
                    <a:pt x="490" y="70"/>
                  </a:lnTo>
                  <a:lnTo>
                    <a:pt x="507" y="32"/>
                  </a:lnTo>
                  <a:lnTo>
                    <a:pt x="524" y="0"/>
                  </a:lnTo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839" name="Freeform 38"/>
            <p:cNvSpPr>
              <a:spLocks/>
            </p:cNvSpPr>
            <p:nvPr/>
          </p:nvSpPr>
          <p:spPr bwMode="auto">
            <a:xfrm>
              <a:off x="1617" y="636"/>
              <a:ext cx="496" cy="2353"/>
            </a:xfrm>
            <a:custGeom>
              <a:avLst/>
              <a:gdLst>
                <a:gd name="T0" fmla="*/ 495 w 496"/>
                <a:gd name="T1" fmla="*/ 0 h 2353"/>
                <a:gd name="T2" fmla="*/ 467 w 496"/>
                <a:gd name="T3" fmla="*/ 31 h 2353"/>
                <a:gd name="T4" fmla="*/ 445 w 496"/>
                <a:gd name="T5" fmla="*/ 59 h 2353"/>
                <a:gd name="T6" fmla="*/ 426 w 496"/>
                <a:gd name="T7" fmla="*/ 89 h 2353"/>
                <a:gd name="T8" fmla="*/ 404 w 496"/>
                <a:gd name="T9" fmla="*/ 126 h 2353"/>
                <a:gd name="T10" fmla="*/ 375 w 496"/>
                <a:gd name="T11" fmla="*/ 179 h 2353"/>
                <a:gd name="T12" fmla="*/ 348 w 496"/>
                <a:gd name="T13" fmla="*/ 237 h 2353"/>
                <a:gd name="T14" fmla="*/ 321 w 496"/>
                <a:gd name="T15" fmla="*/ 310 h 2353"/>
                <a:gd name="T16" fmla="*/ 294 w 496"/>
                <a:gd name="T17" fmla="*/ 384 h 2353"/>
                <a:gd name="T18" fmla="*/ 270 w 496"/>
                <a:gd name="T19" fmla="*/ 458 h 2353"/>
                <a:gd name="T20" fmla="*/ 242 w 496"/>
                <a:gd name="T21" fmla="*/ 554 h 2353"/>
                <a:gd name="T22" fmla="*/ 222 w 496"/>
                <a:gd name="T23" fmla="*/ 628 h 2353"/>
                <a:gd name="T24" fmla="*/ 198 w 496"/>
                <a:gd name="T25" fmla="*/ 732 h 2353"/>
                <a:gd name="T26" fmla="*/ 172 w 496"/>
                <a:gd name="T27" fmla="*/ 847 h 2353"/>
                <a:gd name="T28" fmla="*/ 148 w 496"/>
                <a:gd name="T29" fmla="*/ 962 h 2353"/>
                <a:gd name="T30" fmla="*/ 131 w 496"/>
                <a:gd name="T31" fmla="*/ 1049 h 2353"/>
                <a:gd name="T32" fmla="*/ 115 w 496"/>
                <a:gd name="T33" fmla="*/ 1175 h 2353"/>
                <a:gd name="T34" fmla="*/ 103 w 496"/>
                <a:gd name="T35" fmla="*/ 1280 h 2353"/>
                <a:gd name="T36" fmla="*/ 93 w 496"/>
                <a:gd name="T37" fmla="*/ 1391 h 2353"/>
                <a:gd name="T38" fmla="*/ 86 w 496"/>
                <a:gd name="T39" fmla="*/ 1509 h 2353"/>
                <a:gd name="T40" fmla="*/ 85 w 496"/>
                <a:gd name="T41" fmla="*/ 1578 h 2353"/>
                <a:gd name="T42" fmla="*/ 86 w 496"/>
                <a:gd name="T43" fmla="*/ 1661 h 2353"/>
                <a:gd name="T44" fmla="*/ 88 w 496"/>
                <a:gd name="T45" fmla="*/ 1724 h 2353"/>
                <a:gd name="T46" fmla="*/ 91 w 496"/>
                <a:gd name="T47" fmla="*/ 1785 h 2353"/>
                <a:gd name="T48" fmla="*/ 95 w 496"/>
                <a:gd name="T49" fmla="*/ 1835 h 2353"/>
                <a:gd name="T50" fmla="*/ 0 w 496"/>
                <a:gd name="T51" fmla="*/ 1835 h 2353"/>
                <a:gd name="T52" fmla="*/ 30 w 496"/>
                <a:gd name="T53" fmla="*/ 1901 h 2353"/>
                <a:gd name="T54" fmla="*/ 57 w 496"/>
                <a:gd name="T55" fmla="*/ 1968 h 2353"/>
                <a:gd name="T56" fmla="*/ 93 w 496"/>
                <a:gd name="T57" fmla="*/ 2057 h 2353"/>
                <a:gd name="T58" fmla="*/ 122 w 496"/>
                <a:gd name="T59" fmla="*/ 2153 h 2353"/>
                <a:gd name="T60" fmla="*/ 146 w 496"/>
                <a:gd name="T61" fmla="*/ 2241 h 2353"/>
                <a:gd name="T62" fmla="*/ 167 w 496"/>
                <a:gd name="T63" fmla="*/ 2352 h 2353"/>
                <a:gd name="T64" fmla="*/ 184 w 496"/>
                <a:gd name="T65" fmla="*/ 2248 h 2353"/>
                <a:gd name="T66" fmla="*/ 204 w 496"/>
                <a:gd name="T67" fmla="*/ 2140 h 2353"/>
                <a:gd name="T68" fmla="*/ 230 w 496"/>
                <a:gd name="T69" fmla="*/ 2027 h 2353"/>
                <a:gd name="T70" fmla="*/ 256 w 496"/>
                <a:gd name="T71" fmla="*/ 1938 h 2353"/>
                <a:gd name="T72" fmla="*/ 273 w 496"/>
                <a:gd name="T73" fmla="*/ 1887 h 2353"/>
                <a:gd name="T74" fmla="*/ 300 w 496"/>
                <a:gd name="T75" fmla="*/ 1831 h 2353"/>
                <a:gd name="T76" fmla="*/ 204 w 496"/>
                <a:gd name="T77" fmla="*/ 1831 h 2353"/>
                <a:gd name="T78" fmla="*/ 198 w 496"/>
                <a:gd name="T79" fmla="*/ 1724 h 2353"/>
                <a:gd name="T80" fmla="*/ 196 w 496"/>
                <a:gd name="T81" fmla="*/ 1627 h 2353"/>
                <a:gd name="T82" fmla="*/ 198 w 496"/>
                <a:gd name="T83" fmla="*/ 1516 h 2353"/>
                <a:gd name="T84" fmla="*/ 203 w 496"/>
                <a:gd name="T85" fmla="*/ 1406 h 2353"/>
                <a:gd name="T86" fmla="*/ 213 w 496"/>
                <a:gd name="T87" fmla="*/ 1280 h 2353"/>
                <a:gd name="T88" fmla="*/ 222 w 496"/>
                <a:gd name="T89" fmla="*/ 1168 h 2353"/>
                <a:gd name="T90" fmla="*/ 240 w 496"/>
                <a:gd name="T91" fmla="*/ 1009 h 2353"/>
                <a:gd name="T92" fmla="*/ 258 w 496"/>
                <a:gd name="T93" fmla="*/ 880 h 2353"/>
                <a:gd name="T94" fmla="*/ 277 w 496"/>
                <a:gd name="T95" fmla="*/ 765 h 2353"/>
                <a:gd name="T96" fmla="*/ 301 w 496"/>
                <a:gd name="T97" fmla="*/ 643 h 2353"/>
                <a:gd name="T98" fmla="*/ 313 w 496"/>
                <a:gd name="T99" fmla="*/ 585 h 2353"/>
                <a:gd name="T100" fmla="*/ 323 w 496"/>
                <a:gd name="T101" fmla="*/ 532 h 2353"/>
                <a:gd name="T102" fmla="*/ 333 w 496"/>
                <a:gd name="T103" fmla="*/ 486 h 2353"/>
                <a:gd name="T104" fmla="*/ 345 w 496"/>
                <a:gd name="T105" fmla="*/ 443 h 2353"/>
                <a:gd name="T106" fmla="*/ 364 w 496"/>
                <a:gd name="T107" fmla="*/ 362 h 2353"/>
                <a:gd name="T108" fmla="*/ 380 w 496"/>
                <a:gd name="T109" fmla="*/ 307 h 2353"/>
                <a:gd name="T110" fmla="*/ 392 w 496"/>
                <a:gd name="T111" fmla="*/ 265 h 2353"/>
                <a:gd name="T112" fmla="*/ 406 w 496"/>
                <a:gd name="T113" fmla="*/ 223 h 2353"/>
                <a:gd name="T114" fmla="*/ 419 w 496"/>
                <a:gd name="T115" fmla="*/ 184 h 2353"/>
                <a:gd name="T116" fmla="*/ 431 w 496"/>
                <a:gd name="T117" fmla="*/ 151 h 2353"/>
                <a:gd name="T118" fmla="*/ 445 w 496"/>
                <a:gd name="T119" fmla="*/ 111 h 2353"/>
                <a:gd name="T120" fmla="*/ 462 w 496"/>
                <a:gd name="T121" fmla="*/ 72 h 2353"/>
                <a:gd name="T122" fmla="*/ 478 w 496"/>
                <a:gd name="T123" fmla="*/ 33 h 2353"/>
                <a:gd name="T124" fmla="*/ 495 w 496"/>
                <a:gd name="T125" fmla="*/ 0 h 235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96"/>
                <a:gd name="T190" fmla="*/ 0 h 2353"/>
                <a:gd name="T191" fmla="*/ 496 w 496"/>
                <a:gd name="T192" fmla="*/ 2353 h 235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96" h="2353">
                  <a:moveTo>
                    <a:pt x="495" y="0"/>
                  </a:moveTo>
                  <a:lnTo>
                    <a:pt x="467" y="31"/>
                  </a:lnTo>
                  <a:lnTo>
                    <a:pt x="445" y="59"/>
                  </a:lnTo>
                  <a:lnTo>
                    <a:pt x="426" y="89"/>
                  </a:lnTo>
                  <a:lnTo>
                    <a:pt x="404" y="126"/>
                  </a:lnTo>
                  <a:lnTo>
                    <a:pt x="375" y="179"/>
                  </a:lnTo>
                  <a:lnTo>
                    <a:pt x="348" y="237"/>
                  </a:lnTo>
                  <a:lnTo>
                    <a:pt x="321" y="310"/>
                  </a:lnTo>
                  <a:lnTo>
                    <a:pt x="294" y="384"/>
                  </a:lnTo>
                  <a:lnTo>
                    <a:pt x="270" y="458"/>
                  </a:lnTo>
                  <a:lnTo>
                    <a:pt x="242" y="554"/>
                  </a:lnTo>
                  <a:lnTo>
                    <a:pt x="222" y="628"/>
                  </a:lnTo>
                  <a:lnTo>
                    <a:pt x="198" y="732"/>
                  </a:lnTo>
                  <a:lnTo>
                    <a:pt x="172" y="847"/>
                  </a:lnTo>
                  <a:lnTo>
                    <a:pt x="148" y="962"/>
                  </a:lnTo>
                  <a:lnTo>
                    <a:pt x="131" y="1049"/>
                  </a:lnTo>
                  <a:lnTo>
                    <a:pt x="115" y="1175"/>
                  </a:lnTo>
                  <a:lnTo>
                    <a:pt x="103" y="1280"/>
                  </a:lnTo>
                  <a:lnTo>
                    <a:pt x="93" y="1391"/>
                  </a:lnTo>
                  <a:lnTo>
                    <a:pt x="86" y="1509"/>
                  </a:lnTo>
                  <a:lnTo>
                    <a:pt x="85" y="1578"/>
                  </a:lnTo>
                  <a:lnTo>
                    <a:pt x="86" y="1661"/>
                  </a:lnTo>
                  <a:lnTo>
                    <a:pt x="88" y="1724"/>
                  </a:lnTo>
                  <a:lnTo>
                    <a:pt x="91" y="1785"/>
                  </a:lnTo>
                  <a:lnTo>
                    <a:pt x="95" y="1835"/>
                  </a:lnTo>
                  <a:lnTo>
                    <a:pt x="0" y="1835"/>
                  </a:lnTo>
                  <a:lnTo>
                    <a:pt x="30" y="1901"/>
                  </a:lnTo>
                  <a:lnTo>
                    <a:pt x="57" y="1968"/>
                  </a:lnTo>
                  <a:lnTo>
                    <a:pt x="93" y="2057"/>
                  </a:lnTo>
                  <a:lnTo>
                    <a:pt x="122" y="2153"/>
                  </a:lnTo>
                  <a:lnTo>
                    <a:pt x="146" y="2241"/>
                  </a:lnTo>
                  <a:lnTo>
                    <a:pt x="167" y="2352"/>
                  </a:lnTo>
                  <a:lnTo>
                    <a:pt x="184" y="2248"/>
                  </a:lnTo>
                  <a:lnTo>
                    <a:pt x="204" y="2140"/>
                  </a:lnTo>
                  <a:lnTo>
                    <a:pt x="230" y="2027"/>
                  </a:lnTo>
                  <a:lnTo>
                    <a:pt x="256" y="1938"/>
                  </a:lnTo>
                  <a:lnTo>
                    <a:pt x="273" y="1887"/>
                  </a:lnTo>
                  <a:lnTo>
                    <a:pt x="300" y="1831"/>
                  </a:lnTo>
                  <a:lnTo>
                    <a:pt x="204" y="1831"/>
                  </a:lnTo>
                  <a:lnTo>
                    <a:pt x="198" y="1724"/>
                  </a:lnTo>
                  <a:lnTo>
                    <a:pt x="196" y="1627"/>
                  </a:lnTo>
                  <a:lnTo>
                    <a:pt x="198" y="1516"/>
                  </a:lnTo>
                  <a:lnTo>
                    <a:pt x="203" y="1406"/>
                  </a:lnTo>
                  <a:lnTo>
                    <a:pt x="213" y="1280"/>
                  </a:lnTo>
                  <a:lnTo>
                    <a:pt x="222" y="1168"/>
                  </a:lnTo>
                  <a:lnTo>
                    <a:pt x="240" y="1009"/>
                  </a:lnTo>
                  <a:lnTo>
                    <a:pt x="258" y="880"/>
                  </a:lnTo>
                  <a:lnTo>
                    <a:pt x="277" y="765"/>
                  </a:lnTo>
                  <a:lnTo>
                    <a:pt x="301" y="643"/>
                  </a:lnTo>
                  <a:lnTo>
                    <a:pt x="313" y="585"/>
                  </a:lnTo>
                  <a:lnTo>
                    <a:pt x="323" y="532"/>
                  </a:lnTo>
                  <a:lnTo>
                    <a:pt x="333" y="486"/>
                  </a:lnTo>
                  <a:lnTo>
                    <a:pt x="345" y="443"/>
                  </a:lnTo>
                  <a:lnTo>
                    <a:pt x="364" y="362"/>
                  </a:lnTo>
                  <a:lnTo>
                    <a:pt x="380" y="307"/>
                  </a:lnTo>
                  <a:lnTo>
                    <a:pt x="392" y="265"/>
                  </a:lnTo>
                  <a:lnTo>
                    <a:pt x="406" y="223"/>
                  </a:lnTo>
                  <a:lnTo>
                    <a:pt x="419" y="184"/>
                  </a:lnTo>
                  <a:lnTo>
                    <a:pt x="431" y="151"/>
                  </a:lnTo>
                  <a:lnTo>
                    <a:pt x="445" y="111"/>
                  </a:lnTo>
                  <a:lnTo>
                    <a:pt x="462" y="72"/>
                  </a:lnTo>
                  <a:lnTo>
                    <a:pt x="478" y="33"/>
                  </a:lnTo>
                  <a:lnTo>
                    <a:pt x="495" y="0"/>
                  </a:lnTo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 useBgFill="1">
        <p:nvSpPr>
          <p:cNvPr id="82983" name="AutoShape 39"/>
          <p:cNvSpPr>
            <a:spLocks noChangeArrowheads="1"/>
          </p:cNvSpPr>
          <p:nvPr/>
        </p:nvSpPr>
        <p:spPr bwMode="auto">
          <a:xfrm>
            <a:off x="554038" y="3987800"/>
            <a:ext cx="1587500" cy="825500"/>
          </a:xfrm>
          <a:prstGeom prst="roundRect">
            <a:avLst>
              <a:gd name="adj" fmla="val 12495"/>
            </a:avLst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it-IT">
              <a:latin typeface="Times New Roman" charset="0"/>
              <a:cs typeface="Arial" charset="0"/>
            </a:endParaRPr>
          </a:p>
        </p:txBody>
      </p:sp>
      <p:sp>
        <p:nvSpPr>
          <p:cNvPr id="82984" name="Rectangle 40"/>
          <p:cNvSpPr>
            <a:spLocks noChangeArrowheads="1"/>
          </p:cNvSpPr>
          <p:nvPr/>
        </p:nvSpPr>
        <p:spPr bwMode="auto">
          <a:xfrm>
            <a:off x="473075" y="4037013"/>
            <a:ext cx="17653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1400" b="1">
                <a:latin typeface="Arial" panose="020B0604020202020204" pitchFamily="34" charset="0"/>
              </a:rPr>
              <a:t>Criteri di rappresentazione (2423 </a:t>
            </a:r>
            <a:r>
              <a:rPr lang="it-IT" altLang="it-IT" sz="1400" b="1" i="1">
                <a:latin typeface="Arial" panose="020B0604020202020204" pitchFamily="34" charset="0"/>
              </a:rPr>
              <a:t>ter</a:t>
            </a:r>
            <a:r>
              <a:rPr lang="it-IT" altLang="it-IT" sz="1400" b="1">
                <a:latin typeface="Arial" panose="020B0604020202020204" pitchFamily="34" charset="0"/>
              </a:rPr>
              <a:t>)</a:t>
            </a:r>
            <a:endParaRPr lang="it-IT" altLang="it-IT" sz="1400" b="1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34837" name="AutoShape 41"/>
          <p:cNvSpPr>
            <a:spLocks noChangeArrowheads="1"/>
          </p:cNvSpPr>
          <p:nvPr/>
        </p:nvSpPr>
        <p:spPr bwMode="auto">
          <a:xfrm>
            <a:off x="134938" y="33338"/>
            <a:ext cx="2971800" cy="1524000"/>
          </a:xfrm>
          <a:prstGeom prst="irregularSeal2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altLang="it-IT" sz="2800" b="1">
                <a:solidFill>
                  <a:srgbClr val="FF0000"/>
                </a:solidFill>
              </a:rPr>
              <a:t>CODICE </a:t>
            </a:r>
          </a:p>
          <a:p>
            <a:pPr eaLnBrk="1" hangingPunct="1">
              <a:spcBef>
                <a:spcPct val="0"/>
              </a:spcBef>
            </a:pPr>
            <a:r>
              <a:rPr lang="it-IT" altLang="it-IT" sz="2800" b="1">
                <a:solidFill>
                  <a:srgbClr val="FF0000"/>
                </a:solidFill>
              </a:rPr>
              <a:t>CIVILE</a:t>
            </a:r>
            <a:endParaRPr lang="it-IT" altLang="it-IT" sz="2400" b="1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7716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2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2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2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2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2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2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2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2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82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2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 animBg="1" autoUpdateAnimBg="0"/>
      <p:bldP spid="82947" grpId="0" animBg="1" autoUpdateAnimBg="0"/>
      <p:bldP spid="82953" grpId="0" animBg="1" autoUpdateAnimBg="0"/>
      <p:bldP spid="82959" grpId="0" animBg="1"/>
      <p:bldP spid="82960" grpId="0" animBg="1"/>
      <p:bldP spid="82961" grpId="0" animBg="1" autoUpdateAnimBg="0"/>
      <p:bldP spid="82962" grpId="0" animBg="1" autoUpdateAnimBg="0"/>
      <p:bldP spid="82963" grpId="0" autoUpdateAnimBg="0"/>
      <p:bldP spid="82964" grpId="0" animBg="1" autoUpdateAnimBg="0"/>
      <p:bldP spid="82965" grpId="0" animBg="1"/>
      <p:bldP spid="82983" grpId="0" animBg="1"/>
      <p:bldP spid="8298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772E9ED2-9460-4724-BF73-6F9E202C511B}" type="slidenum">
              <a:rPr lang="it-IT" altLang="it-IT" sz="1400"/>
              <a:pPr algn="r">
                <a:spcBef>
                  <a:spcPct val="0"/>
                </a:spcBef>
              </a:pPr>
              <a:t>22</a:t>
            </a:fld>
            <a:endParaRPr lang="it-IT" altLang="it-IT" sz="140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9938" y="1557338"/>
            <a:ext cx="7473950" cy="1892300"/>
            <a:chOff x="432" y="720"/>
            <a:chExt cx="4708" cy="1192"/>
          </a:xfrm>
        </p:grpSpPr>
        <p:sp>
          <p:nvSpPr>
            <p:cNvPr id="83971" name="AutoShape 3"/>
            <p:cNvSpPr>
              <a:spLocks noChangeArrowheads="1"/>
            </p:cNvSpPr>
            <p:nvPr/>
          </p:nvSpPr>
          <p:spPr bwMode="auto">
            <a:xfrm>
              <a:off x="432" y="720"/>
              <a:ext cx="4708" cy="1180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37901" name="Rectangle 4"/>
            <p:cNvSpPr>
              <a:spLocks noChangeArrowheads="1"/>
            </p:cNvSpPr>
            <p:nvPr/>
          </p:nvSpPr>
          <p:spPr bwMode="auto">
            <a:xfrm>
              <a:off x="528" y="816"/>
              <a:ext cx="4494" cy="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it-IT" altLang="it-IT" sz="1800" b="1">
                  <a:latin typeface="Arial" panose="020B0604020202020204" pitchFamily="34" charset="0"/>
                </a:rPr>
                <a:t>ARTICOLO 2423 2° comma C.C.: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it-IT" altLang="it-IT" sz="1800" b="1">
                  <a:latin typeface="Arial" panose="020B0604020202020204" pitchFamily="34" charset="0"/>
                </a:rPr>
                <a:t>"</a:t>
              </a:r>
              <a:r>
                <a:rPr lang="it-IT" altLang="it-IT" sz="1800" b="1" i="1">
                  <a:latin typeface="Arial" panose="020B0604020202020204" pitchFamily="34" charset="0"/>
                </a:rPr>
                <a:t>Il bilancio deve essere redatto con chiarezza e deve rappresentare in modo veritiero e corretto la situazione patrimoniale e finanziaria della società e il risultato economico dell'esercizio"</a:t>
              </a:r>
              <a:endParaRPr lang="it-IT" altLang="it-IT" sz="1800" b="1" i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81000" y="4581525"/>
            <a:ext cx="4178300" cy="1816100"/>
            <a:chOff x="240" y="2523"/>
            <a:chExt cx="2632" cy="1144"/>
          </a:xfrm>
        </p:grpSpPr>
        <p:sp>
          <p:nvSpPr>
            <p:cNvPr id="37898" name="AutoShape 6"/>
            <p:cNvSpPr>
              <a:spLocks noChangeArrowheads="1"/>
            </p:cNvSpPr>
            <p:nvPr/>
          </p:nvSpPr>
          <p:spPr bwMode="auto">
            <a:xfrm>
              <a:off x="276" y="2527"/>
              <a:ext cx="2596" cy="1140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endParaRPr lang="it-IT" altLang="it-IT"/>
            </a:p>
          </p:txBody>
        </p:sp>
        <p:sp>
          <p:nvSpPr>
            <p:cNvPr id="37899" name="Rectangle 7"/>
            <p:cNvSpPr>
              <a:spLocks noChangeArrowheads="1"/>
            </p:cNvSpPr>
            <p:nvPr/>
          </p:nvSpPr>
          <p:spPr bwMode="auto">
            <a:xfrm>
              <a:off x="240" y="2523"/>
              <a:ext cx="2552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it-IT" altLang="it-IT" b="1">
                  <a:latin typeface="Arial" panose="020B0604020202020204" pitchFamily="34" charset="0"/>
                </a:rPr>
                <a:t>ARTICOLO 2423 3° comma C.C.:</a:t>
              </a:r>
            </a:p>
            <a:p>
              <a:pPr>
                <a:spcBef>
                  <a:spcPct val="0"/>
                </a:spcBef>
              </a:pPr>
              <a:r>
                <a:rPr lang="it-IT" altLang="it-IT" b="1">
                  <a:latin typeface="Arial" panose="020B0604020202020204" pitchFamily="34" charset="0"/>
                </a:rPr>
                <a:t>"</a:t>
              </a:r>
              <a:r>
                <a:rPr lang="it-IT" altLang="it-IT" b="1" i="1">
                  <a:latin typeface="Arial" panose="020B0604020202020204" pitchFamily="34" charset="0"/>
                </a:rPr>
                <a:t>Se le </a:t>
              </a:r>
              <a:r>
                <a:rPr lang="it-IT" altLang="it-IT" b="1" i="1">
                  <a:solidFill>
                    <a:srgbClr val="FF0000"/>
                  </a:solidFill>
                  <a:latin typeface="Arial" panose="020B0604020202020204" pitchFamily="34" charset="0"/>
                </a:rPr>
                <a:t>informazioni</a:t>
              </a:r>
              <a:r>
                <a:rPr lang="it-IT" altLang="it-IT" b="1" i="1">
                  <a:latin typeface="Arial" panose="020B0604020202020204" pitchFamily="34" charset="0"/>
                </a:rPr>
                <a:t> richieste da specifiche disposizioni di legge </a:t>
              </a:r>
              <a:r>
                <a:rPr lang="it-IT" altLang="it-IT" b="1" i="1">
                  <a:solidFill>
                    <a:srgbClr val="FF0000"/>
                  </a:solidFill>
                  <a:latin typeface="Arial" panose="020B0604020202020204" pitchFamily="34" charset="0"/>
                </a:rPr>
                <a:t>non sono sufficienti</a:t>
              </a:r>
              <a:r>
                <a:rPr lang="it-IT" altLang="it-IT" b="1" i="1">
                  <a:latin typeface="Arial" panose="020B0604020202020204" pitchFamily="34" charset="0"/>
                </a:rPr>
                <a:t> a dare una rappresentazione veritiera e corretta, si devono fornire le informazioni necessarie allo scopo</a:t>
              </a:r>
              <a:r>
                <a:rPr lang="it-IT" altLang="it-IT" b="1">
                  <a:latin typeface="Arial" panose="020B0604020202020204" pitchFamily="34" charset="0"/>
                </a:rPr>
                <a:t>"</a:t>
              </a:r>
              <a:endParaRPr lang="it-IT" altLang="it-IT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953000" y="4581525"/>
            <a:ext cx="4006850" cy="1800225"/>
            <a:chOff x="3120" y="2523"/>
            <a:chExt cx="2524" cy="1134"/>
          </a:xfrm>
        </p:grpSpPr>
        <p:sp>
          <p:nvSpPr>
            <p:cNvPr id="37896" name="AutoShape 9"/>
            <p:cNvSpPr>
              <a:spLocks noChangeArrowheads="1"/>
            </p:cNvSpPr>
            <p:nvPr/>
          </p:nvSpPr>
          <p:spPr bwMode="auto">
            <a:xfrm>
              <a:off x="3120" y="2523"/>
              <a:ext cx="2524" cy="1122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endParaRPr lang="it-IT" altLang="it-IT"/>
            </a:p>
          </p:txBody>
        </p:sp>
        <p:sp>
          <p:nvSpPr>
            <p:cNvPr id="37897" name="Rectangle 10"/>
            <p:cNvSpPr>
              <a:spLocks noChangeArrowheads="1"/>
            </p:cNvSpPr>
            <p:nvPr/>
          </p:nvSpPr>
          <p:spPr bwMode="auto">
            <a:xfrm>
              <a:off x="3171" y="2523"/>
              <a:ext cx="2446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it-IT" altLang="it-IT" b="1">
                  <a:latin typeface="Arial" panose="020B0604020202020204" pitchFamily="34" charset="0"/>
                </a:rPr>
                <a:t>ARTICOLO 2423 4° comma C.C.:</a:t>
              </a:r>
            </a:p>
            <a:p>
              <a:pPr>
                <a:spcBef>
                  <a:spcPct val="0"/>
                </a:spcBef>
              </a:pPr>
              <a:r>
                <a:rPr lang="it-IT" altLang="it-IT" b="1">
                  <a:latin typeface="Arial" panose="020B0604020202020204" pitchFamily="34" charset="0"/>
                </a:rPr>
                <a:t>"</a:t>
              </a:r>
              <a:r>
                <a:rPr lang="it-IT" altLang="it-IT" b="1" i="1">
                  <a:latin typeface="Arial" panose="020B0604020202020204" pitchFamily="34" charset="0"/>
                </a:rPr>
                <a:t>Se, in casi eccezionali, l'applicazione di una disposizione degli articoli seguenti è incompatibile con la rappresentazione veritiera e corretta, </a:t>
              </a:r>
              <a:r>
                <a:rPr lang="it-IT" altLang="it-IT" b="1" i="1">
                  <a:solidFill>
                    <a:srgbClr val="FF0000"/>
                  </a:solidFill>
                  <a:latin typeface="Arial" panose="020B0604020202020204" pitchFamily="34" charset="0"/>
                </a:rPr>
                <a:t>la disposizione non deve essere applicata</a:t>
              </a:r>
              <a:r>
                <a:rPr lang="it-IT" altLang="it-IT" b="1">
                  <a:latin typeface="Arial" panose="020B0604020202020204" pitchFamily="34" charset="0"/>
                </a:rPr>
                <a:t>"</a:t>
              </a:r>
            </a:p>
          </p:txBody>
        </p:sp>
      </p:grpSp>
      <p:sp>
        <p:nvSpPr>
          <p:cNvPr id="83979" name="Line 11"/>
          <p:cNvSpPr>
            <a:spLocks noChangeShapeType="1"/>
          </p:cNvSpPr>
          <p:nvPr/>
        </p:nvSpPr>
        <p:spPr bwMode="auto">
          <a:xfrm flipH="1">
            <a:off x="2484438" y="3644900"/>
            <a:ext cx="869950" cy="792163"/>
          </a:xfrm>
          <a:prstGeom prst="line">
            <a:avLst/>
          </a:prstGeom>
          <a:noFill/>
          <a:ln w="793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83980" name="Line 12"/>
          <p:cNvSpPr>
            <a:spLocks noChangeShapeType="1"/>
          </p:cNvSpPr>
          <p:nvPr/>
        </p:nvSpPr>
        <p:spPr bwMode="auto">
          <a:xfrm>
            <a:off x="6219825" y="3644900"/>
            <a:ext cx="655638" cy="863600"/>
          </a:xfrm>
          <a:prstGeom prst="line">
            <a:avLst/>
          </a:prstGeom>
          <a:noFill/>
          <a:ln w="793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0" y="0"/>
            <a:ext cx="9144000" cy="13716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it-IT" sz="3600" kern="0" dirty="0">
                <a:solidFill>
                  <a:srgbClr val="FF0000"/>
                </a:solidFill>
                <a:latin typeface="Arial" pitchFamily="34" charset="0"/>
                <a:ea typeface="+mj-ea"/>
              </a:rPr>
              <a:t>LA NORMATIVA DEL </a:t>
            </a:r>
          </a:p>
          <a:p>
            <a:pPr algn="ctr">
              <a:defRPr/>
            </a:pPr>
            <a:r>
              <a:rPr lang="it-IT" sz="3600" kern="0" dirty="0">
                <a:solidFill>
                  <a:srgbClr val="FF0000"/>
                </a:solidFill>
                <a:latin typeface="Arial" pitchFamily="34" charset="0"/>
                <a:ea typeface="+mj-ea"/>
              </a:rPr>
              <a:t>CODICE CIVILE</a:t>
            </a:r>
            <a:endParaRPr lang="it-IT" sz="3600" b="1" kern="0" dirty="0">
              <a:solidFill>
                <a:srgbClr val="FF0000"/>
              </a:solidFill>
              <a:latin typeface="Arial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73721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9" grpId="0" animBg="1"/>
      <p:bldP spid="8398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DEA9CB37-77DE-4629-B9FC-2F23329294F5}" type="slidenum">
              <a:rPr lang="it-IT" altLang="it-IT" sz="1400"/>
              <a:pPr algn="r">
                <a:spcBef>
                  <a:spcPct val="0"/>
                </a:spcBef>
              </a:pPr>
              <a:t>23</a:t>
            </a:fld>
            <a:endParaRPr lang="it-IT" altLang="it-IT" sz="140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eaLnBrk="1" hangingPunct="1"/>
            <a:r>
              <a:rPr lang="it-IT" altLang="it-IT" sz="3600" smtClean="0">
                <a:solidFill>
                  <a:srgbClr val="FF0000"/>
                </a:solidFill>
                <a:latin typeface="Arial" panose="020B0604020202020204" pitchFamily="34" charset="0"/>
              </a:rPr>
              <a:t>Art 2423–bis </a:t>
            </a:r>
            <a:br>
              <a:rPr lang="it-IT" altLang="it-IT" sz="3600" smtClean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it-IT" altLang="it-IT" sz="3600" smtClean="0">
                <a:solidFill>
                  <a:srgbClr val="FF0000"/>
                </a:solidFill>
                <a:latin typeface="Arial" panose="020B0604020202020204" pitchFamily="34" charset="0"/>
              </a:rPr>
              <a:t>PRINCIPI DI REDAZIONE DEL BILANCIO</a:t>
            </a:r>
            <a:endParaRPr lang="it-IT" altLang="it-IT" sz="3600" smtClean="0">
              <a:solidFill>
                <a:srgbClr val="FF0000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62125"/>
            <a:ext cx="8135937" cy="4114800"/>
          </a:xfrm>
        </p:spPr>
        <p:txBody>
          <a:bodyPr/>
          <a:lstStyle/>
          <a:p>
            <a:pPr algn="just" eaLnBrk="1" hangingPunct="1"/>
            <a:r>
              <a:rPr lang="it-IT" altLang="it-IT" b="1" smtClean="0"/>
              <a:t>§1, n. 1</a:t>
            </a:r>
            <a:r>
              <a:rPr lang="it-IT" altLang="it-IT" smtClean="0">
                <a:solidFill>
                  <a:srgbClr val="000066"/>
                </a:solidFill>
              </a:rPr>
              <a:t>: </a:t>
            </a:r>
            <a:r>
              <a:rPr lang="it-IT" altLang="it-IT" b="1" smtClean="0"/>
              <a:t>la valutazione delle voci deve essere fatta </a:t>
            </a:r>
            <a:r>
              <a:rPr lang="it-IT" altLang="it-IT" b="1" i="1" smtClean="0">
                <a:solidFill>
                  <a:srgbClr val="FF0000"/>
                </a:solidFill>
              </a:rPr>
              <a:t>secondo prudenza e nella prospettiva della continuazione dell’attività</a:t>
            </a:r>
            <a:r>
              <a:rPr lang="it-IT" altLang="it-IT" b="1" i="1" smtClean="0"/>
              <a:t>,</a:t>
            </a:r>
            <a:r>
              <a:rPr lang="it-IT" altLang="it-IT" smtClean="0">
                <a:solidFill>
                  <a:srgbClr val="000066"/>
                </a:solidFill>
              </a:rPr>
              <a:t> </a:t>
            </a:r>
            <a:r>
              <a:rPr lang="it-IT" altLang="it-IT" b="1" u="sng" smtClean="0"/>
              <a:t>nonché tenendo conto della funzione economica dell’elemento dell’attivo o del passivo considerato</a:t>
            </a:r>
            <a:r>
              <a:rPr lang="it-IT" altLang="it-IT" b="1" smtClean="0"/>
              <a:t> </a:t>
            </a:r>
            <a:r>
              <a:rPr lang="it-IT" altLang="it-IT" sz="2800" b="1" i="1" smtClean="0"/>
              <a:t>(ciò significa la prevalenza degli aspetti sostanziali su quelli formali)</a:t>
            </a:r>
            <a:r>
              <a:rPr lang="it-IT" altLang="it-IT" b="1" smtClean="0"/>
              <a:t>.</a:t>
            </a:r>
            <a:endParaRPr lang="it-IT" altLang="it-IT" b="1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9946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27FF3514-3975-4A6A-AB6E-2D08E0374B1F}" type="slidenum">
              <a:rPr lang="it-IT" altLang="it-IT" sz="1400"/>
              <a:pPr algn="r">
                <a:spcBef>
                  <a:spcPct val="0"/>
                </a:spcBef>
              </a:pPr>
              <a:t>24</a:t>
            </a:fld>
            <a:endParaRPr lang="it-IT" altLang="it-IT" sz="140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71550" y="1844675"/>
            <a:ext cx="7486650" cy="2244725"/>
            <a:chOff x="1008" y="1842"/>
            <a:chExt cx="4216" cy="1414"/>
          </a:xfrm>
        </p:grpSpPr>
        <p:sp>
          <p:nvSpPr>
            <p:cNvPr id="86019" name="AutoShape 3"/>
            <p:cNvSpPr>
              <a:spLocks noChangeArrowheads="1"/>
            </p:cNvSpPr>
            <p:nvPr/>
          </p:nvSpPr>
          <p:spPr bwMode="auto">
            <a:xfrm>
              <a:off x="1008" y="1842"/>
              <a:ext cx="4216" cy="1414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 sz="2800">
                <a:solidFill>
                  <a:srgbClr val="003399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9941" name="Rectangle 4"/>
            <p:cNvSpPr>
              <a:spLocks noChangeArrowheads="1"/>
            </p:cNvSpPr>
            <p:nvPr/>
          </p:nvSpPr>
          <p:spPr bwMode="auto">
            <a:xfrm>
              <a:off x="1104" y="1933"/>
              <a:ext cx="4033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marL="2857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l">
                <a:spcBef>
                  <a:spcPct val="0"/>
                </a:spcBef>
              </a:pPr>
              <a:r>
                <a:rPr lang="it-IT" altLang="it-IT" sz="2000" b="1">
                  <a:latin typeface="Arial" panose="020B0604020202020204" pitchFamily="34" charset="0"/>
                </a:rPr>
                <a:t>1) Non è consentito procedere alla contabilizzazione di profitti se questi non sono realizzati</a:t>
              </a:r>
            </a:p>
            <a:p>
              <a:pPr algn="l">
                <a:spcBef>
                  <a:spcPct val="0"/>
                </a:spcBef>
              </a:pPr>
              <a:endParaRPr lang="it-IT" altLang="it-IT" sz="2000" b="1">
                <a:latin typeface="Arial" panose="020B0604020202020204" pitchFamily="34" charset="0"/>
              </a:endParaRPr>
            </a:p>
            <a:p>
              <a:pPr algn="l">
                <a:spcBef>
                  <a:spcPct val="0"/>
                </a:spcBef>
              </a:pPr>
              <a:r>
                <a:rPr lang="it-IT" altLang="it-IT" sz="2000" b="1">
                  <a:latin typeface="Arial" panose="020B0604020202020204" pitchFamily="34" charset="0"/>
                </a:rPr>
                <a:t>2) Le perdite, anche se non definitivamente realizzate, devono risultare dal bilancio</a:t>
              </a:r>
              <a:endParaRPr lang="it-IT" altLang="it-IT" sz="2000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0" y="182563"/>
            <a:ext cx="91440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600">
                <a:solidFill>
                  <a:srgbClr val="FF0000"/>
                </a:solidFill>
                <a:latin typeface="Arial" panose="020B0604020202020204" pitchFamily="34" charset="0"/>
              </a:rPr>
              <a:t>LA PRUDENZA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200">
                <a:solidFill>
                  <a:srgbClr val="FF0000"/>
                </a:solidFill>
                <a:latin typeface="Arial" panose="020B0604020202020204" pitchFamily="34" charset="0"/>
              </a:rPr>
              <a:t>Art. 2423-bis, n.1, 2</a:t>
            </a:r>
            <a:endParaRPr lang="it-IT" altLang="it-IT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2530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F45468DB-D9E0-4793-990B-41323D344FD9}" type="slidenum">
              <a:rPr lang="it-IT" altLang="it-IT" sz="1400"/>
              <a:pPr algn="r">
                <a:spcBef>
                  <a:spcPct val="0"/>
                </a:spcBef>
              </a:pPr>
              <a:t>25</a:t>
            </a:fld>
            <a:endParaRPr lang="it-IT" altLang="it-IT" sz="140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236538"/>
            <a:ext cx="91440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600" b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it-IT" altLang="it-IT" sz="3600">
                <a:solidFill>
                  <a:srgbClr val="FF0000"/>
                </a:solidFill>
                <a:latin typeface="Arial" panose="020B0604020202020204" pitchFamily="34" charset="0"/>
              </a:rPr>
              <a:t>LA CONTINUITÀ AZIENDALE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200">
                <a:solidFill>
                  <a:srgbClr val="FF0000"/>
                </a:solidFill>
                <a:latin typeface="Arial" panose="020B0604020202020204" pitchFamily="34" charset="0"/>
              </a:rPr>
              <a:t>Art. 2423 bis, n.1</a:t>
            </a:r>
            <a:endParaRPr lang="it-IT" altLang="it-IT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00113" y="1773238"/>
            <a:ext cx="7558087" cy="2619375"/>
            <a:chOff x="1012" y="1706"/>
            <a:chExt cx="4216" cy="1650"/>
          </a:xfrm>
        </p:grpSpPr>
        <p:sp>
          <p:nvSpPr>
            <p:cNvPr id="87044" name="AutoShape 4"/>
            <p:cNvSpPr>
              <a:spLocks noChangeArrowheads="1"/>
            </p:cNvSpPr>
            <p:nvPr/>
          </p:nvSpPr>
          <p:spPr bwMode="auto">
            <a:xfrm>
              <a:off x="1012" y="1706"/>
              <a:ext cx="4216" cy="1650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40965" name="Rectangle 5"/>
            <p:cNvSpPr>
              <a:spLocks noChangeArrowheads="1"/>
            </p:cNvSpPr>
            <p:nvPr/>
          </p:nvSpPr>
          <p:spPr bwMode="auto">
            <a:xfrm>
              <a:off x="1202" y="1944"/>
              <a:ext cx="3765" cy="1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45000"/>
                </a:lnSpc>
                <a:spcBef>
                  <a:spcPct val="0"/>
                </a:spcBef>
              </a:pPr>
              <a:r>
                <a:rPr lang="it-IT" altLang="it-IT" sz="2000" b="1">
                  <a:latin typeface="Arial" panose="020B0604020202020204" pitchFamily="34" charset="0"/>
                </a:rPr>
                <a:t>Il bilancio d'esercizio deve essere redatto "</a:t>
              </a:r>
              <a:r>
                <a:rPr lang="it-IT" altLang="it-IT" sz="2000" b="1" i="1">
                  <a:solidFill>
                    <a:srgbClr val="FF0000"/>
                  </a:solidFill>
                  <a:latin typeface="Arial" panose="020B0604020202020204" pitchFamily="34" charset="0"/>
                </a:rPr>
                <a:t>nella prospettiva della continuazione dell'attività</a:t>
              </a:r>
              <a:r>
                <a:rPr lang="it-IT" altLang="it-IT" sz="2000" b="1">
                  <a:latin typeface="Arial" panose="020B0604020202020204" pitchFamily="34" charset="0"/>
                </a:rPr>
                <a:t>", cioè nell'ottica dell'impresa in condizioni di funzionamento</a:t>
              </a:r>
              <a:endParaRPr lang="it-IT" altLang="it-IT" sz="2000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55503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CFF88236-B508-4421-AA93-01A5F6BDFAC3}" type="slidenum">
              <a:rPr lang="it-IT" altLang="it-IT" sz="1400"/>
              <a:pPr algn="r">
                <a:spcBef>
                  <a:spcPct val="0"/>
                </a:spcBef>
              </a:pPr>
              <a:t>26</a:t>
            </a:fld>
            <a:endParaRPr lang="it-IT" altLang="it-IT" sz="1400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79388" y="228600"/>
            <a:ext cx="8713787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600" b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it-IT" altLang="it-IT" sz="3600">
                <a:solidFill>
                  <a:srgbClr val="FF0000"/>
                </a:solidFill>
                <a:latin typeface="Arial" panose="020B0604020202020204" pitchFamily="34" charset="0"/>
              </a:rPr>
              <a:t>IL PRINCIPIO DELLA COMPETENZA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200">
                <a:solidFill>
                  <a:srgbClr val="FF0000"/>
                </a:solidFill>
                <a:latin typeface="Arial" panose="020B0604020202020204" pitchFamily="34" charset="0"/>
              </a:rPr>
              <a:t>Art. 2423-bis, n.3, 4</a:t>
            </a:r>
            <a:endParaRPr lang="it-IT" altLang="it-IT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22388" y="4413250"/>
            <a:ext cx="6692900" cy="1968500"/>
            <a:chOff x="1012" y="2608"/>
            <a:chExt cx="4216" cy="1240"/>
          </a:xfrm>
        </p:grpSpPr>
        <p:sp>
          <p:nvSpPr>
            <p:cNvPr id="88068" name="AutoShape 4"/>
            <p:cNvSpPr>
              <a:spLocks noChangeArrowheads="1"/>
            </p:cNvSpPr>
            <p:nvPr/>
          </p:nvSpPr>
          <p:spPr bwMode="auto">
            <a:xfrm>
              <a:off x="1012" y="2608"/>
              <a:ext cx="4216" cy="1240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41997" name="Rectangle 5"/>
            <p:cNvSpPr>
              <a:spLocks noChangeArrowheads="1"/>
            </p:cNvSpPr>
            <p:nvPr/>
          </p:nvSpPr>
          <p:spPr bwMode="auto">
            <a:xfrm>
              <a:off x="1191" y="2617"/>
              <a:ext cx="3858" cy="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marL="2857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l">
                <a:lnSpc>
                  <a:spcPts val="1600"/>
                </a:lnSpc>
                <a:spcBef>
                  <a:spcPct val="0"/>
                </a:spcBef>
              </a:pPr>
              <a:r>
                <a:rPr lang="it-IT" altLang="it-IT" sz="1800" b="1">
                  <a:latin typeface="Arial" panose="020B0604020202020204" pitchFamily="34" charset="0"/>
                </a:rPr>
                <a:t>1) i ricavi sono di competenza dell'esercizio in cui è avvenuto lo scambio o è stato prestato il servizio</a:t>
              </a:r>
            </a:p>
            <a:p>
              <a:pPr algn="l">
                <a:lnSpc>
                  <a:spcPts val="1600"/>
                </a:lnSpc>
                <a:spcBef>
                  <a:spcPct val="0"/>
                </a:spcBef>
              </a:pPr>
              <a:endParaRPr lang="it-IT" altLang="it-IT" sz="1800" b="1">
                <a:latin typeface="Arial" panose="020B0604020202020204" pitchFamily="34" charset="0"/>
              </a:endParaRPr>
            </a:p>
            <a:p>
              <a:pPr algn="l">
                <a:lnSpc>
                  <a:spcPts val="1600"/>
                </a:lnSpc>
                <a:spcBef>
                  <a:spcPct val="0"/>
                </a:spcBef>
              </a:pPr>
              <a:r>
                <a:rPr lang="it-IT" altLang="it-IT" sz="1800" b="1">
                  <a:latin typeface="Arial" panose="020B0604020202020204" pitchFamily="34" charset="0"/>
                </a:rPr>
                <a:t>2) ai ricavi di competenza di un esercizio devono essere contrapposti i costi necessari per il conseguimento dei ricavi medesimi</a:t>
              </a:r>
            </a:p>
            <a:p>
              <a:pPr algn="l">
                <a:lnSpc>
                  <a:spcPts val="1600"/>
                </a:lnSpc>
                <a:spcBef>
                  <a:spcPct val="0"/>
                </a:spcBef>
              </a:pPr>
              <a:endParaRPr lang="it-IT" altLang="it-IT" sz="1800" b="1">
                <a:latin typeface="Arial" panose="020B0604020202020204" pitchFamily="34" charset="0"/>
              </a:endParaRPr>
            </a:p>
            <a:p>
              <a:pPr algn="l">
                <a:lnSpc>
                  <a:spcPts val="1600"/>
                </a:lnSpc>
                <a:spcBef>
                  <a:spcPct val="0"/>
                </a:spcBef>
              </a:pPr>
              <a:r>
                <a:rPr lang="it-IT" altLang="it-IT" sz="1800" b="1">
                  <a:latin typeface="Arial" panose="020B0604020202020204" pitchFamily="34" charset="0"/>
                </a:rPr>
                <a:t>3) se i costi non sono correlabili ai ricavi, essi sono di competenza dell'esercizio in cui si manifestano</a:t>
              </a:r>
              <a:endParaRPr lang="it-IT" altLang="it-IT" sz="1800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755650" y="1628775"/>
            <a:ext cx="7488238" cy="1800225"/>
            <a:chOff x="1402" y="1300"/>
            <a:chExt cx="3436" cy="1026"/>
          </a:xfrm>
        </p:grpSpPr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1402" y="1300"/>
              <a:ext cx="3436" cy="964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41995" name="Rectangle 8"/>
            <p:cNvSpPr>
              <a:spLocks noChangeArrowheads="1"/>
            </p:cNvSpPr>
            <p:nvPr/>
          </p:nvSpPr>
          <p:spPr bwMode="auto">
            <a:xfrm>
              <a:off x="1562" y="1300"/>
              <a:ext cx="3116" cy="1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it-IT" altLang="it-IT" sz="2000" b="1">
                  <a:latin typeface="Arial" panose="020B0604020202020204" pitchFamily="34" charset="0"/>
                </a:rPr>
                <a:t>L'effetto delle operazioni e degli altri eventi deve essere rilevato contabilmente ed attribuito all'esercizio al quale tali operazioni ed eventi si riferiscono e non a quello in cui si concretizzano i relativi movimenti di numerario</a:t>
              </a:r>
              <a:endParaRPr lang="it-IT" altLang="it-IT" sz="2000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886200" y="3573463"/>
            <a:ext cx="1387475" cy="647700"/>
            <a:chOff x="2684" y="2316"/>
            <a:chExt cx="874" cy="289"/>
          </a:xfrm>
        </p:grpSpPr>
        <p:sp>
          <p:nvSpPr>
            <p:cNvPr id="41990" name="Freeform 10"/>
            <p:cNvSpPr>
              <a:spLocks/>
            </p:cNvSpPr>
            <p:nvPr/>
          </p:nvSpPr>
          <p:spPr bwMode="auto">
            <a:xfrm>
              <a:off x="3432" y="2486"/>
              <a:ext cx="126" cy="41"/>
            </a:xfrm>
            <a:custGeom>
              <a:avLst/>
              <a:gdLst>
                <a:gd name="T0" fmla="*/ 0 w 126"/>
                <a:gd name="T1" fmla="*/ 40 h 41"/>
                <a:gd name="T2" fmla="*/ 125 w 126"/>
                <a:gd name="T3" fmla="*/ 40 h 41"/>
                <a:gd name="T4" fmla="*/ 125 w 126"/>
                <a:gd name="T5" fmla="*/ 0 h 41"/>
                <a:gd name="T6" fmla="*/ 0 w 126"/>
                <a:gd name="T7" fmla="*/ 0 h 41"/>
                <a:gd name="T8" fmla="*/ 0 w 126"/>
                <a:gd name="T9" fmla="*/ 4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"/>
                <a:gd name="T16" fmla="*/ 0 h 41"/>
                <a:gd name="T17" fmla="*/ 126 w 126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" h="41">
                  <a:moveTo>
                    <a:pt x="0" y="40"/>
                  </a:moveTo>
                  <a:lnTo>
                    <a:pt x="125" y="40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40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991" name="Freeform 11"/>
            <p:cNvSpPr>
              <a:spLocks/>
            </p:cNvSpPr>
            <p:nvPr/>
          </p:nvSpPr>
          <p:spPr bwMode="auto">
            <a:xfrm>
              <a:off x="2684" y="2490"/>
              <a:ext cx="131" cy="37"/>
            </a:xfrm>
            <a:custGeom>
              <a:avLst/>
              <a:gdLst>
                <a:gd name="T0" fmla="*/ 0 w 131"/>
                <a:gd name="T1" fmla="*/ 36 h 37"/>
                <a:gd name="T2" fmla="*/ 127 w 131"/>
                <a:gd name="T3" fmla="*/ 36 h 37"/>
                <a:gd name="T4" fmla="*/ 130 w 131"/>
                <a:gd name="T5" fmla="*/ 0 h 37"/>
                <a:gd name="T6" fmla="*/ 0 w 131"/>
                <a:gd name="T7" fmla="*/ 0 h 37"/>
                <a:gd name="T8" fmla="*/ 0 w 131"/>
                <a:gd name="T9" fmla="*/ 36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"/>
                <a:gd name="T16" fmla="*/ 0 h 37"/>
                <a:gd name="T17" fmla="*/ 131 w 13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1" h="37">
                  <a:moveTo>
                    <a:pt x="0" y="36"/>
                  </a:moveTo>
                  <a:lnTo>
                    <a:pt x="127" y="36"/>
                  </a:lnTo>
                  <a:lnTo>
                    <a:pt x="130" y="0"/>
                  </a:lnTo>
                  <a:lnTo>
                    <a:pt x="0" y="0"/>
                  </a:lnTo>
                  <a:lnTo>
                    <a:pt x="0" y="36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992" name="Freeform 12"/>
            <p:cNvSpPr>
              <a:spLocks/>
            </p:cNvSpPr>
            <p:nvPr/>
          </p:nvSpPr>
          <p:spPr bwMode="auto">
            <a:xfrm>
              <a:off x="2687" y="2354"/>
              <a:ext cx="869" cy="251"/>
            </a:xfrm>
            <a:custGeom>
              <a:avLst/>
              <a:gdLst>
                <a:gd name="T0" fmla="*/ 429 w 869"/>
                <a:gd name="T1" fmla="*/ 250 h 251"/>
                <a:gd name="T2" fmla="*/ 0 w 869"/>
                <a:gd name="T3" fmla="*/ 172 h 251"/>
                <a:gd name="T4" fmla="*/ 124 w 869"/>
                <a:gd name="T5" fmla="*/ 172 h 251"/>
                <a:gd name="T6" fmla="*/ 41 w 869"/>
                <a:gd name="T7" fmla="*/ 0 h 251"/>
                <a:gd name="T8" fmla="*/ 827 w 869"/>
                <a:gd name="T9" fmla="*/ 0 h 251"/>
                <a:gd name="T10" fmla="*/ 745 w 869"/>
                <a:gd name="T11" fmla="*/ 172 h 251"/>
                <a:gd name="T12" fmla="*/ 868 w 869"/>
                <a:gd name="T13" fmla="*/ 172 h 251"/>
                <a:gd name="T14" fmla="*/ 429 w 869"/>
                <a:gd name="T15" fmla="*/ 250 h 2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9"/>
                <a:gd name="T25" fmla="*/ 0 h 251"/>
                <a:gd name="T26" fmla="*/ 869 w 869"/>
                <a:gd name="T27" fmla="*/ 251 h 25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9" h="251">
                  <a:moveTo>
                    <a:pt x="429" y="250"/>
                  </a:moveTo>
                  <a:lnTo>
                    <a:pt x="0" y="172"/>
                  </a:lnTo>
                  <a:lnTo>
                    <a:pt x="124" y="172"/>
                  </a:lnTo>
                  <a:lnTo>
                    <a:pt x="41" y="0"/>
                  </a:lnTo>
                  <a:lnTo>
                    <a:pt x="827" y="0"/>
                  </a:lnTo>
                  <a:lnTo>
                    <a:pt x="745" y="172"/>
                  </a:lnTo>
                  <a:lnTo>
                    <a:pt x="868" y="172"/>
                  </a:lnTo>
                  <a:lnTo>
                    <a:pt x="429" y="250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993" name="Freeform 13"/>
            <p:cNvSpPr>
              <a:spLocks/>
            </p:cNvSpPr>
            <p:nvPr/>
          </p:nvSpPr>
          <p:spPr bwMode="auto">
            <a:xfrm>
              <a:off x="2729" y="2316"/>
              <a:ext cx="785" cy="39"/>
            </a:xfrm>
            <a:custGeom>
              <a:avLst/>
              <a:gdLst>
                <a:gd name="T0" fmla="*/ 0 w 785"/>
                <a:gd name="T1" fmla="*/ 38 h 39"/>
                <a:gd name="T2" fmla="*/ 784 w 785"/>
                <a:gd name="T3" fmla="*/ 38 h 39"/>
                <a:gd name="T4" fmla="*/ 784 w 785"/>
                <a:gd name="T5" fmla="*/ 0 h 39"/>
                <a:gd name="T6" fmla="*/ 0 w 785"/>
                <a:gd name="T7" fmla="*/ 0 h 39"/>
                <a:gd name="T8" fmla="*/ 0 w 785"/>
                <a:gd name="T9" fmla="*/ 38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5"/>
                <a:gd name="T16" fmla="*/ 0 h 39"/>
                <a:gd name="T17" fmla="*/ 785 w 785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5" h="39">
                  <a:moveTo>
                    <a:pt x="0" y="38"/>
                  </a:moveTo>
                  <a:lnTo>
                    <a:pt x="784" y="38"/>
                  </a:lnTo>
                  <a:lnTo>
                    <a:pt x="784" y="0"/>
                  </a:lnTo>
                  <a:lnTo>
                    <a:pt x="0" y="0"/>
                  </a:lnTo>
                  <a:lnTo>
                    <a:pt x="0" y="38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1874034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FBBF507F-93B1-4F8E-8751-E59A9A332A55}" type="slidenum">
              <a:rPr lang="it-IT" altLang="it-IT" sz="1400"/>
              <a:pPr algn="r">
                <a:spcBef>
                  <a:spcPct val="0"/>
                </a:spcBef>
              </a:pPr>
              <a:t>27</a:t>
            </a:fld>
            <a:endParaRPr lang="it-IT" altLang="it-IT" sz="140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333375"/>
            <a:ext cx="91440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000" b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it-IT" altLang="it-IT" sz="3000">
                <a:solidFill>
                  <a:srgbClr val="FF0000"/>
                </a:solidFill>
                <a:latin typeface="Arial" panose="020B0604020202020204" pitchFamily="34" charset="0"/>
              </a:rPr>
              <a:t>LA COSTANZA DEI CRITERI DI VALUTAZIONE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000">
                <a:solidFill>
                  <a:srgbClr val="FF0000"/>
                </a:solidFill>
                <a:latin typeface="Arial" panose="020B0604020202020204" pitchFamily="34" charset="0"/>
              </a:rPr>
              <a:t>Art. 2423 bis, n.6 -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0" y="1722438"/>
            <a:ext cx="4406900" cy="1130300"/>
            <a:chOff x="1440" y="1536"/>
            <a:chExt cx="2776" cy="712"/>
          </a:xfrm>
        </p:grpSpPr>
        <p:sp>
          <p:nvSpPr>
            <p:cNvPr id="89092" name="AutoShape 4"/>
            <p:cNvSpPr>
              <a:spLocks noChangeArrowheads="1"/>
            </p:cNvSpPr>
            <p:nvPr/>
          </p:nvSpPr>
          <p:spPr bwMode="auto">
            <a:xfrm>
              <a:off x="1440" y="1536"/>
              <a:ext cx="2776" cy="712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43020" name="Rectangle 5"/>
            <p:cNvSpPr>
              <a:spLocks noChangeArrowheads="1"/>
            </p:cNvSpPr>
            <p:nvPr/>
          </p:nvSpPr>
          <p:spPr bwMode="auto">
            <a:xfrm>
              <a:off x="1584" y="1584"/>
              <a:ext cx="2552" cy="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it-IT" altLang="it-IT" sz="2000" b="1">
                  <a:latin typeface="Arial" panose="020B0604020202020204" pitchFamily="34" charset="0"/>
                </a:rPr>
                <a:t>"I criteri di valutazione non possono essere modificati da un esercizio all'altro"</a:t>
              </a:r>
              <a:endParaRPr lang="it-IT" altLang="it-IT" sz="2000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9094" name="AutoShape 6"/>
          <p:cNvSpPr>
            <a:spLocks noChangeArrowheads="1"/>
          </p:cNvSpPr>
          <p:nvPr/>
        </p:nvSpPr>
        <p:spPr bwMode="auto">
          <a:xfrm>
            <a:off x="2362200" y="4495800"/>
            <a:ext cx="4406900" cy="949325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accent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it-IT">
              <a:latin typeface="Times New Roman" charset="0"/>
              <a:cs typeface="Arial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10000" y="3200400"/>
            <a:ext cx="1401763" cy="1066800"/>
            <a:chOff x="2679" y="2676"/>
            <a:chExt cx="883" cy="313"/>
          </a:xfrm>
        </p:grpSpPr>
        <p:sp>
          <p:nvSpPr>
            <p:cNvPr id="43015" name="Freeform 8"/>
            <p:cNvSpPr>
              <a:spLocks/>
            </p:cNvSpPr>
            <p:nvPr/>
          </p:nvSpPr>
          <p:spPr bwMode="auto">
            <a:xfrm>
              <a:off x="3435" y="2860"/>
              <a:ext cx="127" cy="45"/>
            </a:xfrm>
            <a:custGeom>
              <a:avLst/>
              <a:gdLst>
                <a:gd name="T0" fmla="*/ 0 w 127"/>
                <a:gd name="T1" fmla="*/ 44 h 45"/>
                <a:gd name="T2" fmla="*/ 126 w 127"/>
                <a:gd name="T3" fmla="*/ 44 h 45"/>
                <a:gd name="T4" fmla="*/ 126 w 127"/>
                <a:gd name="T5" fmla="*/ 0 h 45"/>
                <a:gd name="T6" fmla="*/ 0 w 127"/>
                <a:gd name="T7" fmla="*/ 0 h 45"/>
                <a:gd name="T8" fmla="*/ 0 w 127"/>
                <a:gd name="T9" fmla="*/ 44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45"/>
                <a:gd name="T17" fmla="*/ 127 w 1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45">
                  <a:moveTo>
                    <a:pt x="0" y="44"/>
                  </a:moveTo>
                  <a:lnTo>
                    <a:pt x="126" y="44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44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016" name="Freeform 9"/>
            <p:cNvSpPr>
              <a:spLocks/>
            </p:cNvSpPr>
            <p:nvPr/>
          </p:nvSpPr>
          <p:spPr bwMode="auto">
            <a:xfrm>
              <a:off x="2679" y="2864"/>
              <a:ext cx="132" cy="41"/>
            </a:xfrm>
            <a:custGeom>
              <a:avLst/>
              <a:gdLst>
                <a:gd name="T0" fmla="*/ 0 w 132"/>
                <a:gd name="T1" fmla="*/ 40 h 41"/>
                <a:gd name="T2" fmla="*/ 128 w 132"/>
                <a:gd name="T3" fmla="*/ 40 h 41"/>
                <a:gd name="T4" fmla="*/ 131 w 132"/>
                <a:gd name="T5" fmla="*/ 0 h 41"/>
                <a:gd name="T6" fmla="*/ 0 w 132"/>
                <a:gd name="T7" fmla="*/ 0 h 41"/>
                <a:gd name="T8" fmla="*/ 0 w 132"/>
                <a:gd name="T9" fmla="*/ 4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41"/>
                <a:gd name="T17" fmla="*/ 132 w 13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41">
                  <a:moveTo>
                    <a:pt x="0" y="40"/>
                  </a:moveTo>
                  <a:lnTo>
                    <a:pt x="128" y="4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0" y="40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017" name="Freeform 10"/>
            <p:cNvSpPr>
              <a:spLocks/>
            </p:cNvSpPr>
            <p:nvPr/>
          </p:nvSpPr>
          <p:spPr bwMode="auto">
            <a:xfrm>
              <a:off x="2682" y="2717"/>
              <a:ext cx="878" cy="272"/>
            </a:xfrm>
            <a:custGeom>
              <a:avLst/>
              <a:gdLst>
                <a:gd name="T0" fmla="*/ 433 w 878"/>
                <a:gd name="T1" fmla="*/ 271 h 272"/>
                <a:gd name="T2" fmla="*/ 0 w 878"/>
                <a:gd name="T3" fmla="*/ 187 h 272"/>
                <a:gd name="T4" fmla="*/ 126 w 878"/>
                <a:gd name="T5" fmla="*/ 187 h 272"/>
                <a:gd name="T6" fmla="*/ 42 w 878"/>
                <a:gd name="T7" fmla="*/ 0 h 272"/>
                <a:gd name="T8" fmla="*/ 835 w 878"/>
                <a:gd name="T9" fmla="*/ 0 h 272"/>
                <a:gd name="T10" fmla="*/ 752 w 878"/>
                <a:gd name="T11" fmla="*/ 187 h 272"/>
                <a:gd name="T12" fmla="*/ 877 w 878"/>
                <a:gd name="T13" fmla="*/ 187 h 272"/>
                <a:gd name="T14" fmla="*/ 433 w 878"/>
                <a:gd name="T15" fmla="*/ 271 h 2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78"/>
                <a:gd name="T25" fmla="*/ 0 h 272"/>
                <a:gd name="T26" fmla="*/ 878 w 878"/>
                <a:gd name="T27" fmla="*/ 272 h 2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78" h="272">
                  <a:moveTo>
                    <a:pt x="433" y="271"/>
                  </a:moveTo>
                  <a:lnTo>
                    <a:pt x="0" y="187"/>
                  </a:lnTo>
                  <a:lnTo>
                    <a:pt x="126" y="187"/>
                  </a:lnTo>
                  <a:lnTo>
                    <a:pt x="42" y="0"/>
                  </a:lnTo>
                  <a:lnTo>
                    <a:pt x="835" y="0"/>
                  </a:lnTo>
                  <a:lnTo>
                    <a:pt x="752" y="187"/>
                  </a:lnTo>
                  <a:lnTo>
                    <a:pt x="877" y="187"/>
                  </a:lnTo>
                  <a:lnTo>
                    <a:pt x="433" y="271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018" name="Freeform 11"/>
            <p:cNvSpPr>
              <a:spLocks/>
            </p:cNvSpPr>
            <p:nvPr/>
          </p:nvSpPr>
          <p:spPr bwMode="auto">
            <a:xfrm>
              <a:off x="2724" y="2676"/>
              <a:ext cx="794" cy="42"/>
            </a:xfrm>
            <a:custGeom>
              <a:avLst/>
              <a:gdLst>
                <a:gd name="T0" fmla="*/ 0 w 794"/>
                <a:gd name="T1" fmla="*/ 41 h 42"/>
                <a:gd name="T2" fmla="*/ 793 w 794"/>
                <a:gd name="T3" fmla="*/ 41 h 42"/>
                <a:gd name="T4" fmla="*/ 793 w 794"/>
                <a:gd name="T5" fmla="*/ 0 h 42"/>
                <a:gd name="T6" fmla="*/ 0 w 794"/>
                <a:gd name="T7" fmla="*/ 0 h 42"/>
                <a:gd name="T8" fmla="*/ 0 w 794"/>
                <a:gd name="T9" fmla="*/ 41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4"/>
                <a:gd name="T16" fmla="*/ 0 h 42"/>
                <a:gd name="T17" fmla="*/ 794 w 794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4" h="42">
                  <a:moveTo>
                    <a:pt x="0" y="41"/>
                  </a:moveTo>
                  <a:lnTo>
                    <a:pt x="793" y="41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41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89100" name="Rectangle 12"/>
          <p:cNvSpPr>
            <a:spLocks noChangeArrowheads="1"/>
          </p:cNvSpPr>
          <p:nvPr/>
        </p:nvSpPr>
        <p:spPr bwMode="auto">
          <a:xfrm>
            <a:off x="2362200" y="4572000"/>
            <a:ext cx="44704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2000" b="1">
                <a:latin typeface="Arial" panose="020B0604020202020204" pitchFamily="34" charset="0"/>
              </a:rPr>
              <a:t>Confrontabilità e comparabilità dei bilanci di esercizi successivi</a:t>
            </a:r>
            <a:endParaRPr lang="it-IT" altLang="it-IT" sz="2000" b="1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1397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animBg="1"/>
      <p:bldP spid="8910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15882955-2E35-49BD-B575-6854DC05BC08}" type="slidenum">
              <a:rPr lang="it-IT" altLang="it-IT" sz="1400"/>
              <a:pPr algn="r">
                <a:spcBef>
                  <a:spcPct val="0"/>
                </a:spcBef>
              </a:pPr>
              <a:t>28</a:t>
            </a:fld>
            <a:endParaRPr lang="it-IT" altLang="it-IT" sz="140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600">
                <a:solidFill>
                  <a:srgbClr val="FF0000"/>
                </a:solidFill>
                <a:latin typeface="Arial" panose="020B0604020202020204" pitchFamily="34" charset="0"/>
              </a:rPr>
              <a:t>IL PRINCIPIO DI NEUTRALITÀ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0" y="1916113"/>
            <a:ext cx="4406900" cy="1130300"/>
            <a:chOff x="1440" y="1536"/>
            <a:chExt cx="2776" cy="712"/>
          </a:xfrm>
        </p:grpSpPr>
        <p:sp>
          <p:nvSpPr>
            <p:cNvPr id="93188" name="AutoShape 4"/>
            <p:cNvSpPr>
              <a:spLocks noChangeArrowheads="1"/>
            </p:cNvSpPr>
            <p:nvPr/>
          </p:nvSpPr>
          <p:spPr bwMode="auto">
            <a:xfrm>
              <a:off x="1440" y="1536"/>
              <a:ext cx="2776" cy="712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44044" name="Rectangle 5"/>
            <p:cNvSpPr>
              <a:spLocks noChangeArrowheads="1"/>
            </p:cNvSpPr>
            <p:nvPr/>
          </p:nvSpPr>
          <p:spPr bwMode="auto">
            <a:xfrm>
              <a:off x="1584" y="1776"/>
              <a:ext cx="255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it-IT" altLang="it-IT" sz="2000" b="1">
                  <a:latin typeface="Arial" panose="020B0604020202020204" pitchFamily="34" charset="0"/>
                </a:rPr>
                <a:t>Principio Contabile n. 11</a:t>
              </a:r>
              <a:endParaRPr lang="it-IT" altLang="it-IT" sz="2000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93190" name="AutoShape 6"/>
          <p:cNvSpPr>
            <a:spLocks noChangeArrowheads="1"/>
          </p:cNvSpPr>
          <p:nvPr/>
        </p:nvSpPr>
        <p:spPr bwMode="auto">
          <a:xfrm>
            <a:off x="2362200" y="4495800"/>
            <a:ext cx="4406900" cy="16002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accent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it-IT">
              <a:latin typeface="Times New Roman" charset="0"/>
              <a:cs typeface="Arial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10000" y="3579813"/>
            <a:ext cx="1401763" cy="496887"/>
            <a:chOff x="2679" y="2676"/>
            <a:chExt cx="883" cy="313"/>
          </a:xfrm>
        </p:grpSpPr>
        <p:sp>
          <p:nvSpPr>
            <p:cNvPr id="44039" name="Freeform 8"/>
            <p:cNvSpPr>
              <a:spLocks/>
            </p:cNvSpPr>
            <p:nvPr/>
          </p:nvSpPr>
          <p:spPr bwMode="auto">
            <a:xfrm>
              <a:off x="3435" y="2860"/>
              <a:ext cx="127" cy="45"/>
            </a:xfrm>
            <a:custGeom>
              <a:avLst/>
              <a:gdLst>
                <a:gd name="T0" fmla="*/ 0 w 127"/>
                <a:gd name="T1" fmla="*/ 44 h 45"/>
                <a:gd name="T2" fmla="*/ 126 w 127"/>
                <a:gd name="T3" fmla="*/ 44 h 45"/>
                <a:gd name="T4" fmla="*/ 126 w 127"/>
                <a:gd name="T5" fmla="*/ 0 h 45"/>
                <a:gd name="T6" fmla="*/ 0 w 127"/>
                <a:gd name="T7" fmla="*/ 0 h 45"/>
                <a:gd name="T8" fmla="*/ 0 w 127"/>
                <a:gd name="T9" fmla="*/ 44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45"/>
                <a:gd name="T17" fmla="*/ 127 w 1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45">
                  <a:moveTo>
                    <a:pt x="0" y="44"/>
                  </a:moveTo>
                  <a:lnTo>
                    <a:pt x="126" y="44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44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040" name="Freeform 9"/>
            <p:cNvSpPr>
              <a:spLocks/>
            </p:cNvSpPr>
            <p:nvPr/>
          </p:nvSpPr>
          <p:spPr bwMode="auto">
            <a:xfrm>
              <a:off x="2679" y="2864"/>
              <a:ext cx="132" cy="41"/>
            </a:xfrm>
            <a:custGeom>
              <a:avLst/>
              <a:gdLst>
                <a:gd name="T0" fmla="*/ 0 w 132"/>
                <a:gd name="T1" fmla="*/ 40 h 41"/>
                <a:gd name="T2" fmla="*/ 128 w 132"/>
                <a:gd name="T3" fmla="*/ 40 h 41"/>
                <a:gd name="T4" fmla="*/ 131 w 132"/>
                <a:gd name="T5" fmla="*/ 0 h 41"/>
                <a:gd name="T6" fmla="*/ 0 w 132"/>
                <a:gd name="T7" fmla="*/ 0 h 41"/>
                <a:gd name="T8" fmla="*/ 0 w 132"/>
                <a:gd name="T9" fmla="*/ 4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41"/>
                <a:gd name="T17" fmla="*/ 132 w 13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41">
                  <a:moveTo>
                    <a:pt x="0" y="40"/>
                  </a:moveTo>
                  <a:lnTo>
                    <a:pt x="128" y="4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0" y="40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041" name="Freeform 10"/>
            <p:cNvSpPr>
              <a:spLocks/>
            </p:cNvSpPr>
            <p:nvPr/>
          </p:nvSpPr>
          <p:spPr bwMode="auto">
            <a:xfrm>
              <a:off x="2682" y="2717"/>
              <a:ext cx="878" cy="272"/>
            </a:xfrm>
            <a:custGeom>
              <a:avLst/>
              <a:gdLst>
                <a:gd name="T0" fmla="*/ 433 w 878"/>
                <a:gd name="T1" fmla="*/ 271 h 272"/>
                <a:gd name="T2" fmla="*/ 0 w 878"/>
                <a:gd name="T3" fmla="*/ 187 h 272"/>
                <a:gd name="T4" fmla="*/ 126 w 878"/>
                <a:gd name="T5" fmla="*/ 187 h 272"/>
                <a:gd name="T6" fmla="*/ 42 w 878"/>
                <a:gd name="T7" fmla="*/ 0 h 272"/>
                <a:gd name="T8" fmla="*/ 835 w 878"/>
                <a:gd name="T9" fmla="*/ 0 h 272"/>
                <a:gd name="T10" fmla="*/ 752 w 878"/>
                <a:gd name="T11" fmla="*/ 187 h 272"/>
                <a:gd name="T12" fmla="*/ 877 w 878"/>
                <a:gd name="T13" fmla="*/ 187 h 272"/>
                <a:gd name="T14" fmla="*/ 433 w 878"/>
                <a:gd name="T15" fmla="*/ 271 h 2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78"/>
                <a:gd name="T25" fmla="*/ 0 h 272"/>
                <a:gd name="T26" fmla="*/ 878 w 878"/>
                <a:gd name="T27" fmla="*/ 272 h 2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78" h="272">
                  <a:moveTo>
                    <a:pt x="433" y="271"/>
                  </a:moveTo>
                  <a:lnTo>
                    <a:pt x="0" y="187"/>
                  </a:lnTo>
                  <a:lnTo>
                    <a:pt x="126" y="187"/>
                  </a:lnTo>
                  <a:lnTo>
                    <a:pt x="42" y="0"/>
                  </a:lnTo>
                  <a:lnTo>
                    <a:pt x="835" y="0"/>
                  </a:lnTo>
                  <a:lnTo>
                    <a:pt x="752" y="187"/>
                  </a:lnTo>
                  <a:lnTo>
                    <a:pt x="877" y="187"/>
                  </a:lnTo>
                  <a:lnTo>
                    <a:pt x="433" y="271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042" name="Freeform 11"/>
            <p:cNvSpPr>
              <a:spLocks/>
            </p:cNvSpPr>
            <p:nvPr/>
          </p:nvSpPr>
          <p:spPr bwMode="auto">
            <a:xfrm>
              <a:off x="2724" y="2676"/>
              <a:ext cx="794" cy="42"/>
            </a:xfrm>
            <a:custGeom>
              <a:avLst/>
              <a:gdLst>
                <a:gd name="T0" fmla="*/ 0 w 794"/>
                <a:gd name="T1" fmla="*/ 41 h 42"/>
                <a:gd name="T2" fmla="*/ 793 w 794"/>
                <a:gd name="T3" fmla="*/ 41 h 42"/>
                <a:gd name="T4" fmla="*/ 793 w 794"/>
                <a:gd name="T5" fmla="*/ 0 h 42"/>
                <a:gd name="T6" fmla="*/ 0 w 794"/>
                <a:gd name="T7" fmla="*/ 0 h 42"/>
                <a:gd name="T8" fmla="*/ 0 w 794"/>
                <a:gd name="T9" fmla="*/ 41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4"/>
                <a:gd name="T16" fmla="*/ 0 h 42"/>
                <a:gd name="T17" fmla="*/ 794 w 794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4" h="42">
                  <a:moveTo>
                    <a:pt x="0" y="41"/>
                  </a:moveTo>
                  <a:lnTo>
                    <a:pt x="793" y="41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41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93196" name="Rectangle 12"/>
          <p:cNvSpPr>
            <a:spLocks noChangeArrowheads="1"/>
          </p:cNvSpPr>
          <p:nvPr/>
        </p:nvSpPr>
        <p:spPr bwMode="auto">
          <a:xfrm>
            <a:off x="2362200" y="4572000"/>
            <a:ext cx="447040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1800" b="1">
                <a:latin typeface="Arial" panose="020B0604020202020204" pitchFamily="34" charset="0"/>
              </a:rPr>
              <a:t>Il processo di formazione del bilancio, soprattutto per quanto concerne gli elementi soggettivi, deve fondarsi su principi contabili indipendenti ed imparziali verso tutti i destinatari</a:t>
            </a:r>
            <a:endParaRPr lang="it-IT" altLang="it-IT" sz="1800" b="1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2346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0" grpId="0" animBg="1"/>
      <p:bldP spid="93196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E0F18E37-3C38-4ED3-9C0C-A8DF2A31DCF2}" type="slidenum">
              <a:rPr lang="it-IT" altLang="it-IT" sz="1400"/>
              <a:pPr algn="r">
                <a:spcBef>
                  <a:spcPct val="0"/>
                </a:spcBef>
              </a:pPr>
              <a:t>29</a:t>
            </a:fld>
            <a:endParaRPr lang="it-IT" altLang="it-IT" sz="140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600">
                <a:solidFill>
                  <a:srgbClr val="FF0000"/>
                </a:solidFill>
                <a:latin typeface="Arial" panose="020B0604020202020204" pitchFamily="34" charset="0"/>
              </a:rPr>
              <a:t>IL PRINCIPIO DI COMPARABILITÀ</a:t>
            </a:r>
            <a:endParaRPr lang="it-IT" altLang="it-IT" sz="36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0" y="1916113"/>
            <a:ext cx="4406900" cy="1219200"/>
            <a:chOff x="1440" y="1536"/>
            <a:chExt cx="2776" cy="712"/>
          </a:xfrm>
        </p:grpSpPr>
        <p:sp>
          <p:nvSpPr>
            <p:cNvPr id="94212" name="AutoShape 4"/>
            <p:cNvSpPr>
              <a:spLocks noChangeArrowheads="1"/>
            </p:cNvSpPr>
            <p:nvPr/>
          </p:nvSpPr>
          <p:spPr bwMode="auto">
            <a:xfrm>
              <a:off x="1440" y="1536"/>
              <a:ext cx="2776" cy="712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45068" name="Rectangle 5"/>
            <p:cNvSpPr>
              <a:spLocks noChangeArrowheads="1"/>
            </p:cNvSpPr>
            <p:nvPr/>
          </p:nvSpPr>
          <p:spPr bwMode="auto">
            <a:xfrm>
              <a:off x="1584" y="1776"/>
              <a:ext cx="255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it-IT" altLang="it-IT" sz="2000" b="1">
                  <a:latin typeface="Arial" panose="020B0604020202020204" pitchFamily="34" charset="0"/>
                </a:rPr>
                <a:t>Principio contabile n. 11</a:t>
              </a:r>
              <a:endParaRPr lang="it-IT" altLang="it-IT" sz="2000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94214" name="AutoShape 6"/>
          <p:cNvSpPr>
            <a:spLocks noChangeArrowheads="1"/>
          </p:cNvSpPr>
          <p:nvPr/>
        </p:nvSpPr>
        <p:spPr bwMode="auto">
          <a:xfrm>
            <a:off x="2362200" y="4495800"/>
            <a:ext cx="4406900" cy="16002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accent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it-IT">
              <a:latin typeface="Times New Roman" charset="0"/>
              <a:cs typeface="Arial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10000" y="3573463"/>
            <a:ext cx="1401763" cy="496887"/>
            <a:chOff x="2679" y="2676"/>
            <a:chExt cx="883" cy="313"/>
          </a:xfrm>
        </p:grpSpPr>
        <p:sp>
          <p:nvSpPr>
            <p:cNvPr id="45063" name="Freeform 8"/>
            <p:cNvSpPr>
              <a:spLocks/>
            </p:cNvSpPr>
            <p:nvPr/>
          </p:nvSpPr>
          <p:spPr bwMode="auto">
            <a:xfrm>
              <a:off x="3435" y="2860"/>
              <a:ext cx="127" cy="45"/>
            </a:xfrm>
            <a:custGeom>
              <a:avLst/>
              <a:gdLst>
                <a:gd name="T0" fmla="*/ 0 w 127"/>
                <a:gd name="T1" fmla="*/ 44 h 45"/>
                <a:gd name="T2" fmla="*/ 126 w 127"/>
                <a:gd name="T3" fmla="*/ 44 h 45"/>
                <a:gd name="T4" fmla="*/ 126 w 127"/>
                <a:gd name="T5" fmla="*/ 0 h 45"/>
                <a:gd name="T6" fmla="*/ 0 w 127"/>
                <a:gd name="T7" fmla="*/ 0 h 45"/>
                <a:gd name="T8" fmla="*/ 0 w 127"/>
                <a:gd name="T9" fmla="*/ 44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45"/>
                <a:gd name="T17" fmla="*/ 127 w 1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45">
                  <a:moveTo>
                    <a:pt x="0" y="44"/>
                  </a:moveTo>
                  <a:lnTo>
                    <a:pt x="126" y="44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44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064" name="Freeform 9"/>
            <p:cNvSpPr>
              <a:spLocks/>
            </p:cNvSpPr>
            <p:nvPr/>
          </p:nvSpPr>
          <p:spPr bwMode="auto">
            <a:xfrm>
              <a:off x="2679" y="2864"/>
              <a:ext cx="132" cy="41"/>
            </a:xfrm>
            <a:custGeom>
              <a:avLst/>
              <a:gdLst>
                <a:gd name="T0" fmla="*/ 0 w 132"/>
                <a:gd name="T1" fmla="*/ 40 h 41"/>
                <a:gd name="T2" fmla="*/ 128 w 132"/>
                <a:gd name="T3" fmla="*/ 40 h 41"/>
                <a:gd name="T4" fmla="*/ 131 w 132"/>
                <a:gd name="T5" fmla="*/ 0 h 41"/>
                <a:gd name="T6" fmla="*/ 0 w 132"/>
                <a:gd name="T7" fmla="*/ 0 h 41"/>
                <a:gd name="T8" fmla="*/ 0 w 132"/>
                <a:gd name="T9" fmla="*/ 4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41"/>
                <a:gd name="T17" fmla="*/ 132 w 13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41">
                  <a:moveTo>
                    <a:pt x="0" y="40"/>
                  </a:moveTo>
                  <a:lnTo>
                    <a:pt x="128" y="4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0" y="40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065" name="Freeform 10"/>
            <p:cNvSpPr>
              <a:spLocks/>
            </p:cNvSpPr>
            <p:nvPr/>
          </p:nvSpPr>
          <p:spPr bwMode="auto">
            <a:xfrm>
              <a:off x="2682" y="2717"/>
              <a:ext cx="878" cy="272"/>
            </a:xfrm>
            <a:custGeom>
              <a:avLst/>
              <a:gdLst>
                <a:gd name="T0" fmla="*/ 433 w 878"/>
                <a:gd name="T1" fmla="*/ 271 h 272"/>
                <a:gd name="T2" fmla="*/ 0 w 878"/>
                <a:gd name="T3" fmla="*/ 187 h 272"/>
                <a:gd name="T4" fmla="*/ 126 w 878"/>
                <a:gd name="T5" fmla="*/ 187 h 272"/>
                <a:gd name="T6" fmla="*/ 42 w 878"/>
                <a:gd name="T7" fmla="*/ 0 h 272"/>
                <a:gd name="T8" fmla="*/ 835 w 878"/>
                <a:gd name="T9" fmla="*/ 0 h 272"/>
                <a:gd name="T10" fmla="*/ 752 w 878"/>
                <a:gd name="T11" fmla="*/ 187 h 272"/>
                <a:gd name="T12" fmla="*/ 877 w 878"/>
                <a:gd name="T13" fmla="*/ 187 h 272"/>
                <a:gd name="T14" fmla="*/ 433 w 878"/>
                <a:gd name="T15" fmla="*/ 271 h 2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78"/>
                <a:gd name="T25" fmla="*/ 0 h 272"/>
                <a:gd name="T26" fmla="*/ 878 w 878"/>
                <a:gd name="T27" fmla="*/ 272 h 2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78" h="272">
                  <a:moveTo>
                    <a:pt x="433" y="271"/>
                  </a:moveTo>
                  <a:lnTo>
                    <a:pt x="0" y="187"/>
                  </a:lnTo>
                  <a:lnTo>
                    <a:pt x="126" y="187"/>
                  </a:lnTo>
                  <a:lnTo>
                    <a:pt x="42" y="0"/>
                  </a:lnTo>
                  <a:lnTo>
                    <a:pt x="835" y="0"/>
                  </a:lnTo>
                  <a:lnTo>
                    <a:pt x="752" y="187"/>
                  </a:lnTo>
                  <a:lnTo>
                    <a:pt x="877" y="187"/>
                  </a:lnTo>
                  <a:lnTo>
                    <a:pt x="433" y="271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066" name="Freeform 11"/>
            <p:cNvSpPr>
              <a:spLocks/>
            </p:cNvSpPr>
            <p:nvPr/>
          </p:nvSpPr>
          <p:spPr bwMode="auto">
            <a:xfrm>
              <a:off x="2724" y="2676"/>
              <a:ext cx="794" cy="42"/>
            </a:xfrm>
            <a:custGeom>
              <a:avLst/>
              <a:gdLst>
                <a:gd name="T0" fmla="*/ 0 w 794"/>
                <a:gd name="T1" fmla="*/ 41 h 42"/>
                <a:gd name="T2" fmla="*/ 793 w 794"/>
                <a:gd name="T3" fmla="*/ 41 h 42"/>
                <a:gd name="T4" fmla="*/ 793 w 794"/>
                <a:gd name="T5" fmla="*/ 0 h 42"/>
                <a:gd name="T6" fmla="*/ 0 w 794"/>
                <a:gd name="T7" fmla="*/ 0 h 42"/>
                <a:gd name="T8" fmla="*/ 0 w 794"/>
                <a:gd name="T9" fmla="*/ 41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4"/>
                <a:gd name="T16" fmla="*/ 0 h 42"/>
                <a:gd name="T17" fmla="*/ 794 w 794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4" h="42">
                  <a:moveTo>
                    <a:pt x="0" y="41"/>
                  </a:moveTo>
                  <a:lnTo>
                    <a:pt x="793" y="41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41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94220" name="Rectangle 12"/>
          <p:cNvSpPr>
            <a:spLocks noChangeArrowheads="1"/>
          </p:cNvSpPr>
          <p:nvPr/>
        </p:nvSpPr>
        <p:spPr bwMode="auto">
          <a:xfrm>
            <a:off x="2362200" y="4652963"/>
            <a:ext cx="4470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1800" b="1">
                <a:latin typeface="Arial" panose="020B0604020202020204" pitchFamily="34" charset="0"/>
              </a:rPr>
              <a:t>Forma del bilancio costante, criteri di valutazione costanti, mutamenti strutturali ed eventi straordinari appropriatamente evidenziati</a:t>
            </a:r>
            <a:endParaRPr lang="it-IT" altLang="it-IT" sz="1800" b="1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8772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 animBg="1"/>
      <p:bldP spid="9422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 a che serve la contabilità 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Contabilità ? Quale contabilità ?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Ragioneria ? Quale ragioneria ?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Ma la domanda forse va posta in </a:t>
            </a:r>
          </a:p>
          <a:p>
            <a:pPr lvl="1"/>
            <a:r>
              <a:rPr lang="it-IT" dirty="0" smtClean="0"/>
              <a:t>a che serve e a chi serve la contabilità 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26EBC0ED-9C52-4AFD-84FD-1954732987C6}" type="slidenum">
              <a:rPr lang="it-IT" altLang="it-IT" sz="1400"/>
              <a:pPr algn="r">
                <a:spcBef>
                  <a:spcPct val="0"/>
                </a:spcBef>
              </a:pPr>
              <a:t>30</a:t>
            </a:fld>
            <a:endParaRPr lang="it-IT" altLang="it-IT" sz="140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392113"/>
            <a:ext cx="91440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3600">
                <a:solidFill>
                  <a:srgbClr val="FF0000"/>
                </a:solidFill>
                <a:latin typeface="Arial" panose="020B0604020202020204" pitchFamily="34" charset="0"/>
              </a:rPr>
              <a:t>IL PRINCIPIO DEL COSTO</a:t>
            </a:r>
            <a:endParaRPr lang="it-IT" altLang="it-IT" sz="36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0" y="1989138"/>
            <a:ext cx="4406900" cy="1130300"/>
            <a:chOff x="1440" y="1344"/>
            <a:chExt cx="2776" cy="712"/>
          </a:xfrm>
        </p:grpSpPr>
        <p:sp>
          <p:nvSpPr>
            <p:cNvPr id="97284" name="AutoShape 4"/>
            <p:cNvSpPr>
              <a:spLocks noChangeArrowheads="1"/>
            </p:cNvSpPr>
            <p:nvPr/>
          </p:nvSpPr>
          <p:spPr bwMode="auto">
            <a:xfrm>
              <a:off x="1440" y="1344"/>
              <a:ext cx="2776" cy="712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accent1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46092" name="Rectangle 5"/>
            <p:cNvSpPr>
              <a:spLocks noChangeArrowheads="1"/>
            </p:cNvSpPr>
            <p:nvPr/>
          </p:nvSpPr>
          <p:spPr bwMode="auto">
            <a:xfrm>
              <a:off x="1584" y="1595"/>
              <a:ext cx="255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it-IT" altLang="it-IT" sz="2000" b="1">
                  <a:latin typeface="Arial" panose="020B0604020202020204" pitchFamily="34" charset="0"/>
                </a:rPr>
                <a:t>Principio contabile n.11</a:t>
              </a:r>
              <a:endParaRPr lang="it-IT" altLang="it-IT" sz="2000" b="1">
                <a:solidFill>
                  <a:srgbClr val="003399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97286" name="AutoShape 6"/>
          <p:cNvSpPr>
            <a:spLocks noChangeArrowheads="1"/>
          </p:cNvSpPr>
          <p:nvPr/>
        </p:nvSpPr>
        <p:spPr bwMode="auto">
          <a:xfrm>
            <a:off x="2362200" y="4495800"/>
            <a:ext cx="4406900" cy="16002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accent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it-IT">
              <a:latin typeface="Times New Roman" charset="0"/>
              <a:cs typeface="Arial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10000" y="3573463"/>
            <a:ext cx="1401763" cy="496887"/>
            <a:chOff x="2679" y="2676"/>
            <a:chExt cx="883" cy="313"/>
          </a:xfrm>
        </p:grpSpPr>
        <p:sp>
          <p:nvSpPr>
            <p:cNvPr id="46087" name="Freeform 8"/>
            <p:cNvSpPr>
              <a:spLocks/>
            </p:cNvSpPr>
            <p:nvPr/>
          </p:nvSpPr>
          <p:spPr bwMode="auto">
            <a:xfrm>
              <a:off x="3435" y="2860"/>
              <a:ext cx="127" cy="45"/>
            </a:xfrm>
            <a:custGeom>
              <a:avLst/>
              <a:gdLst>
                <a:gd name="T0" fmla="*/ 0 w 127"/>
                <a:gd name="T1" fmla="*/ 44 h 45"/>
                <a:gd name="T2" fmla="*/ 126 w 127"/>
                <a:gd name="T3" fmla="*/ 44 h 45"/>
                <a:gd name="T4" fmla="*/ 126 w 127"/>
                <a:gd name="T5" fmla="*/ 0 h 45"/>
                <a:gd name="T6" fmla="*/ 0 w 127"/>
                <a:gd name="T7" fmla="*/ 0 h 45"/>
                <a:gd name="T8" fmla="*/ 0 w 127"/>
                <a:gd name="T9" fmla="*/ 44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45"/>
                <a:gd name="T17" fmla="*/ 127 w 1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45">
                  <a:moveTo>
                    <a:pt x="0" y="44"/>
                  </a:moveTo>
                  <a:lnTo>
                    <a:pt x="126" y="44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44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088" name="Freeform 9"/>
            <p:cNvSpPr>
              <a:spLocks/>
            </p:cNvSpPr>
            <p:nvPr/>
          </p:nvSpPr>
          <p:spPr bwMode="auto">
            <a:xfrm>
              <a:off x="2679" y="2864"/>
              <a:ext cx="132" cy="41"/>
            </a:xfrm>
            <a:custGeom>
              <a:avLst/>
              <a:gdLst>
                <a:gd name="T0" fmla="*/ 0 w 132"/>
                <a:gd name="T1" fmla="*/ 40 h 41"/>
                <a:gd name="T2" fmla="*/ 128 w 132"/>
                <a:gd name="T3" fmla="*/ 40 h 41"/>
                <a:gd name="T4" fmla="*/ 131 w 132"/>
                <a:gd name="T5" fmla="*/ 0 h 41"/>
                <a:gd name="T6" fmla="*/ 0 w 132"/>
                <a:gd name="T7" fmla="*/ 0 h 41"/>
                <a:gd name="T8" fmla="*/ 0 w 132"/>
                <a:gd name="T9" fmla="*/ 4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41"/>
                <a:gd name="T17" fmla="*/ 132 w 13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41">
                  <a:moveTo>
                    <a:pt x="0" y="40"/>
                  </a:moveTo>
                  <a:lnTo>
                    <a:pt x="128" y="4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0" y="40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089" name="Freeform 10"/>
            <p:cNvSpPr>
              <a:spLocks/>
            </p:cNvSpPr>
            <p:nvPr/>
          </p:nvSpPr>
          <p:spPr bwMode="auto">
            <a:xfrm>
              <a:off x="2682" y="2717"/>
              <a:ext cx="878" cy="272"/>
            </a:xfrm>
            <a:custGeom>
              <a:avLst/>
              <a:gdLst>
                <a:gd name="T0" fmla="*/ 433 w 878"/>
                <a:gd name="T1" fmla="*/ 271 h 272"/>
                <a:gd name="T2" fmla="*/ 0 w 878"/>
                <a:gd name="T3" fmla="*/ 187 h 272"/>
                <a:gd name="T4" fmla="*/ 126 w 878"/>
                <a:gd name="T5" fmla="*/ 187 h 272"/>
                <a:gd name="T6" fmla="*/ 42 w 878"/>
                <a:gd name="T7" fmla="*/ 0 h 272"/>
                <a:gd name="T8" fmla="*/ 835 w 878"/>
                <a:gd name="T9" fmla="*/ 0 h 272"/>
                <a:gd name="T10" fmla="*/ 752 w 878"/>
                <a:gd name="T11" fmla="*/ 187 h 272"/>
                <a:gd name="T12" fmla="*/ 877 w 878"/>
                <a:gd name="T13" fmla="*/ 187 h 272"/>
                <a:gd name="T14" fmla="*/ 433 w 878"/>
                <a:gd name="T15" fmla="*/ 271 h 2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78"/>
                <a:gd name="T25" fmla="*/ 0 h 272"/>
                <a:gd name="T26" fmla="*/ 878 w 878"/>
                <a:gd name="T27" fmla="*/ 272 h 2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78" h="272">
                  <a:moveTo>
                    <a:pt x="433" y="271"/>
                  </a:moveTo>
                  <a:lnTo>
                    <a:pt x="0" y="187"/>
                  </a:lnTo>
                  <a:lnTo>
                    <a:pt x="126" y="187"/>
                  </a:lnTo>
                  <a:lnTo>
                    <a:pt x="42" y="0"/>
                  </a:lnTo>
                  <a:lnTo>
                    <a:pt x="835" y="0"/>
                  </a:lnTo>
                  <a:lnTo>
                    <a:pt x="752" y="187"/>
                  </a:lnTo>
                  <a:lnTo>
                    <a:pt x="877" y="187"/>
                  </a:lnTo>
                  <a:lnTo>
                    <a:pt x="433" y="271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090" name="Freeform 11"/>
            <p:cNvSpPr>
              <a:spLocks/>
            </p:cNvSpPr>
            <p:nvPr/>
          </p:nvSpPr>
          <p:spPr bwMode="auto">
            <a:xfrm>
              <a:off x="2724" y="2676"/>
              <a:ext cx="794" cy="42"/>
            </a:xfrm>
            <a:custGeom>
              <a:avLst/>
              <a:gdLst>
                <a:gd name="T0" fmla="*/ 0 w 794"/>
                <a:gd name="T1" fmla="*/ 41 h 42"/>
                <a:gd name="T2" fmla="*/ 793 w 794"/>
                <a:gd name="T3" fmla="*/ 41 h 42"/>
                <a:gd name="T4" fmla="*/ 793 w 794"/>
                <a:gd name="T5" fmla="*/ 0 h 42"/>
                <a:gd name="T6" fmla="*/ 0 w 794"/>
                <a:gd name="T7" fmla="*/ 0 h 42"/>
                <a:gd name="T8" fmla="*/ 0 w 794"/>
                <a:gd name="T9" fmla="*/ 41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4"/>
                <a:gd name="T16" fmla="*/ 0 h 42"/>
                <a:gd name="T17" fmla="*/ 794 w 794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4" h="42">
                  <a:moveTo>
                    <a:pt x="0" y="41"/>
                  </a:moveTo>
                  <a:lnTo>
                    <a:pt x="793" y="41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41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97292" name="Rectangle 12"/>
          <p:cNvSpPr>
            <a:spLocks noChangeArrowheads="1"/>
          </p:cNvSpPr>
          <p:nvPr/>
        </p:nvSpPr>
        <p:spPr bwMode="auto">
          <a:xfrm>
            <a:off x="2411413" y="4724400"/>
            <a:ext cx="44704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2000" b="1">
                <a:latin typeface="Arial" panose="020B0604020202020204" pitchFamily="34" charset="0"/>
              </a:rPr>
              <a:t>Il costo rappresenta il criterio base delle valutazioni di bilancio di un’impresa in funzionamento</a:t>
            </a:r>
            <a:endParaRPr lang="it-IT" altLang="it-IT" sz="2000" b="1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it-IT" altLang="it-IT" sz="1800" b="1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it-IT" altLang="it-IT" sz="1800" b="1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154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6" grpId="0" animBg="1"/>
      <p:bldP spid="9729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72538759-5221-434A-AB1E-1726DB105F6C}" type="slidenum">
              <a:rPr lang="it-IT" altLang="it-IT" sz="1400"/>
              <a:pPr algn="r">
                <a:spcBef>
                  <a:spcPct val="0"/>
                </a:spcBef>
              </a:pPr>
              <a:t>31</a:t>
            </a:fld>
            <a:endParaRPr lang="it-IT" altLang="it-IT" sz="1400"/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093788" y="2036763"/>
            <a:ext cx="7145337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sp useBgFill="1">
        <p:nvSpPr>
          <p:cNvPr id="99331" name="Oval 3"/>
          <p:cNvSpPr>
            <a:spLocks noChangeArrowheads="1"/>
          </p:cNvSpPr>
          <p:nvPr/>
        </p:nvSpPr>
        <p:spPr bwMode="auto">
          <a:xfrm>
            <a:off x="6402388" y="3282950"/>
            <a:ext cx="2590800" cy="806450"/>
          </a:xfrm>
          <a:prstGeom prst="ellipse">
            <a:avLst/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+mn-cs"/>
              </a:rPr>
              <a:t>Nota Integrativa</a:t>
            </a:r>
          </a:p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+mn-cs"/>
              </a:rPr>
              <a:t>art. 2427.....</a:t>
            </a:r>
          </a:p>
        </p:txBody>
      </p:sp>
      <p:sp useBgFill="1">
        <p:nvSpPr>
          <p:cNvPr id="99332" name="Oval 4"/>
          <p:cNvSpPr>
            <a:spLocks noChangeArrowheads="1"/>
          </p:cNvSpPr>
          <p:nvPr/>
        </p:nvSpPr>
        <p:spPr bwMode="auto">
          <a:xfrm>
            <a:off x="468313" y="3213100"/>
            <a:ext cx="2225675" cy="1079500"/>
          </a:xfrm>
          <a:prstGeom prst="ellipse">
            <a:avLst/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+mn-cs"/>
              </a:rPr>
              <a:t> Conto Economico</a:t>
            </a:r>
          </a:p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+mn-cs"/>
              </a:rPr>
              <a:t>art. 2425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27088" y="765175"/>
            <a:ext cx="5826125" cy="1739900"/>
            <a:chOff x="278" y="496"/>
            <a:chExt cx="3670" cy="1096"/>
          </a:xfrm>
        </p:grpSpPr>
        <p:sp useBgFill="1">
          <p:nvSpPr>
            <p:cNvPr id="99334" name="Oval 6"/>
            <p:cNvSpPr>
              <a:spLocks noChangeArrowheads="1"/>
            </p:cNvSpPr>
            <p:nvPr/>
          </p:nvSpPr>
          <p:spPr bwMode="auto">
            <a:xfrm>
              <a:off x="278" y="496"/>
              <a:ext cx="3670" cy="1096"/>
            </a:xfrm>
            <a:prstGeom prst="ellipse">
              <a:avLst/>
            </a:prstGeom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47128" name="Rectangle 7"/>
            <p:cNvSpPr>
              <a:spLocks noChangeArrowheads="1"/>
            </p:cNvSpPr>
            <p:nvPr/>
          </p:nvSpPr>
          <p:spPr bwMode="auto">
            <a:xfrm>
              <a:off x="856" y="594"/>
              <a:ext cx="2625" cy="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it-IT" altLang="it-IT" sz="2400" b="1">
                  <a:latin typeface="Arial" panose="020B0604020202020204" pitchFamily="34" charset="0"/>
                </a:rPr>
                <a:t>Il sistema di bilancio per le società di capitali, le società cooperative e mutualistiche</a:t>
              </a:r>
            </a:p>
          </p:txBody>
        </p:sp>
      </p:grpSp>
      <p:sp useBgFill="1">
        <p:nvSpPr>
          <p:cNvPr id="99336" name="Oval 8"/>
          <p:cNvSpPr>
            <a:spLocks noChangeArrowheads="1"/>
          </p:cNvSpPr>
          <p:nvPr/>
        </p:nvSpPr>
        <p:spPr bwMode="auto">
          <a:xfrm>
            <a:off x="3209925" y="4064000"/>
            <a:ext cx="2362200" cy="1016000"/>
          </a:xfrm>
          <a:prstGeom prst="ellipse">
            <a:avLst/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+mn-cs"/>
              </a:rPr>
              <a:t> Stato Patrimoniale</a:t>
            </a:r>
          </a:p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+mn-cs"/>
              </a:rPr>
              <a:t>art. 2424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0" y="2495550"/>
            <a:ext cx="2374900" cy="839788"/>
            <a:chOff x="0" y="1572"/>
            <a:chExt cx="1621" cy="529"/>
          </a:xfrm>
        </p:grpSpPr>
        <p:sp>
          <p:nvSpPr>
            <p:cNvPr id="47125" name="Freeform 10"/>
            <p:cNvSpPr>
              <a:spLocks/>
            </p:cNvSpPr>
            <p:nvPr/>
          </p:nvSpPr>
          <p:spPr bwMode="auto">
            <a:xfrm>
              <a:off x="10" y="1572"/>
              <a:ext cx="1611" cy="529"/>
            </a:xfrm>
            <a:custGeom>
              <a:avLst/>
              <a:gdLst>
                <a:gd name="T0" fmla="*/ 1507 w 1611"/>
                <a:gd name="T1" fmla="*/ 0 h 529"/>
                <a:gd name="T2" fmla="*/ 1366 w 1611"/>
                <a:gd name="T3" fmla="*/ 17 h 529"/>
                <a:gd name="T4" fmla="*/ 1205 w 1611"/>
                <a:gd name="T5" fmla="*/ 41 h 529"/>
                <a:gd name="T6" fmla="*/ 1061 w 1611"/>
                <a:gd name="T7" fmla="*/ 69 h 529"/>
                <a:gd name="T8" fmla="*/ 904 w 1611"/>
                <a:gd name="T9" fmla="*/ 102 h 529"/>
                <a:gd name="T10" fmla="*/ 753 w 1611"/>
                <a:gd name="T11" fmla="*/ 141 h 529"/>
                <a:gd name="T12" fmla="*/ 595 w 1611"/>
                <a:gd name="T13" fmla="*/ 190 h 529"/>
                <a:gd name="T14" fmla="*/ 467 w 1611"/>
                <a:gd name="T15" fmla="*/ 235 h 529"/>
                <a:gd name="T16" fmla="*/ 376 w 1611"/>
                <a:gd name="T17" fmla="*/ 287 h 529"/>
                <a:gd name="T18" fmla="*/ 325 w 1611"/>
                <a:gd name="T19" fmla="*/ 338 h 529"/>
                <a:gd name="T20" fmla="*/ 325 w 1611"/>
                <a:gd name="T21" fmla="*/ 372 h 529"/>
                <a:gd name="T22" fmla="*/ 339 w 1611"/>
                <a:gd name="T23" fmla="*/ 400 h 529"/>
                <a:gd name="T24" fmla="*/ 0 w 1611"/>
                <a:gd name="T25" fmla="*/ 411 h 529"/>
                <a:gd name="T26" fmla="*/ 193 w 1611"/>
                <a:gd name="T27" fmla="*/ 443 h 529"/>
                <a:gd name="T28" fmla="*/ 391 w 1611"/>
                <a:gd name="T29" fmla="*/ 483 h 529"/>
                <a:gd name="T30" fmla="*/ 502 w 1611"/>
                <a:gd name="T31" fmla="*/ 528 h 529"/>
                <a:gd name="T32" fmla="*/ 632 w 1611"/>
                <a:gd name="T33" fmla="*/ 504 h 529"/>
                <a:gd name="T34" fmla="*/ 776 w 1611"/>
                <a:gd name="T35" fmla="*/ 455 h 529"/>
                <a:gd name="T36" fmla="*/ 911 w 1611"/>
                <a:gd name="T37" fmla="*/ 423 h 529"/>
                <a:gd name="T38" fmla="*/ 696 w 1611"/>
                <a:gd name="T39" fmla="*/ 411 h 529"/>
                <a:gd name="T40" fmla="*/ 670 w 1611"/>
                <a:gd name="T41" fmla="*/ 365 h 529"/>
                <a:gd name="T42" fmla="*/ 692 w 1611"/>
                <a:gd name="T43" fmla="*/ 315 h 529"/>
                <a:gd name="T44" fmla="*/ 753 w 1611"/>
                <a:gd name="T45" fmla="*/ 262 h 529"/>
                <a:gd name="T46" fmla="*/ 866 w 1611"/>
                <a:gd name="T47" fmla="*/ 197 h 529"/>
                <a:gd name="T48" fmla="*/ 1001 w 1611"/>
                <a:gd name="T49" fmla="*/ 144 h 529"/>
                <a:gd name="T50" fmla="*/ 1069 w 1611"/>
                <a:gd name="T51" fmla="*/ 119 h 529"/>
                <a:gd name="T52" fmla="*/ 1136 w 1611"/>
                <a:gd name="T53" fmla="*/ 99 h 529"/>
                <a:gd name="T54" fmla="*/ 1247 w 1611"/>
                <a:gd name="T55" fmla="*/ 69 h 529"/>
                <a:gd name="T56" fmla="*/ 1327 w 1611"/>
                <a:gd name="T57" fmla="*/ 50 h 529"/>
                <a:gd name="T58" fmla="*/ 1407 w 1611"/>
                <a:gd name="T59" fmla="*/ 34 h 529"/>
                <a:gd name="T60" fmla="*/ 1505 w 1611"/>
                <a:gd name="T61" fmla="*/ 16 h 529"/>
                <a:gd name="T62" fmla="*/ 1610 w 1611"/>
                <a:gd name="T63" fmla="*/ 0 h 52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1"/>
                <a:gd name="T97" fmla="*/ 0 h 529"/>
                <a:gd name="T98" fmla="*/ 1611 w 1611"/>
                <a:gd name="T99" fmla="*/ 529 h 52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1" h="529">
                  <a:moveTo>
                    <a:pt x="1610" y="0"/>
                  </a:moveTo>
                  <a:lnTo>
                    <a:pt x="1507" y="0"/>
                  </a:lnTo>
                  <a:lnTo>
                    <a:pt x="1429" y="9"/>
                  </a:lnTo>
                  <a:lnTo>
                    <a:pt x="1366" y="17"/>
                  </a:lnTo>
                  <a:lnTo>
                    <a:pt x="1290" y="27"/>
                  </a:lnTo>
                  <a:lnTo>
                    <a:pt x="1205" y="41"/>
                  </a:lnTo>
                  <a:lnTo>
                    <a:pt x="1148" y="53"/>
                  </a:lnTo>
                  <a:lnTo>
                    <a:pt x="1061" y="69"/>
                  </a:lnTo>
                  <a:lnTo>
                    <a:pt x="979" y="86"/>
                  </a:lnTo>
                  <a:lnTo>
                    <a:pt x="904" y="102"/>
                  </a:lnTo>
                  <a:lnTo>
                    <a:pt x="813" y="124"/>
                  </a:lnTo>
                  <a:lnTo>
                    <a:pt x="753" y="141"/>
                  </a:lnTo>
                  <a:lnTo>
                    <a:pt x="678" y="164"/>
                  </a:lnTo>
                  <a:lnTo>
                    <a:pt x="595" y="190"/>
                  </a:lnTo>
                  <a:lnTo>
                    <a:pt x="520" y="216"/>
                  </a:lnTo>
                  <a:lnTo>
                    <a:pt x="467" y="235"/>
                  </a:lnTo>
                  <a:lnTo>
                    <a:pt x="414" y="263"/>
                  </a:lnTo>
                  <a:lnTo>
                    <a:pt x="376" y="287"/>
                  </a:lnTo>
                  <a:lnTo>
                    <a:pt x="347" y="312"/>
                  </a:lnTo>
                  <a:lnTo>
                    <a:pt x="325" y="338"/>
                  </a:lnTo>
                  <a:lnTo>
                    <a:pt x="321" y="354"/>
                  </a:lnTo>
                  <a:lnTo>
                    <a:pt x="325" y="372"/>
                  </a:lnTo>
                  <a:lnTo>
                    <a:pt x="332" y="386"/>
                  </a:lnTo>
                  <a:lnTo>
                    <a:pt x="339" y="400"/>
                  </a:lnTo>
                  <a:lnTo>
                    <a:pt x="354" y="411"/>
                  </a:lnTo>
                  <a:lnTo>
                    <a:pt x="0" y="411"/>
                  </a:lnTo>
                  <a:lnTo>
                    <a:pt x="90" y="425"/>
                  </a:lnTo>
                  <a:lnTo>
                    <a:pt x="193" y="443"/>
                  </a:lnTo>
                  <a:lnTo>
                    <a:pt x="295" y="461"/>
                  </a:lnTo>
                  <a:lnTo>
                    <a:pt x="391" y="483"/>
                  </a:lnTo>
                  <a:lnTo>
                    <a:pt x="446" y="499"/>
                  </a:lnTo>
                  <a:lnTo>
                    <a:pt x="502" y="528"/>
                  </a:lnTo>
                  <a:lnTo>
                    <a:pt x="581" y="528"/>
                  </a:lnTo>
                  <a:lnTo>
                    <a:pt x="632" y="504"/>
                  </a:lnTo>
                  <a:lnTo>
                    <a:pt x="691" y="480"/>
                  </a:lnTo>
                  <a:lnTo>
                    <a:pt x="776" y="455"/>
                  </a:lnTo>
                  <a:lnTo>
                    <a:pt x="859" y="435"/>
                  </a:lnTo>
                  <a:lnTo>
                    <a:pt x="911" y="423"/>
                  </a:lnTo>
                  <a:lnTo>
                    <a:pt x="997" y="411"/>
                  </a:lnTo>
                  <a:lnTo>
                    <a:pt x="696" y="411"/>
                  </a:lnTo>
                  <a:lnTo>
                    <a:pt x="678" y="386"/>
                  </a:lnTo>
                  <a:lnTo>
                    <a:pt x="670" y="365"/>
                  </a:lnTo>
                  <a:lnTo>
                    <a:pt x="678" y="340"/>
                  </a:lnTo>
                  <a:lnTo>
                    <a:pt x="692" y="315"/>
                  </a:lnTo>
                  <a:lnTo>
                    <a:pt x="723" y="287"/>
                  </a:lnTo>
                  <a:lnTo>
                    <a:pt x="753" y="262"/>
                  </a:lnTo>
                  <a:lnTo>
                    <a:pt x="809" y="226"/>
                  </a:lnTo>
                  <a:lnTo>
                    <a:pt x="866" y="197"/>
                  </a:lnTo>
                  <a:lnTo>
                    <a:pt x="926" y="171"/>
                  </a:lnTo>
                  <a:lnTo>
                    <a:pt x="1001" y="144"/>
                  </a:lnTo>
                  <a:lnTo>
                    <a:pt x="1037" y="131"/>
                  </a:lnTo>
                  <a:lnTo>
                    <a:pt x="1069" y="119"/>
                  </a:lnTo>
                  <a:lnTo>
                    <a:pt x="1102" y="109"/>
                  </a:lnTo>
                  <a:lnTo>
                    <a:pt x="1136" y="99"/>
                  </a:lnTo>
                  <a:lnTo>
                    <a:pt x="1197" y="81"/>
                  </a:lnTo>
                  <a:lnTo>
                    <a:pt x="1247" y="69"/>
                  </a:lnTo>
                  <a:lnTo>
                    <a:pt x="1287" y="59"/>
                  </a:lnTo>
                  <a:lnTo>
                    <a:pt x="1327" y="50"/>
                  </a:lnTo>
                  <a:lnTo>
                    <a:pt x="1370" y="41"/>
                  </a:lnTo>
                  <a:lnTo>
                    <a:pt x="1407" y="34"/>
                  </a:lnTo>
                  <a:lnTo>
                    <a:pt x="1451" y="25"/>
                  </a:lnTo>
                  <a:lnTo>
                    <a:pt x="1505" y="16"/>
                  </a:lnTo>
                  <a:lnTo>
                    <a:pt x="1557" y="7"/>
                  </a:lnTo>
                  <a:lnTo>
                    <a:pt x="1610" y="0"/>
                  </a:lnTo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126" name="Freeform 11"/>
            <p:cNvSpPr>
              <a:spLocks/>
            </p:cNvSpPr>
            <p:nvPr/>
          </p:nvSpPr>
          <p:spPr bwMode="auto">
            <a:xfrm>
              <a:off x="0" y="1572"/>
              <a:ext cx="1520" cy="529"/>
            </a:xfrm>
            <a:custGeom>
              <a:avLst/>
              <a:gdLst>
                <a:gd name="T0" fmla="*/ 1519 w 1520"/>
                <a:gd name="T1" fmla="*/ 0 h 529"/>
                <a:gd name="T2" fmla="*/ 1433 w 1520"/>
                <a:gd name="T3" fmla="*/ 7 h 529"/>
                <a:gd name="T4" fmla="*/ 1365 w 1520"/>
                <a:gd name="T5" fmla="*/ 13 h 529"/>
                <a:gd name="T6" fmla="*/ 1307 w 1520"/>
                <a:gd name="T7" fmla="*/ 20 h 529"/>
                <a:gd name="T8" fmla="*/ 1241 w 1520"/>
                <a:gd name="T9" fmla="*/ 28 h 529"/>
                <a:gd name="T10" fmla="*/ 1150 w 1520"/>
                <a:gd name="T11" fmla="*/ 40 h 529"/>
                <a:gd name="T12" fmla="*/ 1068 w 1520"/>
                <a:gd name="T13" fmla="*/ 53 h 529"/>
                <a:gd name="T14" fmla="*/ 984 w 1520"/>
                <a:gd name="T15" fmla="*/ 70 h 529"/>
                <a:gd name="T16" fmla="*/ 903 w 1520"/>
                <a:gd name="T17" fmla="*/ 86 h 529"/>
                <a:gd name="T18" fmla="*/ 829 w 1520"/>
                <a:gd name="T19" fmla="*/ 103 h 529"/>
                <a:gd name="T20" fmla="*/ 741 w 1520"/>
                <a:gd name="T21" fmla="*/ 124 h 529"/>
                <a:gd name="T22" fmla="*/ 682 w 1520"/>
                <a:gd name="T23" fmla="*/ 141 h 529"/>
                <a:gd name="T24" fmla="*/ 609 w 1520"/>
                <a:gd name="T25" fmla="*/ 164 h 529"/>
                <a:gd name="T26" fmla="*/ 528 w 1520"/>
                <a:gd name="T27" fmla="*/ 190 h 529"/>
                <a:gd name="T28" fmla="*/ 454 w 1520"/>
                <a:gd name="T29" fmla="*/ 216 h 529"/>
                <a:gd name="T30" fmla="*/ 403 w 1520"/>
                <a:gd name="T31" fmla="*/ 236 h 529"/>
                <a:gd name="T32" fmla="*/ 352 w 1520"/>
                <a:gd name="T33" fmla="*/ 264 h 529"/>
                <a:gd name="T34" fmla="*/ 315 w 1520"/>
                <a:gd name="T35" fmla="*/ 287 h 529"/>
                <a:gd name="T36" fmla="*/ 285 w 1520"/>
                <a:gd name="T37" fmla="*/ 312 h 529"/>
                <a:gd name="T38" fmla="*/ 263 w 1520"/>
                <a:gd name="T39" fmla="*/ 339 h 529"/>
                <a:gd name="T40" fmla="*/ 260 w 1520"/>
                <a:gd name="T41" fmla="*/ 354 h 529"/>
                <a:gd name="T42" fmla="*/ 263 w 1520"/>
                <a:gd name="T43" fmla="*/ 373 h 529"/>
                <a:gd name="T44" fmla="*/ 271 w 1520"/>
                <a:gd name="T45" fmla="*/ 387 h 529"/>
                <a:gd name="T46" fmla="*/ 278 w 1520"/>
                <a:gd name="T47" fmla="*/ 401 h 529"/>
                <a:gd name="T48" fmla="*/ 293 w 1520"/>
                <a:gd name="T49" fmla="*/ 412 h 529"/>
                <a:gd name="T50" fmla="*/ 0 w 1520"/>
                <a:gd name="T51" fmla="*/ 412 h 529"/>
                <a:gd name="T52" fmla="*/ 92 w 1520"/>
                <a:gd name="T53" fmla="*/ 427 h 529"/>
                <a:gd name="T54" fmla="*/ 176 w 1520"/>
                <a:gd name="T55" fmla="*/ 442 h 529"/>
                <a:gd name="T56" fmla="*/ 285 w 1520"/>
                <a:gd name="T57" fmla="*/ 462 h 529"/>
                <a:gd name="T58" fmla="*/ 374 w 1520"/>
                <a:gd name="T59" fmla="*/ 483 h 529"/>
                <a:gd name="T60" fmla="*/ 447 w 1520"/>
                <a:gd name="T61" fmla="*/ 503 h 529"/>
                <a:gd name="T62" fmla="*/ 513 w 1520"/>
                <a:gd name="T63" fmla="*/ 528 h 529"/>
                <a:gd name="T64" fmla="*/ 565 w 1520"/>
                <a:gd name="T65" fmla="*/ 505 h 529"/>
                <a:gd name="T66" fmla="*/ 625 w 1520"/>
                <a:gd name="T67" fmla="*/ 480 h 529"/>
                <a:gd name="T68" fmla="*/ 704 w 1520"/>
                <a:gd name="T69" fmla="*/ 455 h 529"/>
                <a:gd name="T70" fmla="*/ 785 w 1520"/>
                <a:gd name="T71" fmla="*/ 435 h 529"/>
                <a:gd name="T72" fmla="*/ 837 w 1520"/>
                <a:gd name="T73" fmla="*/ 424 h 529"/>
                <a:gd name="T74" fmla="*/ 921 w 1520"/>
                <a:gd name="T75" fmla="*/ 411 h 529"/>
                <a:gd name="T76" fmla="*/ 627 w 1520"/>
                <a:gd name="T77" fmla="*/ 411 h 529"/>
                <a:gd name="T78" fmla="*/ 609 w 1520"/>
                <a:gd name="T79" fmla="*/ 387 h 529"/>
                <a:gd name="T80" fmla="*/ 601 w 1520"/>
                <a:gd name="T81" fmla="*/ 365 h 529"/>
                <a:gd name="T82" fmla="*/ 609 w 1520"/>
                <a:gd name="T83" fmla="*/ 340 h 529"/>
                <a:gd name="T84" fmla="*/ 624 w 1520"/>
                <a:gd name="T85" fmla="*/ 316 h 529"/>
                <a:gd name="T86" fmla="*/ 653 w 1520"/>
                <a:gd name="T87" fmla="*/ 287 h 529"/>
                <a:gd name="T88" fmla="*/ 682 w 1520"/>
                <a:gd name="T89" fmla="*/ 262 h 529"/>
                <a:gd name="T90" fmla="*/ 737 w 1520"/>
                <a:gd name="T91" fmla="*/ 226 h 529"/>
                <a:gd name="T92" fmla="*/ 793 w 1520"/>
                <a:gd name="T93" fmla="*/ 198 h 529"/>
                <a:gd name="T94" fmla="*/ 851 w 1520"/>
                <a:gd name="T95" fmla="*/ 172 h 529"/>
                <a:gd name="T96" fmla="*/ 925 w 1520"/>
                <a:gd name="T97" fmla="*/ 144 h 529"/>
                <a:gd name="T98" fmla="*/ 959 w 1520"/>
                <a:gd name="T99" fmla="*/ 131 h 529"/>
                <a:gd name="T100" fmla="*/ 991 w 1520"/>
                <a:gd name="T101" fmla="*/ 119 h 529"/>
                <a:gd name="T102" fmla="*/ 1023 w 1520"/>
                <a:gd name="T103" fmla="*/ 109 h 529"/>
                <a:gd name="T104" fmla="*/ 1057 w 1520"/>
                <a:gd name="T105" fmla="*/ 100 h 529"/>
                <a:gd name="T106" fmla="*/ 1116 w 1520"/>
                <a:gd name="T107" fmla="*/ 81 h 529"/>
                <a:gd name="T108" fmla="*/ 1165 w 1520"/>
                <a:gd name="T109" fmla="*/ 69 h 529"/>
                <a:gd name="T110" fmla="*/ 1204 w 1520"/>
                <a:gd name="T111" fmla="*/ 60 h 529"/>
                <a:gd name="T112" fmla="*/ 1245 w 1520"/>
                <a:gd name="T113" fmla="*/ 50 h 529"/>
                <a:gd name="T114" fmla="*/ 1286 w 1520"/>
                <a:gd name="T115" fmla="*/ 41 h 529"/>
                <a:gd name="T116" fmla="*/ 1322 w 1520"/>
                <a:gd name="T117" fmla="*/ 34 h 529"/>
                <a:gd name="T118" fmla="*/ 1365 w 1520"/>
                <a:gd name="T119" fmla="*/ 25 h 529"/>
                <a:gd name="T120" fmla="*/ 1417 w 1520"/>
                <a:gd name="T121" fmla="*/ 16 h 529"/>
                <a:gd name="T122" fmla="*/ 1466 w 1520"/>
                <a:gd name="T123" fmla="*/ 7 h 529"/>
                <a:gd name="T124" fmla="*/ 1519 w 1520"/>
                <a:gd name="T125" fmla="*/ 0 h 52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20"/>
                <a:gd name="T190" fmla="*/ 0 h 529"/>
                <a:gd name="T191" fmla="*/ 1520 w 1520"/>
                <a:gd name="T192" fmla="*/ 529 h 52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20" h="529">
                  <a:moveTo>
                    <a:pt x="1519" y="0"/>
                  </a:moveTo>
                  <a:lnTo>
                    <a:pt x="1433" y="7"/>
                  </a:lnTo>
                  <a:lnTo>
                    <a:pt x="1365" y="13"/>
                  </a:lnTo>
                  <a:lnTo>
                    <a:pt x="1307" y="20"/>
                  </a:lnTo>
                  <a:lnTo>
                    <a:pt x="1241" y="28"/>
                  </a:lnTo>
                  <a:lnTo>
                    <a:pt x="1150" y="40"/>
                  </a:lnTo>
                  <a:lnTo>
                    <a:pt x="1068" y="53"/>
                  </a:lnTo>
                  <a:lnTo>
                    <a:pt x="984" y="70"/>
                  </a:lnTo>
                  <a:lnTo>
                    <a:pt x="903" y="86"/>
                  </a:lnTo>
                  <a:lnTo>
                    <a:pt x="829" y="103"/>
                  </a:lnTo>
                  <a:lnTo>
                    <a:pt x="741" y="124"/>
                  </a:lnTo>
                  <a:lnTo>
                    <a:pt x="682" y="141"/>
                  </a:lnTo>
                  <a:lnTo>
                    <a:pt x="609" y="164"/>
                  </a:lnTo>
                  <a:lnTo>
                    <a:pt x="528" y="190"/>
                  </a:lnTo>
                  <a:lnTo>
                    <a:pt x="454" y="216"/>
                  </a:lnTo>
                  <a:lnTo>
                    <a:pt x="403" y="236"/>
                  </a:lnTo>
                  <a:lnTo>
                    <a:pt x="352" y="264"/>
                  </a:lnTo>
                  <a:lnTo>
                    <a:pt x="315" y="287"/>
                  </a:lnTo>
                  <a:lnTo>
                    <a:pt x="285" y="312"/>
                  </a:lnTo>
                  <a:lnTo>
                    <a:pt x="263" y="339"/>
                  </a:lnTo>
                  <a:lnTo>
                    <a:pt x="260" y="354"/>
                  </a:lnTo>
                  <a:lnTo>
                    <a:pt x="263" y="373"/>
                  </a:lnTo>
                  <a:lnTo>
                    <a:pt x="271" y="387"/>
                  </a:lnTo>
                  <a:lnTo>
                    <a:pt x="278" y="401"/>
                  </a:lnTo>
                  <a:lnTo>
                    <a:pt x="293" y="412"/>
                  </a:lnTo>
                  <a:lnTo>
                    <a:pt x="0" y="412"/>
                  </a:lnTo>
                  <a:lnTo>
                    <a:pt x="92" y="427"/>
                  </a:lnTo>
                  <a:lnTo>
                    <a:pt x="176" y="442"/>
                  </a:lnTo>
                  <a:lnTo>
                    <a:pt x="285" y="462"/>
                  </a:lnTo>
                  <a:lnTo>
                    <a:pt x="374" y="483"/>
                  </a:lnTo>
                  <a:lnTo>
                    <a:pt x="447" y="503"/>
                  </a:lnTo>
                  <a:lnTo>
                    <a:pt x="513" y="528"/>
                  </a:lnTo>
                  <a:lnTo>
                    <a:pt x="565" y="505"/>
                  </a:lnTo>
                  <a:lnTo>
                    <a:pt x="625" y="480"/>
                  </a:lnTo>
                  <a:lnTo>
                    <a:pt x="704" y="455"/>
                  </a:lnTo>
                  <a:lnTo>
                    <a:pt x="785" y="435"/>
                  </a:lnTo>
                  <a:lnTo>
                    <a:pt x="837" y="424"/>
                  </a:lnTo>
                  <a:lnTo>
                    <a:pt x="921" y="411"/>
                  </a:lnTo>
                  <a:lnTo>
                    <a:pt x="627" y="411"/>
                  </a:lnTo>
                  <a:lnTo>
                    <a:pt x="609" y="387"/>
                  </a:lnTo>
                  <a:lnTo>
                    <a:pt x="601" y="365"/>
                  </a:lnTo>
                  <a:lnTo>
                    <a:pt x="609" y="340"/>
                  </a:lnTo>
                  <a:lnTo>
                    <a:pt x="624" y="316"/>
                  </a:lnTo>
                  <a:lnTo>
                    <a:pt x="653" y="287"/>
                  </a:lnTo>
                  <a:lnTo>
                    <a:pt x="682" y="262"/>
                  </a:lnTo>
                  <a:lnTo>
                    <a:pt x="737" y="226"/>
                  </a:lnTo>
                  <a:lnTo>
                    <a:pt x="793" y="198"/>
                  </a:lnTo>
                  <a:lnTo>
                    <a:pt x="851" y="172"/>
                  </a:lnTo>
                  <a:lnTo>
                    <a:pt x="925" y="144"/>
                  </a:lnTo>
                  <a:lnTo>
                    <a:pt x="959" y="131"/>
                  </a:lnTo>
                  <a:lnTo>
                    <a:pt x="991" y="119"/>
                  </a:lnTo>
                  <a:lnTo>
                    <a:pt x="1023" y="109"/>
                  </a:lnTo>
                  <a:lnTo>
                    <a:pt x="1057" y="100"/>
                  </a:lnTo>
                  <a:lnTo>
                    <a:pt x="1116" y="81"/>
                  </a:lnTo>
                  <a:lnTo>
                    <a:pt x="1165" y="69"/>
                  </a:lnTo>
                  <a:lnTo>
                    <a:pt x="1204" y="60"/>
                  </a:lnTo>
                  <a:lnTo>
                    <a:pt x="1245" y="50"/>
                  </a:lnTo>
                  <a:lnTo>
                    <a:pt x="1286" y="41"/>
                  </a:lnTo>
                  <a:lnTo>
                    <a:pt x="1322" y="34"/>
                  </a:lnTo>
                  <a:lnTo>
                    <a:pt x="1365" y="25"/>
                  </a:lnTo>
                  <a:lnTo>
                    <a:pt x="1417" y="16"/>
                  </a:lnTo>
                  <a:lnTo>
                    <a:pt x="1466" y="7"/>
                  </a:lnTo>
                  <a:lnTo>
                    <a:pt x="1519" y="0"/>
                  </a:lnTo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868988" y="2343150"/>
            <a:ext cx="2217737" cy="858838"/>
            <a:chOff x="4005" y="1476"/>
            <a:chExt cx="1513" cy="541"/>
          </a:xfrm>
        </p:grpSpPr>
        <p:sp>
          <p:nvSpPr>
            <p:cNvPr id="47123" name="Freeform 13"/>
            <p:cNvSpPr>
              <a:spLocks/>
            </p:cNvSpPr>
            <p:nvPr/>
          </p:nvSpPr>
          <p:spPr bwMode="auto">
            <a:xfrm>
              <a:off x="4005" y="1476"/>
              <a:ext cx="1504" cy="541"/>
            </a:xfrm>
            <a:custGeom>
              <a:avLst/>
              <a:gdLst>
                <a:gd name="T0" fmla="*/ 96 w 1504"/>
                <a:gd name="T1" fmla="*/ 0 h 541"/>
                <a:gd name="T2" fmla="*/ 227 w 1504"/>
                <a:gd name="T3" fmla="*/ 17 h 541"/>
                <a:gd name="T4" fmla="*/ 378 w 1504"/>
                <a:gd name="T5" fmla="*/ 42 h 541"/>
                <a:gd name="T6" fmla="*/ 512 w 1504"/>
                <a:gd name="T7" fmla="*/ 71 h 541"/>
                <a:gd name="T8" fmla="*/ 659 w 1504"/>
                <a:gd name="T9" fmla="*/ 105 h 541"/>
                <a:gd name="T10" fmla="*/ 800 w 1504"/>
                <a:gd name="T11" fmla="*/ 144 h 541"/>
                <a:gd name="T12" fmla="*/ 947 w 1504"/>
                <a:gd name="T13" fmla="*/ 194 h 541"/>
                <a:gd name="T14" fmla="*/ 1067 w 1504"/>
                <a:gd name="T15" fmla="*/ 241 h 541"/>
                <a:gd name="T16" fmla="*/ 1152 w 1504"/>
                <a:gd name="T17" fmla="*/ 294 h 541"/>
                <a:gd name="T18" fmla="*/ 1200 w 1504"/>
                <a:gd name="T19" fmla="*/ 346 h 541"/>
                <a:gd name="T20" fmla="*/ 1200 w 1504"/>
                <a:gd name="T21" fmla="*/ 381 h 541"/>
                <a:gd name="T22" fmla="*/ 1186 w 1504"/>
                <a:gd name="T23" fmla="*/ 409 h 541"/>
                <a:gd name="T24" fmla="*/ 1503 w 1504"/>
                <a:gd name="T25" fmla="*/ 421 h 541"/>
                <a:gd name="T26" fmla="*/ 1323 w 1504"/>
                <a:gd name="T27" fmla="*/ 453 h 541"/>
                <a:gd name="T28" fmla="*/ 1138 w 1504"/>
                <a:gd name="T29" fmla="*/ 494 h 541"/>
                <a:gd name="T30" fmla="*/ 1035 w 1504"/>
                <a:gd name="T31" fmla="*/ 540 h 541"/>
                <a:gd name="T32" fmla="*/ 913 w 1504"/>
                <a:gd name="T33" fmla="*/ 516 h 541"/>
                <a:gd name="T34" fmla="*/ 778 w 1504"/>
                <a:gd name="T35" fmla="*/ 465 h 541"/>
                <a:gd name="T36" fmla="*/ 652 w 1504"/>
                <a:gd name="T37" fmla="*/ 433 h 541"/>
                <a:gd name="T38" fmla="*/ 853 w 1504"/>
                <a:gd name="T39" fmla="*/ 420 h 541"/>
                <a:gd name="T40" fmla="*/ 877 w 1504"/>
                <a:gd name="T41" fmla="*/ 373 h 541"/>
                <a:gd name="T42" fmla="*/ 857 w 1504"/>
                <a:gd name="T43" fmla="*/ 322 h 541"/>
                <a:gd name="T44" fmla="*/ 800 w 1504"/>
                <a:gd name="T45" fmla="*/ 268 h 541"/>
                <a:gd name="T46" fmla="*/ 695 w 1504"/>
                <a:gd name="T47" fmla="*/ 202 h 541"/>
                <a:gd name="T48" fmla="*/ 568 w 1504"/>
                <a:gd name="T49" fmla="*/ 147 h 541"/>
                <a:gd name="T50" fmla="*/ 505 w 1504"/>
                <a:gd name="T51" fmla="*/ 122 h 541"/>
                <a:gd name="T52" fmla="*/ 442 w 1504"/>
                <a:gd name="T53" fmla="*/ 101 h 541"/>
                <a:gd name="T54" fmla="*/ 339 w 1504"/>
                <a:gd name="T55" fmla="*/ 70 h 541"/>
                <a:gd name="T56" fmla="*/ 264 w 1504"/>
                <a:gd name="T57" fmla="*/ 51 h 541"/>
                <a:gd name="T58" fmla="*/ 189 w 1504"/>
                <a:gd name="T59" fmla="*/ 34 h 541"/>
                <a:gd name="T60" fmla="*/ 98 w 1504"/>
                <a:gd name="T61" fmla="*/ 16 h 541"/>
                <a:gd name="T62" fmla="*/ 0 w 1504"/>
                <a:gd name="T63" fmla="*/ 0 h 5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04"/>
                <a:gd name="T97" fmla="*/ 0 h 541"/>
                <a:gd name="T98" fmla="*/ 1504 w 1504"/>
                <a:gd name="T99" fmla="*/ 541 h 5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04" h="541">
                  <a:moveTo>
                    <a:pt x="0" y="0"/>
                  </a:moveTo>
                  <a:lnTo>
                    <a:pt x="96" y="0"/>
                  </a:lnTo>
                  <a:lnTo>
                    <a:pt x="169" y="9"/>
                  </a:lnTo>
                  <a:lnTo>
                    <a:pt x="227" y="17"/>
                  </a:lnTo>
                  <a:lnTo>
                    <a:pt x="299" y="28"/>
                  </a:lnTo>
                  <a:lnTo>
                    <a:pt x="378" y="42"/>
                  </a:lnTo>
                  <a:lnTo>
                    <a:pt x="432" y="54"/>
                  </a:lnTo>
                  <a:lnTo>
                    <a:pt x="512" y="71"/>
                  </a:lnTo>
                  <a:lnTo>
                    <a:pt x="589" y="88"/>
                  </a:lnTo>
                  <a:lnTo>
                    <a:pt x="659" y="105"/>
                  </a:lnTo>
                  <a:lnTo>
                    <a:pt x="744" y="127"/>
                  </a:lnTo>
                  <a:lnTo>
                    <a:pt x="800" y="144"/>
                  </a:lnTo>
                  <a:lnTo>
                    <a:pt x="870" y="168"/>
                  </a:lnTo>
                  <a:lnTo>
                    <a:pt x="947" y="194"/>
                  </a:lnTo>
                  <a:lnTo>
                    <a:pt x="1017" y="220"/>
                  </a:lnTo>
                  <a:lnTo>
                    <a:pt x="1067" y="241"/>
                  </a:lnTo>
                  <a:lnTo>
                    <a:pt x="1116" y="269"/>
                  </a:lnTo>
                  <a:lnTo>
                    <a:pt x="1152" y="294"/>
                  </a:lnTo>
                  <a:lnTo>
                    <a:pt x="1179" y="319"/>
                  </a:lnTo>
                  <a:lnTo>
                    <a:pt x="1200" y="346"/>
                  </a:lnTo>
                  <a:lnTo>
                    <a:pt x="1203" y="362"/>
                  </a:lnTo>
                  <a:lnTo>
                    <a:pt x="1200" y="381"/>
                  </a:lnTo>
                  <a:lnTo>
                    <a:pt x="1193" y="395"/>
                  </a:lnTo>
                  <a:lnTo>
                    <a:pt x="1186" y="409"/>
                  </a:lnTo>
                  <a:lnTo>
                    <a:pt x="1172" y="421"/>
                  </a:lnTo>
                  <a:lnTo>
                    <a:pt x="1503" y="421"/>
                  </a:lnTo>
                  <a:lnTo>
                    <a:pt x="1419" y="435"/>
                  </a:lnTo>
                  <a:lnTo>
                    <a:pt x="1323" y="453"/>
                  </a:lnTo>
                  <a:lnTo>
                    <a:pt x="1227" y="471"/>
                  </a:lnTo>
                  <a:lnTo>
                    <a:pt x="1138" y="494"/>
                  </a:lnTo>
                  <a:lnTo>
                    <a:pt x="1086" y="510"/>
                  </a:lnTo>
                  <a:lnTo>
                    <a:pt x="1035" y="540"/>
                  </a:lnTo>
                  <a:lnTo>
                    <a:pt x="961" y="540"/>
                  </a:lnTo>
                  <a:lnTo>
                    <a:pt x="913" y="516"/>
                  </a:lnTo>
                  <a:lnTo>
                    <a:pt x="858" y="490"/>
                  </a:lnTo>
                  <a:lnTo>
                    <a:pt x="778" y="465"/>
                  </a:lnTo>
                  <a:lnTo>
                    <a:pt x="702" y="445"/>
                  </a:lnTo>
                  <a:lnTo>
                    <a:pt x="652" y="433"/>
                  </a:lnTo>
                  <a:lnTo>
                    <a:pt x="572" y="420"/>
                  </a:lnTo>
                  <a:lnTo>
                    <a:pt x="853" y="420"/>
                  </a:lnTo>
                  <a:lnTo>
                    <a:pt x="870" y="395"/>
                  </a:lnTo>
                  <a:lnTo>
                    <a:pt x="877" y="373"/>
                  </a:lnTo>
                  <a:lnTo>
                    <a:pt x="870" y="348"/>
                  </a:lnTo>
                  <a:lnTo>
                    <a:pt x="857" y="322"/>
                  </a:lnTo>
                  <a:lnTo>
                    <a:pt x="828" y="294"/>
                  </a:lnTo>
                  <a:lnTo>
                    <a:pt x="800" y="268"/>
                  </a:lnTo>
                  <a:lnTo>
                    <a:pt x="747" y="231"/>
                  </a:lnTo>
                  <a:lnTo>
                    <a:pt x="695" y="202"/>
                  </a:lnTo>
                  <a:lnTo>
                    <a:pt x="638" y="175"/>
                  </a:lnTo>
                  <a:lnTo>
                    <a:pt x="568" y="147"/>
                  </a:lnTo>
                  <a:lnTo>
                    <a:pt x="535" y="134"/>
                  </a:lnTo>
                  <a:lnTo>
                    <a:pt x="505" y="122"/>
                  </a:lnTo>
                  <a:lnTo>
                    <a:pt x="474" y="111"/>
                  </a:lnTo>
                  <a:lnTo>
                    <a:pt x="442" y="101"/>
                  </a:lnTo>
                  <a:lnTo>
                    <a:pt x="386" y="83"/>
                  </a:lnTo>
                  <a:lnTo>
                    <a:pt x="339" y="70"/>
                  </a:lnTo>
                  <a:lnTo>
                    <a:pt x="302" y="61"/>
                  </a:lnTo>
                  <a:lnTo>
                    <a:pt x="264" y="51"/>
                  </a:lnTo>
                  <a:lnTo>
                    <a:pt x="224" y="42"/>
                  </a:lnTo>
                  <a:lnTo>
                    <a:pt x="189" y="34"/>
                  </a:lnTo>
                  <a:lnTo>
                    <a:pt x="148" y="25"/>
                  </a:lnTo>
                  <a:lnTo>
                    <a:pt x="98" y="16"/>
                  </a:lnTo>
                  <a:lnTo>
                    <a:pt x="49" y="7"/>
                  </a:lnTo>
                  <a:lnTo>
                    <a:pt x="0" y="0"/>
                  </a:lnTo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124" name="Freeform 14"/>
            <p:cNvSpPr>
              <a:spLocks/>
            </p:cNvSpPr>
            <p:nvPr/>
          </p:nvSpPr>
          <p:spPr bwMode="auto">
            <a:xfrm>
              <a:off x="4100" y="1476"/>
              <a:ext cx="1418" cy="541"/>
            </a:xfrm>
            <a:custGeom>
              <a:avLst/>
              <a:gdLst>
                <a:gd name="T0" fmla="*/ 0 w 1418"/>
                <a:gd name="T1" fmla="*/ 0 h 541"/>
                <a:gd name="T2" fmla="*/ 80 w 1418"/>
                <a:gd name="T3" fmla="*/ 7 h 541"/>
                <a:gd name="T4" fmla="*/ 144 w 1418"/>
                <a:gd name="T5" fmla="*/ 14 h 541"/>
                <a:gd name="T6" fmla="*/ 198 w 1418"/>
                <a:gd name="T7" fmla="*/ 20 h 541"/>
                <a:gd name="T8" fmla="*/ 259 w 1418"/>
                <a:gd name="T9" fmla="*/ 29 h 541"/>
                <a:gd name="T10" fmla="*/ 344 w 1418"/>
                <a:gd name="T11" fmla="*/ 41 h 541"/>
                <a:gd name="T12" fmla="*/ 421 w 1418"/>
                <a:gd name="T13" fmla="*/ 54 h 541"/>
                <a:gd name="T14" fmla="*/ 499 w 1418"/>
                <a:gd name="T15" fmla="*/ 71 h 541"/>
                <a:gd name="T16" fmla="*/ 575 w 1418"/>
                <a:gd name="T17" fmla="*/ 88 h 541"/>
                <a:gd name="T18" fmla="*/ 643 w 1418"/>
                <a:gd name="T19" fmla="*/ 105 h 541"/>
                <a:gd name="T20" fmla="*/ 726 w 1418"/>
                <a:gd name="T21" fmla="*/ 127 h 541"/>
                <a:gd name="T22" fmla="*/ 780 w 1418"/>
                <a:gd name="T23" fmla="*/ 144 h 541"/>
                <a:gd name="T24" fmla="*/ 849 w 1418"/>
                <a:gd name="T25" fmla="*/ 168 h 541"/>
                <a:gd name="T26" fmla="*/ 924 w 1418"/>
                <a:gd name="T27" fmla="*/ 194 h 541"/>
                <a:gd name="T28" fmla="*/ 993 w 1418"/>
                <a:gd name="T29" fmla="*/ 221 h 541"/>
                <a:gd name="T30" fmla="*/ 1041 w 1418"/>
                <a:gd name="T31" fmla="*/ 241 h 541"/>
                <a:gd name="T32" fmla="*/ 1089 w 1418"/>
                <a:gd name="T33" fmla="*/ 270 h 541"/>
                <a:gd name="T34" fmla="*/ 1123 w 1418"/>
                <a:gd name="T35" fmla="*/ 294 h 541"/>
                <a:gd name="T36" fmla="*/ 1151 w 1418"/>
                <a:gd name="T37" fmla="*/ 319 h 541"/>
                <a:gd name="T38" fmla="*/ 1171 w 1418"/>
                <a:gd name="T39" fmla="*/ 346 h 541"/>
                <a:gd name="T40" fmla="*/ 1175 w 1418"/>
                <a:gd name="T41" fmla="*/ 362 h 541"/>
                <a:gd name="T42" fmla="*/ 1171 w 1418"/>
                <a:gd name="T43" fmla="*/ 381 h 541"/>
                <a:gd name="T44" fmla="*/ 1164 w 1418"/>
                <a:gd name="T45" fmla="*/ 396 h 541"/>
                <a:gd name="T46" fmla="*/ 1158 w 1418"/>
                <a:gd name="T47" fmla="*/ 410 h 541"/>
                <a:gd name="T48" fmla="*/ 1144 w 1418"/>
                <a:gd name="T49" fmla="*/ 421 h 541"/>
                <a:gd name="T50" fmla="*/ 1417 w 1418"/>
                <a:gd name="T51" fmla="*/ 421 h 541"/>
                <a:gd name="T52" fmla="*/ 1331 w 1418"/>
                <a:gd name="T53" fmla="*/ 437 h 541"/>
                <a:gd name="T54" fmla="*/ 1252 w 1418"/>
                <a:gd name="T55" fmla="*/ 452 h 541"/>
                <a:gd name="T56" fmla="*/ 1151 w 1418"/>
                <a:gd name="T57" fmla="*/ 472 h 541"/>
                <a:gd name="T58" fmla="*/ 1068 w 1418"/>
                <a:gd name="T59" fmla="*/ 494 h 541"/>
                <a:gd name="T60" fmla="*/ 1000 w 1418"/>
                <a:gd name="T61" fmla="*/ 514 h 541"/>
                <a:gd name="T62" fmla="*/ 938 w 1418"/>
                <a:gd name="T63" fmla="*/ 540 h 541"/>
                <a:gd name="T64" fmla="*/ 890 w 1418"/>
                <a:gd name="T65" fmla="*/ 516 h 541"/>
                <a:gd name="T66" fmla="*/ 834 w 1418"/>
                <a:gd name="T67" fmla="*/ 491 h 541"/>
                <a:gd name="T68" fmla="*/ 760 w 1418"/>
                <a:gd name="T69" fmla="*/ 465 h 541"/>
                <a:gd name="T70" fmla="*/ 685 w 1418"/>
                <a:gd name="T71" fmla="*/ 445 h 541"/>
                <a:gd name="T72" fmla="*/ 637 w 1418"/>
                <a:gd name="T73" fmla="*/ 433 h 541"/>
                <a:gd name="T74" fmla="*/ 558 w 1418"/>
                <a:gd name="T75" fmla="*/ 420 h 541"/>
                <a:gd name="T76" fmla="*/ 832 w 1418"/>
                <a:gd name="T77" fmla="*/ 420 h 541"/>
                <a:gd name="T78" fmla="*/ 849 w 1418"/>
                <a:gd name="T79" fmla="*/ 396 h 541"/>
                <a:gd name="T80" fmla="*/ 856 w 1418"/>
                <a:gd name="T81" fmla="*/ 374 h 541"/>
                <a:gd name="T82" fmla="*/ 849 w 1418"/>
                <a:gd name="T83" fmla="*/ 348 h 541"/>
                <a:gd name="T84" fmla="*/ 835 w 1418"/>
                <a:gd name="T85" fmla="*/ 323 h 541"/>
                <a:gd name="T86" fmla="*/ 808 w 1418"/>
                <a:gd name="T87" fmla="*/ 294 h 541"/>
                <a:gd name="T88" fmla="*/ 780 w 1418"/>
                <a:gd name="T89" fmla="*/ 268 h 541"/>
                <a:gd name="T90" fmla="*/ 729 w 1418"/>
                <a:gd name="T91" fmla="*/ 232 h 541"/>
                <a:gd name="T92" fmla="*/ 678 w 1418"/>
                <a:gd name="T93" fmla="*/ 202 h 541"/>
                <a:gd name="T94" fmla="*/ 623 w 1418"/>
                <a:gd name="T95" fmla="*/ 176 h 541"/>
                <a:gd name="T96" fmla="*/ 554 w 1418"/>
                <a:gd name="T97" fmla="*/ 148 h 541"/>
                <a:gd name="T98" fmla="*/ 522 w 1418"/>
                <a:gd name="T99" fmla="*/ 134 h 541"/>
                <a:gd name="T100" fmla="*/ 493 w 1418"/>
                <a:gd name="T101" fmla="*/ 122 h 541"/>
                <a:gd name="T102" fmla="*/ 463 w 1418"/>
                <a:gd name="T103" fmla="*/ 112 h 541"/>
                <a:gd name="T104" fmla="*/ 431 w 1418"/>
                <a:gd name="T105" fmla="*/ 102 h 541"/>
                <a:gd name="T106" fmla="*/ 376 w 1418"/>
                <a:gd name="T107" fmla="*/ 83 h 541"/>
                <a:gd name="T108" fmla="*/ 330 w 1418"/>
                <a:gd name="T109" fmla="*/ 71 h 541"/>
                <a:gd name="T110" fmla="*/ 294 w 1418"/>
                <a:gd name="T111" fmla="*/ 61 h 541"/>
                <a:gd name="T112" fmla="*/ 256 w 1418"/>
                <a:gd name="T113" fmla="*/ 51 h 541"/>
                <a:gd name="T114" fmla="*/ 217 w 1418"/>
                <a:gd name="T115" fmla="*/ 42 h 541"/>
                <a:gd name="T116" fmla="*/ 184 w 1418"/>
                <a:gd name="T117" fmla="*/ 35 h 541"/>
                <a:gd name="T118" fmla="*/ 144 w 1418"/>
                <a:gd name="T119" fmla="*/ 26 h 541"/>
                <a:gd name="T120" fmla="*/ 95 w 1418"/>
                <a:gd name="T121" fmla="*/ 16 h 541"/>
                <a:gd name="T122" fmla="*/ 49 w 1418"/>
                <a:gd name="T123" fmla="*/ 8 h 541"/>
                <a:gd name="T124" fmla="*/ 0 w 1418"/>
                <a:gd name="T125" fmla="*/ 0 h 54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18"/>
                <a:gd name="T190" fmla="*/ 0 h 541"/>
                <a:gd name="T191" fmla="*/ 1418 w 1418"/>
                <a:gd name="T192" fmla="*/ 541 h 54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18" h="541">
                  <a:moveTo>
                    <a:pt x="0" y="0"/>
                  </a:moveTo>
                  <a:lnTo>
                    <a:pt x="80" y="7"/>
                  </a:lnTo>
                  <a:lnTo>
                    <a:pt x="144" y="14"/>
                  </a:lnTo>
                  <a:lnTo>
                    <a:pt x="198" y="20"/>
                  </a:lnTo>
                  <a:lnTo>
                    <a:pt x="259" y="29"/>
                  </a:lnTo>
                  <a:lnTo>
                    <a:pt x="344" y="41"/>
                  </a:lnTo>
                  <a:lnTo>
                    <a:pt x="421" y="54"/>
                  </a:lnTo>
                  <a:lnTo>
                    <a:pt x="499" y="71"/>
                  </a:lnTo>
                  <a:lnTo>
                    <a:pt x="575" y="88"/>
                  </a:lnTo>
                  <a:lnTo>
                    <a:pt x="643" y="105"/>
                  </a:lnTo>
                  <a:lnTo>
                    <a:pt x="726" y="127"/>
                  </a:lnTo>
                  <a:lnTo>
                    <a:pt x="780" y="144"/>
                  </a:lnTo>
                  <a:lnTo>
                    <a:pt x="849" y="168"/>
                  </a:lnTo>
                  <a:lnTo>
                    <a:pt x="924" y="194"/>
                  </a:lnTo>
                  <a:lnTo>
                    <a:pt x="993" y="221"/>
                  </a:lnTo>
                  <a:lnTo>
                    <a:pt x="1041" y="241"/>
                  </a:lnTo>
                  <a:lnTo>
                    <a:pt x="1089" y="270"/>
                  </a:lnTo>
                  <a:lnTo>
                    <a:pt x="1123" y="294"/>
                  </a:lnTo>
                  <a:lnTo>
                    <a:pt x="1151" y="319"/>
                  </a:lnTo>
                  <a:lnTo>
                    <a:pt x="1171" y="346"/>
                  </a:lnTo>
                  <a:lnTo>
                    <a:pt x="1175" y="362"/>
                  </a:lnTo>
                  <a:lnTo>
                    <a:pt x="1171" y="381"/>
                  </a:lnTo>
                  <a:lnTo>
                    <a:pt x="1164" y="396"/>
                  </a:lnTo>
                  <a:lnTo>
                    <a:pt x="1158" y="410"/>
                  </a:lnTo>
                  <a:lnTo>
                    <a:pt x="1144" y="421"/>
                  </a:lnTo>
                  <a:lnTo>
                    <a:pt x="1417" y="421"/>
                  </a:lnTo>
                  <a:lnTo>
                    <a:pt x="1331" y="437"/>
                  </a:lnTo>
                  <a:lnTo>
                    <a:pt x="1252" y="452"/>
                  </a:lnTo>
                  <a:lnTo>
                    <a:pt x="1151" y="472"/>
                  </a:lnTo>
                  <a:lnTo>
                    <a:pt x="1068" y="494"/>
                  </a:lnTo>
                  <a:lnTo>
                    <a:pt x="1000" y="514"/>
                  </a:lnTo>
                  <a:lnTo>
                    <a:pt x="938" y="540"/>
                  </a:lnTo>
                  <a:lnTo>
                    <a:pt x="890" y="516"/>
                  </a:lnTo>
                  <a:lnTo>
                    <a:pt x="834" y="491"/>
                  </a:lnTo>
                  <a:lnTo>
                    <a:pt x="760" y="465"/>
                  </a:lnTo>
                  <a:lnTo>
                    <a:pt x="685" y="445"/>
                  </a:lnTo>
                  <a:lnTo>
                    <a:pt x="637" y="433"/>
                  </a:lnTo>
                  <a:lnTo>
                    <a:pt x="558" y="420"/>
                  </a:lnTo>
                  <a:lnTo>
                    <a:pt x="832" y="420"/>
                  </a:lnTo>
                  <a:lnTo>
                    <a:pt x="849" y="396"/>
                  </a:lnTo>
                  <a:lnTo>
                    <a:pt x="856" y="374"/>
                  </a:lnTo>
                  <a:lnTo>
                    <a:pt x="849" y="348"/>
                  </a:lnTo>
                  <a:lnTo>
                    <a:pt x="835" y="323"/>
                  </a:lnTo>
                  <a:lnTo>
                    <a:pt x="808" y="294"/>
                  </a:lnTo>
                  <a:lnTo>
                    <a:pt x="780" y="268"/>
                  </a:lnTo>
                  <a:lnTo>
                    <a:pt x="729" y="232"/>
                  </a:lnTo>
                  <a:lnTo>
                    <a:pt x="678" y="202"/>
                  </a:lnTo>
                  <a:lnTo>
                    <a:pt x="623" y="176"/>
                  </a:lnTo>
                  <a:lnTo>
                    <a:pt x="554" y="148"/>
                  </a:lnTo>
                  <a:lnTo>
                    <a:pt x="522" y="134"/>
                  </a:lnTo>
                  <a:lnTo>
                    <a:pt x="493" y="122"/>
                  </a:lnTo>
                  <a:lnTo>
                    <a:pt x="463" y="112"/>
                  </a:lnTo>
                  <a:lnTo>
                    <a:pt x="431" y="102"/>
                  </a:lnTo>
                  <a:lnTo>
                    <a:pt x="376" y="83"/>
                  </a:lnTo>
                  <a:lnTo>
                    <a:pt x="330" y="71"/>
                  </a:lnTo>
                  <a:lnTo>
                    <a:pt x="294" y="61"/>
                  </a:lnTo>
                  <a:lnTo>
                    <a:pt x="256" y="51"/>
                  </a:lnTo>
                  <a:lnTo>
                    <a:pt x="217" y="42"/>
                  </a:lnTo>
                  <a:lnTo>
                    <a:pt x="184" y="35"/>
                  </a:lnTo>
                  <a:lnTo>
                    <a:pt x="144" y="26"/>
                  </a:lnTo>
                  <a:lnTo>
                    <a:pt x="95" y="16"/>
                  </a:lnTo>
                  <a:lnTo>
                    <a:pt x="49" y="8"/>
                  </a:lnTo>
                  <a:lnTo>
                    <a:pt x="0" y="0"/>
                  </a:lnTo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987675" y="2628900"/>
            <a:ext cx="1724025" cy="1525588"/>
            <a:chOff x="1965" y="1656"/>
            <a:chExt cx="1177" cy="961"/>
          </a:xfrm>
        </p:grpSpPr>
        <p:sp>
          <p:nvSpPr>
            <p:cNvPr id="47121" name="Freeform 16"/>
            <p:cNvSpPr>
              <a:spLocks/>
            </p:cNvSpPr>
            <p:nvPr/>
          </p:nvSpPr>
          <p:spPr bwMode="auto">
            <a:xfrm>
              <a:off x="1974" y="1656"/>
              <a:ext cx="1168" cy="961"/>
            </a:xfrm>
            <a:custGeom>
              <a:avLst/>
              <a:gdLst>
                <a:gd name="T0" fmla="*/ 1092 w 1168"/>
                <a:gd name="T1" fmla="*/ 0 h 961"/>
                <a:gd name="T2" fmla="*/ 990 w 1168"/>
                <a:gd name="T3" fmla="*/ 30 h 961"/>
                <a:gd name="T4" fmla="*/ 874 w 1168"/>
                <a:gd name="T5" fmla="*/ 74 h 961"/>
                <a:gd name="T6" fmla="*/ 769 w 1168"/>
                <a:gd name="T7" fmla="*/ 126 h 961"/>
                <a:gd name="T8" fmla="*/ 655 w 1168"/>
                <a:gd name="T9" fmla="*/ 186 h 961"/>
                <a:gd name="T10" fmla="*/ 546 w 1168"/>
                <a:gd name="T11" fmla="*/ 256 h 961"/>
                <a:gd name="T12" fmla="*/ 431 w 1168"/>
                <a:gd name="T13" fmla="*/ 345 h 961"/>
                <a:gd name="T14" fmla="*/ 339 w 1168"/>
                <a:gd name="T15" fmla="*/ 428 h 961"/>
                <a:gd name="T16" fmla="*/ 273 w 1168"/>
                <a:gd name="T17" fmla="*/ 522 h 961"/>
                <a:gd name="T18" fmla="*/ 235 w 1168"/>
                <a:gd name="T19" fmla="*/ 615 h 961"/>
                <a:gd name="T20" fmla="*/ 235 w 1168"/>
                <a:gd name="T21" fmla="*/ 677 h 961"/>
                <a:gd name="T22" fmla="*/ 246 w 1168"/>
                <a:gd name="T23" fmla="*/ 728 h 961"/>
                <a:gd name="T24" fmla="*/ 0 w 1168"/>
                <a:gd name="T25" fmla="*/ 748 h 961"/>
                <a:gd name="T26" fmla="*/ 140 w 1168"/>
                <a:gd name="T27" fmla="*/ 805 h 961"/>
                <a:gd name="T28" fmla="*/ 284 w 1168"/>
                <a:gd name="T29" fmla="*/ 877 h 961"/>
                <a:gd name="T30" fmla="*/ 364 w 1168"/>
                <a:gd name="T31" fmla="*/ 960 h 961"/>
                <a:gd name="T32" fmla="*/ 458 w 1168"/>
                <a:gd name="T33" fmla="*/ 917 h 961"/>
                <a:gd name="T34" fmla="*/ 563 w 1168"/>
                <a:gd name="T35" fmla="*/ 827 h 961"/>
                <a:gd name="T36" fmla="*/ 661 w 1168"/>
                <a:gd name="T37" fmla="*/ 769 h 961"/>
                <a:gd name="T38" fmla="*/ 505 w 1168"/>
                <a:gd name="T39" fmla="*/ 746 h 961"/>
                <a:gd name="T40" fmla="*/ 486 w 1168"/>
                <a:gd name="T41" fmla="*/ 663 h 961"/>
                <a:gd name="T42" fmla="*/ 502 w 1168"/>
                <a:gd name="T43" fmla="*/ 573 h 961"/>
                <a:gd name="T44" fmla="*/ 546 w 1168"/>
                <a:gd name="T45" fmla="*/ 476 h 961"/>
                <a:gd name="T46" fmla="*/ 628 w 1168"/>
                <a:gd name="T47" fmla="*/ 359 h 961"/>
                <a:gd name="T48" fmla="*/ 726 w 1168"/>
                <a:gd name="T49" fmla="*/ 262 h 961"/>
                <a:gd name="T50" fmla="*/ 775 w 1168"/>
                <a:gd name="T51" fmla="*/ 217 h 961"/>
                <a:gd name="T52" fmla="*/ 824 w 1168"/>
                <a:gd name="T53" fmla="*/ 180 h 961"/>
                <a:gd name="T54" fmla="*/ 904 w 1168"/>
                <a:gd name="T55" fmla="*/ 125 h 961"/>
                <a:gd name="T56" fmla="*/ 962 w 1168"/>
                <a:gd name="T57" fmla="*/ 91 h 961"/>
                <a:gd name="T58" fmla="*/ 1020 w 1168"/>
                <a:gd name="T59" fmla="*/ 61 h 961"/>
                <a:gd name="T60" fmla="*/ 1091 w 1168"/>
                <a:gd name="T61" fmla="*/ 29 h 961"/>
                <a:gd name="T62" fmla="*/ 1167 w 1168"/>
                <a:gd name="T63" fmla="*/ 0 h 96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68"/>
                <a:gd name="T97" fmla="*/ 0 h 961"/>
                <a:gd name="T98" fmla="*/ 1168 w 1168"/>
                <a:gd name="T99" fmla="*/ 961 h 96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68" h="961">
                  <a:moveTo>
                    <a:pt x="1167" y="0"/>
                  </a:moveTo>
                  <a:lnTo>
                    <a:pt x="1092" y="0"/>
                  </a:lnTo>
                  <a:lnTo>
                    <a:pt x="1036" y="17"/>
                  </a:lnTo>
                  <a:lnTo>
                    <a:pt x="990" y="30"/>
                  </a:lnTo>
                  <a:lnTo>
                    <a:pt x="935" y="50"/>
                  </a:lnTo>
                  <a:lnTo>
                    <a:pt x="874" y="74"/>
                  </a:lnTo>
                  <a:lnTo>
                    <a:pt x="832" y="96"/>
                  </a:lnTo>
                  <a:lnTo>
                    <a:pt x="769" y="126"/>
                  </a:lnTo>
                  <a:lnTo>
                    <a:pt x="710" y="156"/>
                  </a:lnTo>
                  <a:lnTo>
                    <a:pt x="655" y="186"/>
                  </a:lnTo>
                  <a:lnTo>
                    <a:pt x="589" y="226"/>
                  </a:lnTo>
                  <a:lnTo>
                    <a:pt x="546" y="256"/>
                  </a:lnTo>
                  <a:lnTo>
                    <a:pt x="491" y="298"/>
                  </a:lnTo>
                  <a:lnTo>
                    <a:pt x="431" y="345"/>
                  </a:lnTo>
                  <a:lnTo>
                    <a:pt x="377" y="392"/>
                  </a:lnTo>
                  <a:lnTo>
                    <a:pt x="339" y="428"/>
                  </a:lnTo>
                  <a:lnTo>
                    <a:pt x="300" y="479"/>
                  </a:lnTo>
                  <a:lnTo>
                    <a:pt x="273" y="522"/>
                  </a:lnTo>
                  <a:lnTo>
                    <a:pt x="251" y="567"/>
                  </a:lnTo>
                  <a:lnTo>
                    <a:pt x="235" y="615"/>
                  </a:lnTo>
                  <a:lnTo>
                    <a:pt x="233" y="643"/>
                  </a:lnTo>
                  <a:lnTo>
                    <a:pt x="235" y="677"/>
                  </a:lnTo>
                  <a:lnTo>
                    <a:pt x="241" y="703"/>
                  </a:lnTo>
                  <a:lnTo>
                    <a:pt x="246" y="728"/>
                  </a:lnTo>
                  <a:lnTo>
                    <a:pt x="257" y="748"/>
                  </a:lnTo>
                  <a:lnTo>
                    <a:pt x="0" y="748"/>
                  </a:lnTo>
                  <a:lnTo>
                    <a:pt x="65" y="773"/>
                  </a:lnTo>
                  <a:lnTo>
                    <a:pt x="140" y="805"/>
                  </a:lnTo>
                  <a:lnTo>
                    <a:pt x="214" y="838"/>
                  </a:lnTo>
                  <a:lnTo>
                    <a:pt x="284" y="877"/>
                  </a:lnTo>
                  <a:lnTo>
                    <a:pt x="324" y="907"/>
                  </a:lnTo>
                  <a:lnTo>
                    <a:pt x="364" y="960"/>
                  </a:lnTo>
                  <a:lnTo>
                    <a:pt x="421" y="959"/>
                  </a:lnTo>
                  <a:lnTo>
                    <a:pt x="458" y="917"/>
                  </a:lnTo>
                  <a:lnTo>
                    <a:pt x="501" y="872"/>
                  </a:lnTo>
                  <a:lnTo>
                    <a:pt x="563" y="827"/>
                  </a:lnTo>
                  <a:lnTo>
                    <a:pt x="622" y="790"/>
                  </a:lnTo>
                  <a:lnTo>
                    <a:pt x="661" y="769"/>
                  </a:lnTo>
                  <a:lnTo>
                    <a:pt x="723" y="746"/>
                  </a:lnTo>
                  <a:lnTo>
                    <a:pt x="505" y="746"/>
                  </a:lnTo>
                  <a:lnTo>
                    <a:pt x="491" y="703"/>
                  </a:lnTo>
                  <a:lnTo>
                    <a:pt x="486" y="663"/>
                  </a:lnTo>
                  <a:lnTo>
                    <a:pt x="491" y="618"/>
                  </a:lnTo>
                  <a:lnTo>
                    <a:pt x="502" y="573"/>
                  </a:lnTo>
                  <a:lnTo>
                    <a:pt x="524" y="522"/>
                  </a:lnTo>
                  <a:lnTo>
                    <a:pt x="546" y="476"/>
                  </a:lnTo>
                  <a:lnTo>
                    <a:pt x="587" y="412"/>
                  </a:lnTo>
                  <a:lnTo>
                    <a:pt x="628" y="359"/>
                  </a:lnTo>
                  <a:lnTo>
                    <a:pt x="671" y="312"/>
                  </a:lnTo>
                  <a:lnTo>
                    <a:pt x="726" y="262"/>
                  </a:lnTo>
                  <a:lnTo>
                    <a:pt x="752" y="238"/>
                  </a:lnTo>
                  <a:lnTo>
                    <a:pt x="775" y="217"/>
                  </a:lnTo>
                  <a:lnTo>
                    <a:pt x="799" y="198"/>
                  </a:lnTo>
                  <a:lnTo>
                    <a:pt x="824" y="180"/>
                  </a:lnTo>
                  <a:lnTo>
                    <a:pt x="867" y="147"/>
                  </a:lnTo>
                  <a:lnTo>
                    <a:pt x="904" y="125"/>
                  </a:lnTo>
                  <a:lnTo>
                    <a:pt x="933" y="108"/>
                  </a:lnTo>
                  <a:lnTo>
                    <a:pt x="962" y="91"/>
                  </a:lnTo>
                  <a:lnTo>
                    <a:pt x="993" y="75"/>
                  </a:lnTo>
                  <a:lnTo>
                    <a:pt x="1020" y="61"/>
                  </a:lnTo>
                  <a:lnTo>
                    <a:pt x="1052" y="45"/>
                  </a:lnTo>
                  <a:lnTo>
                    <a:pt x="1091" y="29"/>
                  </a:lnTo>
                  <a:lnTo>
                    <a:pt x="1129" y="13"/>
                  </a:lnTo>
                  <a:lnTo>
                    <a:pt x="1167" y="0"/>
                  </a:lnTo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7122" name="Freeform 17"/>
            <p:cNvSpPr>
              <a:spLocks/>
            </p:cNvSpPr>
            <p:nvPr/>
          </p:nvSpPr>
          <p:spPr bwMode="auto">
            <a:xfrm>
              <a:off x="1965" y="1656"/>
              <a:ext cx="1104" cy="961"/>
            </a:xfrm>
            <a:custGeom>
              <a:avLst/>
              <a:gdLst>
                <a:gd name="T0" fmla="*/ 1103 w 1104"/>
                <a:gd name="T1" fmla="*/ 0 h 961"/>
                <a:gd name="T2" fmla="*/ 1041 w 1104"/>
                <a:gd name="T3" fmla="*/ 13 h 961"/>
                <a:gd name="T4" fmla="*/ 991 w 1104"/>
                <a:gd name="T5" fmla="*/ 24 h 961"/>
                <a:gd name="T6" fmla="*/ 949 w 1104"/>
                <a:gd name="T7" fmla="*/ 36 h 961"/>
                <a:gd name="T8" fmla="*/ 901 w 1104"/>
                <a:gd name="T9" fmla="*/ 51 h 961"/>
                <a:gd name="T10" fmla="*/ 835 w 1104"/>
                <a:gd name="T11" fmla="*/ 73 h 961"/>
                <a:gd name="T12" fmla="*/ 776 w 1104"/>
                <a:gd name="T13" fmla="*/ 97 h 961"/>
                <a:gd name="T14" fmla="*/ 714 w 1104"/>
                <a:gd name="T15" fmla="*/ 126 h 961"/>
                <a:gd name="T16" fmla="*/ 656 w 1104"/>
                <a:gd name="T17" fmla="*/ 157 h 961"/>
                <a:gd name="T18" fmla="*/ 602 w 1104"/>
                <a:gd name="T19" fmla="*/ 187 h 961"/>
                <a:gd name="T20" fmla="*/ 538 w 1104"/>
                <a:gd name="T21" fmla="*/ 226 h 961"/>
                <a:gd name="T22" fmla="*/ 495 w 1104"/>
                <a:gd name="T23" fmla="*/ 257 h 961"/>
                <a:gd name="T24" fmla="*/ 442 w 1104"/>
                <a:gd name="T25" fmla="*/ 299 h 961"/>
                <a:gd name="T26" fmla="*/ 383 w 1104"/>
                <a:gd name="T27" fmla="*/ 346 h 961"/>
                <a:gd name="T28" fmla="*/ 330 w 1104"/>
                <a:gd name="T29" fmla="*/ 393 h 961"/>
                <a:gd name="T30" fmla="*/ 293 w 1104"/>
                <a:gd name="T31" fmla="*/ 428 h 961"/>
                <a:gd name="T32" fmla="*/ 255 w 1104"/>
                <a:gd name="T33" fmla="*/ 480 h 961"/>
                <a:gd name="T34" fmla="*/ 229 w 1104"/>
                <a:gd name="T35" fmla="*/ 523 h 961"/>
                <a:gd name="T36" fmla="*/ 207 w 1104"/>
                <a:gd name="T37" fmla="*/ 568 h 961"/>
                <a:gd name="T38" fmla="*/ 191 w 1104"/>
                <a:gd name="T39" fmla="*/ 616 h 961"/>
                <a:gd name="T40" fmla="*/ 189 w 1104"/>
                <a:gd name="T41" fmla="*/ 644 h 961"/>
                <a:gd name="T42" fmla="*/ 191 w 1104"/>
                <a:gd name="T43" fmla="*/ 678 h 961"/>
                <a:gd name="T44" fmla="*/ 197 w 1104"/>
                <a:gd name="T45" fmla="*/ 703 h 961"/>
                <a:gd name="T46" fmla="*/ 202 w 1104"/>
                <a:gd name="T47" fmla="*/ 729 h 961"/>
                <a:gd name="T48" fmla="*/ 213 w 1104"/>
                <a:gd name="T49" fmla="*/ 749 h 961"/>
                <a:gd name="T50" fmla="*/ 0 w 1104"/>
                <a:gd name="T51" fmla="*/ 749 h 961"/>
                <a:gd name="T52" fmla="*/ 67 w 1104"/>
                <a:gd name="T53" fmla="*/ 776 h 961"/>
                <a:gd name="T54" fmla="*/ 128 w 1104"/>
                <a:gd name="T55" fmla="*/ 803 h 961"/>
                <a:gd name="T56" fmla="*/ 207 w 1104"/>
                <a:gd name="T57" fmla="*/ 840 h 961"/>
                <a:gd name="T58" fmla="*/ 271 w 1104"/>
                <a:gd name="T59" fmla="*/ 879 h 961"/>
                <a:gd name="T60" fmla="*/ 325 w 1104"/>
                <a:gd name="T61" fmla="*/ 915 h 961"/>
                <a:gd name="T62" fmla="*/ 373 w 1104"/>
                <a:gd name="T63" fmla="*/ 960 h 961"/>
                <a:gd name="T64" fmla="*/ 410 w 1104"/>
                <a:gd name="T65" fmla="*/ 918 h 961"/>
                <a:gd name="T66" fmla="*/ 454 w 1104"/>
                <a:gd name="T67" fmla="*/ 873 h 961"/>
                <a:gd name="T68" fmla="*/ 511 w 1104"/>
                <a:gd name="T69" fmla="*/ 827 h 961"/>
                <a:gd name="T70" fmla="*/ 570 w 1104"/>
                <a:gd name="T71" fmla="*/ 791 h 961"/>
                <a:gd name="T72" fmla="*/ 608 w 1104"/>
                <a:gd name="T73" fmla="*/ 770 h 961"/>
                <a:gd name="T74" fmla="*/ 669 w 1104"/>
                <a:gd name="T75" fmla="*/ 747 h 961"/>
                <a:gd name="T76" fmla="*/ 455 w 1104"/>
                <a:gd name="T77" fmla="*/ 747 h 961"/>
                <a:gd name="T78" fmla="*/ 442 w 1104"/>
                <a:gd name="T79" fmla="*/ 703 h 961"/>
                <a:gd name="T80" fmla="*/ 437 w 1104"/>
                <a:gd name="T81" fmla="*/ 664 h 961"/>
                <a:gd name="T82" fmla="*/ 442 w 1104"/>
                <a:gd name="T83" fmla="*/ 619 h 961"/>
                <a:gd name="T84" fmla="*/ 453 w 1104"/>
                <a:gd name="T85" fmla="*/ 574 h 961"/>
                <a:gd name="T86" fmla="*/ 474 w 1104"/>
                <a:gd name="T87" fmla="*/ 523 h 961"/>
                <a:gd name="T88" fmla="*/ 495 w 1104"/>
                <a:gd name="T89" fmla="*/ 477 h 961"/>
                <a:gd name="T90" fmla="*/ 535 w 1104"/>
                <a:gd name="T91" fmla="*/ 412 h 961"/>
                <a:gd name="T92" fmla="*/ 576 w 1104"/>
                <a:gd name="T93" fmla="*/ 359 h 961"/>
                <a:gd name="T94" fmla="*/ 618 w 1104"/>
                <a:gd name="T95" fmla="*/ 312 h 961"/>
                <a:gd name="T96" fmla="*/ 672 w 1104"/>
                <a:gd name="T97" fmla="*/ 263 h 961"/>
                <a:gd name="T98" fmla="*/ 696 w 1104"/>
                <a:gd name="T99" fmla="*/ 239 h 961"/>
                <a:gd name="T100" fmla="*/ 720 w 1104"/>
                <a:gd name="T101" fmla="*/ 217 h 961"/>
                <a:gd name="T102" fmla="*/ 743 w 1104"/>
                <a:gd name="T103" fmla="*/ 199 h 961"/>
                <a:gd name="T104" fmla="*/ 768 w 1104"/>
                <a:gd name="T105" fmla="*/ 181 h 961"/>
                <a:gd name="T106" fmla="*/ 810 w 1104"/>
                <a:gd name="T107" fmla="*/ 148 h 961"/>
                <a:gd name="T108" fmla="*/ 846 w 1104"/>
                <a:gd name="T109" fmla="*/ 125 h 961"/>
                <a:gd name="T110" fmla="*/ 874 w 1104"/>
                <a:gd name="T111" fmla="*/ 108 h 961"/>
                <a:gd name="T112" fmla="*/ 904 w 1104"/>
                <a:gd name="T113" fmla="*/ 91 h 961"/>
                <a:gd name="T114" fmla="*/ 934 w 1104"/>
                <a:gd name="T115" fmla="*/ 75 h 961"/>
                <a:gd name="T116" fmla="*/ 960 w 1104"/>
                <a:gd name="T117" fmla="*/ 61 h 961"/>
                <a:gd name="T118" fmla="*/ 991 w 1104"/>
                <a:gd name="T119" fmla="*/ 45 h 961"/>
                <a:gd name="T120" fmla="*/ 1029 w 1104"/>
                <a:gd name="T121" fmla="*/ 29 h 961"/>
                <a:gd name="T122" fmla="*/ 1065 w 1104"/>
                <a:gd name="T123" fmla="*/ 14 h 961"/>
                <a:gd name="T124" fmla="*/ 1103 w 1104"/>
                <a:gd name="T125" fmla="*/ 0 h 96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04"/>
                <a:gd name="T190" fmla="*/ 0 h 961"/>
                <a:gd name="T191" fmla="*/ 1104 w 1104"/>
                <a:gd name="T192" fmla="*/ 961 h 96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04" h="961">
                  <a:moveTo>
                    <a:pt x="1103" y="0"/>
                  </a:moveTo>
                  <a:lnTo>
                    <a:pt x="1041" y="13"/>
                  </a:lnTo>
                  <a:lnTo>
                    <a:pt x="991" y="24"/>
                  </a:lnTo>
                  <a:lnTo>
                    <a:pt x="949" y="36"/>
                  </a:lnTo>
                  <a:lnTo>
                    <a:pt x="901" y="51"/>
                  </a:lnTo>
                  <a:lnTo>
                    <a:pt x="835" y="73"/>
                  </a:lnTo>
                  <a:lnTo>
                    <a:pt x="776" y="97"/>
                  </a:lnTo>
                  <a:lnTo>
                    <a:pt x="714" y="126"/>
                  </a:lnTo>
                  <a:lnTo>
                    <a:pt x="656" y="157"/>
                  </a:lnTo>
                  <a:lnTo>
                    <a:pt x="602" y="187"/>
                  </a:lnTo>
                  <a:lnTo>
                    <a:pt x="538" y="226"/>
                  </a:lnTo>
                  <a:lnTo>
                    <a:pt x="495" y="257"/>
                  </a:lnTo>
                  <a:lnTo>
                    <a:pt x="442" y="299"/>
                  </a:lnTo>
                  <a:lnTo>
                    <a:pt x="383" y="346"/>
                  </a:lnTo>
                  <a:lnTo>
                    <a:pt x="330" y="393"/>
                  </a:lnTo>
                  <a:lnTo>
                    <a:pt x="293" y="428"/>
                  </a:lnTo>
                  <a:lnTo>
                    <a:pt x="255" y="480"/>
                  </a:lnTo>
                  <a:lnTo>
                    <a:pt x="229" y="523"/>
                  </a:lnTo>
                  <a:lnTo>
                    <a:pt x="207" y="568"/>
                  </a:lnTo>
                  <a:lnTo>
                    <a:pt x="191" y="616"/>
                  </a:lnTo>
                  <a:lnTo>
                    <a:pt x="189" y="644"/>
                  </a:lnTo>
                  <a:lnTo>
                    <a:pt x="191" y="678"/>
                  </a:lnTo>
                  <a:lnTo>
                    <a:pt x="197" y="703"/>
                  </a:lnTo>
                  <a:lnTo>
                    <a:pt x="202" y="729"/>
                  </a:lnTo>
                  <a:lnTo>
                    <a:pt x="213" y="749"/>
                  </a:lnTo>
                  <a:lnTo>
                    <a:pt x="0" y="749"/>
                  </a:lnTo>
                  <a:lnTo>
                    <a:pt x="67" y="776"/>
                  </a:lnTo>
                  <a:lnTo>
                    <a:pt x="128" y="803"/>
                  </a:lnTo>
                  <a:lnTo>
                    <a:pt x="207" y="840"/>
                  </a:lnTo>
                  <a:lnTo>
                    <a:pt x="271" y="879"/>
                  </a:lnTo>
                  <a:lnTo>
                    <a:pt x="325" y="915"/>
                  </a:lnTo>
                  <a:lnTo>
                    <a:pt x="373" y="960"/>
                  </a:lnTo>
                  <a:lnTo>
                    <a:pt x="410" y="918"/>
                  </a:lnTo>
                  <a:lnTo>
                    <a:pt x="454" y="873"/>
                  </a:lnTo>
                  <a:lnTo>
                    <a:pt x="511" y="827"/>
                  </a:lnTo>
                  <a:lnTo>
                    <a:pt x="570" y="791"/>
                  </a:lnTo>
                  <a:lnTo>
                    <a:pt x="608" y="770"/>
                  </a:lnTo>
                  <a:lnTo>
                    <a:pt x="669" y="747"/>
                  </a:lnTo>
                  <a:lnTo>
                    <a:pt x="455" y="747"/>
                  </a:lnTo>
                  <a:lnTo>
                    <a:pt x="442" y="703"/>
                  </a:lnTo>
                  <a:lnTo>
                    <a:pt x="437" y="664"/>
                  </a:lnTo>
                  <a:lnTo>
                    <a:pt x="442" y="619"/>
                  </a:lnTo>
                  <a:lnTo>
                    <a:pt x="453" y="574"/>
                  </a:lnTo>
                  <a:lnTo>
                    <a:pt x="474" y="523"/>
                  </a:lnTo>
                  <a:lnTo>
                    <a:pt x="495" y="477"/>
                  </a:lnTo>
                  <a:lnTo>
                    <a:pt x="535" y="412"/>
                  </a:lnTo>
                  <a:lnTo>
                    <a:pt x="576" y="359"/>
                  </a:lnTo>
                  <a:lnTo>
                    <a:pt x="618" y="312"/>
                  </a:lnTo>
                  <a:lnTo>
                    <a:pt x="672" y="263"/>
                  </a:lnTo>
                  <a:lnTo>
                    <a:pt x="696" y="239"/>
                  </a:lnTo>
                  <a:lnTo>
                    <a:pt x="720" y="217"/>
                  </a:lnTo>
                  <a:lnTo>
                    <a:pt x="743" y="199"/>
                  </a:lnTo>
                  <a:lnTo>
                    <a:pt x="768" y="181"/>
                  </a:lnTo>
                  <a:lnTo>
                    <a:pt x="810" y="148"/>
                  </a:lnTo>
                  <a:lnTo>
                    <a:pt x="846" y="125"/>
                  </a:lnTo>
                  <a:lnTo>
                    <a:pt x="874" y="108"/>
                  </a:lnTo>
                  <a:lnTo>
                    <a:pt x="904" y="91"/>
                  </a:lnTo>
                  <a:lnTo>
                    <a:pt x="934" y="75"/>
                  </a:lnTo>
                  <a:lnTo>
                    <a:pt x="960" y="61"/>
                  </a:lnTo>
                  <a:lnTo>
                    <a:pt x="991" y="45"/>
                  </a:lnTo>
                  <a:lnTo>
                    <a:pt x="1029" y="29"/>
                  </a:lnTo>
                  <a:lnTo>
                    <a:pt x="1065" y="14"/>
                  </a:lnTo>
                  <a:lnTo>
                    <a:pt x="1103" y="0"/>
                  </a:lnTo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1835150" y="4367213"/>
            <a:ext cx="1582738" cy="1149350"/>
            <a:chOff x="1138" y="2584"/>
            <a:chExt cx="997" cy="724"/>
          </a:xfrm>
        </p:grpSpPr>
        <p:sp>
          <p:nvSpPr>
            <p:cNvPr id="47119" name="Line 19"/>
            <p:cNvSpPr>
              <a:spLocks noChangeShapeType="1"/>
            </p:cNvSpPr>
            <p:nvPr/>
          </p:nvSpPr>
          <p:spPr bwMode="auto">
            <a:xfrm flipV="1">
              <a:off x="1408" y="2956"/>
              <a:ext cx="727" cy="316"/>
            </a:xfrm>
            <a:prstGeom prst="line">
              <a:avLst/>
            </a:prstGeom>
            <a:noFill/>
            <a:ln w="1016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120" name="Line 20"/>
            <p:cNvSpPr>
              <a:spLocks noChangeShapeType="1"/>
            </p:cNvSpPr>
            <p:nvPr/>
          </p:nvSpPr>
          <p:spPr bwMode="auto">
            <a:xfrm flipH="1" flipV="1">
              <a:off x="1138" y="2584"/>
              <a:ext cx="314" cy="724"/>
            </a:xfrm>
            <a:prstGeom prst="line">
              <a:avLst/>
            </a:prstGeom>
            <a:noFill/>
            <a:ln w="1016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585788" y="5446713"/>
            <a:ext cx="2114550" cy="935037"/>
            <a:chOff x="323" y="3211"/>
            <a:chExt cx="1332" cy="589"/>
          </a:xfrm>
        </p:grpSpPr>
        <p:sp useBgFill="1">
          <p:nvSpPr>
            <p:cNvPr id="99350" name="AutoShape 22"/>
            <p:cNvSpPr>
              <a:spLocks noChangeArrowheads="1"/>
            </p:cNvSpPr>
            <p:nvPr/>
          </p:nvSpPr>
          <p:spPr bwMode="auto">
            <a:xfrm>
              <a:off x="355" y="3244"/>
              <a:ext cx="1300" cy="556"/>
            </a:xfrm>
            <a:prstGeom prst="roundRect">
              <a:avLst>
                <a:gd name="adj" fmla="val 12495"/>
              </a:avLst>
            </a:prstGeom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defRPr/>
              </a:pPr>
              <a:endParaRPr lang="it-IT">
                <a:latin typeface="Times New Roman" charset="0"/>
                <a:cs typeface="Arial" charset="0"/>
              </a:endParaRPr>
            </a:p>
          </p:txBody>
        </p:sp>
        <p:sp>
          <p:nvSpPr>
            <p:cNvPr id="47118" name="Rectangle 23"/>
            <p:cNvSpPr>
              <a:spLocks noChangeArrowheads="1"/>
            </p:cNvSpPr>
            <p:nvPr/>
          </p:nvSpPr>
          <p:spPr bwMode="auto">
            <a:xfrm>
              <a:off x="323" y="3211"/>
              <a:ext cx="1332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algn="ctr" eaLnBrk="0" hangingPunct="0">
                <a:spcBef>
                  <a:spcPct val="50000"/>
                </a:spcBef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it-IT" altLang="it-IT" sz="1800" b="1">
                  <a:latin typeface="Arial" panose="020B0604020202020204" pitchFamily="34" charset="0"/>
                </a:rPr>
                <a:t>Criteri di rappresentazione (2423 </a:t>
              </a:r>
              <a:r>
                <a:rPr lang="it-IT" altLang="it-IT" sz="1800" b="1" i="1">
                  <a:latin typeface="Arial" panose="020B0604020202020204" pitchFamily="34" charset="0"/>
                </a:rPr>
                <a:t>ter</a:t>
              </a:r>
              <a:r>
                <a:rPr lang="it-IT" altLang="it-IT" sz="1800" b="1">
                  <a:latin typeface="Arial" panose="020B0604020202020204" pitchFamily="34" charset="0"/>
                </a:rPr>
                <a:t>)</a:t>
              </a:r>
            </a:p>
          </p:txBody>
        </p:sp>
      </p:grpSp>
      <p:sp useBgFill="1">
        <p:nvSpPr>
          <p:cNvPr id="99352" name="Oval 24"/>
          <p:cNvSpPr>
            <a:spLocks noChangeArrowheads="1"/>
          </p:cNvSpPr>
          <p:nvPr/>
        </p:nvSpPr>
        <p:spPr bwMode="auto">
          <a:xfrm>
            <a:off x="5943600" y="4810125"/>
            <a:ext cx="2806700" cy="1066800"/>
          </a:xfrm>
          <a:prstGeom prst="ellipse">
            <a:avLst/>
          </a:prstGeom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+mn-cs"/>
              </a:rPr>
              <a:t>Relazione sulla gestione</a:t>
            </a:r>
          </a:p>
          <a:p>
            <a:pPr algn="ctr" eaLnBrk="0" hangingPunct="0">
              <a:defRPr/>
            </a:pPr>
            <a:r>
              <a:rPr lang="it-IT" sz="1800" b="1">
                <a:latin typeface="Arial" charset="0"/>
                <a:cs typeface="+mn-cs"/>
              </a:rPr>
              <a:t>art. 2428</a:t>
            </a:r>
          </a:p>
        </p:txBody>
      </p:sp>
    </p:spTree>
    <p:extLst>
      <p:ext uri="{BB962C8B-B14F-4D97-AF65-F5344CB8AC3E}">
        <p14:creationId xmlns:p14="http://schemas.microsoft.com/office/powerpoint/2010/main" val="3225931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9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9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9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animBg="1" autoUpdateAnimBg="0"/>
      <p:bldP spid="99332" grpId="0" animBg="1" autoUpdateAnimBg="0"/>
      <p:bldP spid="99336" grpId="0" animBg="1" autoUpdateAnimBg="0"/>
      <p:bldP spid="99352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E se invece volessimo conoscere il bilancio di un Gruppo che applica i principi internazionali ?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Quali sono le differenze ?</a:t>
            </a:r>
          </a:p>
          <a:p>
            <a:r>
              <a:rPr lang="it-IT" dirty="0" smtClean="0"/>
              <a:t>Come si compongono gli schemi che illustrano i dati ?</a:t>
            </a:r>
          </a:p>
          <a:p>
            <a:r>
              <a:rPr lang="it-IT" dirty="0" smtClean="0"/>
              <a:t>Cosa devo leggere in particolare ?</a:t>
            </a:r>
          </a:p>
          <a:p>
            <a:r>
              <a:rPr lang="it-IT" dirty="0" smtClean="0"/>
              <a:t>Per fare ciò devono CONOSCERE IL CONTESTO degli IAS/IFRS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4528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22BB91B1-D8B0-40D8-91D1-963D054DF455}" type="slidenum">
              <a:rPr lang="it-IT" altLang="it-IT" sz="1400"/>
              <a:pPr algn="r">
                <a:spcBef>
                  <a:spcPct val="0"/>
                </a:spcBef>
              </a:pPr>
              <a:t>33</a:t>
            </a:fld>
            <a:endParaRPr lang="it-IT" altLang="it-IT" sz="1400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/>
          <a:lstStyle/>
          <a:p>
            <a:pPr eaLnBrk="1" hangingPunct="1"/>
            <a:r>
              <a:rPr lang="it-IT" altLang="it-IT" sz="3600" smtClean="0">
                <a:solidFill>
                  <a:srgbClr val="FF0000"/>
                </a:solidFill>
                <a:latin typeface="Arial" panose="020B0604020202020204" pitchFamily="34" charset="0"/>
              </a:rPr>
              <a:t>STRUTTURA DEI PRINCIPI </a:t>
            </a:r>
            <a:br>
              <a:rPr lang="it-IT" altLang="it-IT" sz="3600" smtClean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it-IT" altLang="it-IT" sz="3600" smtClean="0">
                <a:solidFill>
                  <a:srgbClr val="FF0000"/>
                </a:solidFill>
                <a:latin typeface="Arial" panose="020B0604020202020204" pitchFamily="34" charset="0"/>
              </a:rPr>
              <a:t>IAS/IFRS</a:t>
            </a:r>
            <a:endParaRPr lang="it-IT" altLang="it-IT" sz="3600" smtClean="0">
              <a:solidFill>
                <a:srgbClr val="FF0000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31950"/>
            <a:ext cx="8424862" cy="4616450"/>
          </a:xfrm>
        </p:spPr>
        <p:txBody>
          <a:bodyPr/>
          <a:lstStyle/>
          <a:p>
            <a:pPr marL="447675" indent="-447675" eaLnBrk="1" hangingPunct="1">
              <a:lnSpc>
                <a:spcPct val="95000"/>
              </a:lnSpc>
            </a:pPr>
            <a:r>
              <a:rPr lang="en-GB" altLang="it-IT" sz="2400" b="1" u="sng" dirty="0" smtClean="0"/>
              <a:t>Framework</a:t>
            </a:r>
            <a:r>
              <a:rPr lang="en-GB" altLang="it-IT" sz="2400" dirty="0" smtClean="0"/>
              <a:t>  </a:t>
            </a:r>
            <a:r>
              <a:rPr lang="en-GB" altLang="it-IT" sz="2400" i="1" dirty="0" smtClean="0"/>
              <a:t>for the preparation and Presentation of Financial Statements</a:t>
            </a:r>
            <a:r>
              <a:rPr lang="en-GB" altLang="it-IT" sz="2400" dirty="0" smtClean="0"/>
              <a:t>: è lo schema </a:t>
            </a:r>
            <a:r>
              <a:rPr lang="en-GB" altLang="it-IT" sz="2400" dirty="0" err="1" smtClean="0"/>
              <a:t>concettuale</a:t>
            </a:r>
            <a:r>
              <a:rPr lang="en-GB" altLang="it-IT" sz="2400" dirty="0" smtClean="0"/>
              <a:t> per la </a:t>
            </a:r>
            <a:r>
              <a:rPr lang="en-GB" altLang="it-IT" sz="2400" dirty="0" err="1" smtClean="0"/>
              <a:t>redazione</a:t>
            </a:r>
            <a:r>
              <a:rPr lang="en-GB" altLang="it-IT" sz="2400" dirty="0" smtClean="0"/>
              <a:t> e la </a:t>
            </a:r>
            <a:r>
              <a:rPr lang="en-GB" altLang="it-IT" sz="2400" dirty="0" err="1" smtClean="0"/>
              <a:t>comunicazione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delle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informazioni</a:t>
            </a:r>
            <a:r>
              <a:rPr lang="en-GB" altLang="it-IT" sz="2400" dirty="0" smtClean="0"/>
              <a:t> di </a:t>
            </a:r>
            <a:r>
              <a:rPr lang="en-GB" altLang="it-IT" sz="2400" dirty="0" err="1" smtClean="0"/>
              <a:t>bilancio</a:t>
            </a:r>
            <a:endParaRPr lang="en-GB" altLang="it-IT" sz="2400" dirty="0" smtClean="0"/>
          </a:p>
          <a:p>
            <a:pPr marL="447675" indent="-447675" eaLnBrk="1" hangingPunct="1">
              <a:lnSpc>
                <a:spcPct val="95000"/>
              </a:lnSpc>
              <a:buFontTx/>
              <a:buNone/>
            </a:pPr>
            <a:endParaRPr lang="en-GB" altLang="it-IT" sz="1000" dirty="0" smtClean="0"/>
          </a:p>
          <a:p>
            <a:pPr marL="447675" indent="-447675" eaLnBrk="1" hangingPunct="1">
              <a:lnSpc>
                <a:spcPct val="95000"/>
              </a:lnSpc>
              <a:buFontTx/>
              <a:buNone/>
            </a:pPr>
            <a:endParaRPr lang="en-GB" altLang="it-IT" sz="1000" dirty="0" smtClean="0"/>
          </a:p>
          <a:p>
            <a:pPr marL="447675" indent="-447675" eaLnBrk="1" hangingPunct="1">
              <a:lnSpc>
                <a:spcPct val="95000"/>
              </a:lnSpc>
            </a:pPr>
            <a:r>
              <a:rPr lang="en-GB" altLang="it-IT" sz="2400" b="1" u="sng" dirty="0" smtClean="0"/>
              <a:t>International Financial Reporting Standards</a:t>
            </a:r>
            <a:r>
              <a:rPr lang="en-GB" altLang="it-IT" sz="2400" dirty="0" smtClean="0"/>
              <a:t> (“IFRS”) e </a:t>
            </a:r>
            <a:r>
              <a:rPr lang="en-GB" altLang="it-IT" sz="2400" b="1" u="sng" dirty="0" smtClean="0"/>
              <a:t>International Accounting Standards</a:t>
            </a:r>
            <a:r>
              <a:rPr lang="en-GB" altLang="it-IT" sz="2400" dirty="0" smtClean="0"/>
              <a:t> (“IAS”): </a:t>
            </a:r>
            <a:r>
              <a:rPr lang="en-GB" altLang="it-IT" sz="2400" dirty="0" err="1" smtClean="0"/>
              <a:t>sono</a:t>
            </a:r>
            <a:r>
              <a:rPr lang="en-GB" altLang="it-IT" sz="2400" dirty="0" smtClean="0"/>
              <a:t> lo </a:t>
            </a:r>
            <a:r>
              <a:rPr lang="en-GB" altLang="it-IT" sz="2400" dirty="0" err="1" smtClean="0"/>
              <a:t>strumento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più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importante</a:t>
            </a:r>
            <a:r>
              <a:rPr lang="en-GB" altLang="it-IT" sz="2400" dirty="0" smtClean="0"/>
              <a:t>, </a:t>
            </a:r>
            <a:r>
              <a:rPr lang="en-GB" altLang="it-IT" sz="2400" dirty="0" err="1" smtClean="0"/>
              <a:t>i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veri</a:t>
            </a:r>
            <a:r>
              <a:rPr lang="en-GB" altLang="it-IT" sz="2400" dirty="0" smtClean="0"/>
              <a:t> e </a:t>
            </a:r>
            <a:r>
              <a:rPr lang="en-GB" altLang="it-IT" sz="2400" dirty="0" err="1" smtClean="0"/>
              <a:t>propri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principi</a:t>
            </a:r>
            <a:r>
              <a:rPr lang="en-GB" altLang="it-IT" sz="2400" dirty="0" smtClean="0"/>
              <a:t> </a:t>
            </a:r>
            <a:r>
              <a:rPr lang="en-GB" altLang="it-IT" sz="2400" dirty="0" err="1" smtClean="0"/>
              <a:t>contabili</a:t>
            </a:r>
            <a:endParaRPr lang="en-GB" altLang="it-IT" sz="2400" dirty="0" smtClean="0"/>
          </a:p>
          <a:p>
            <a:pPr marL="447675" indent="-447675" eaLnBrk="1" hangingPunct="1">
              <a:lnSpc>
                <a:spcPct val="95000"/>
              </a:lnSpc>
              <a:buFontTx/>
              <a:buNone/>
            </a:pPr>
            <a:endParaRPr lang="en-GB" altLang="it-IT" sz="1000" dirty="0" smtClean="0"/>
          </a:p>
          <a:p>
            <a:pPr marL="447675" indent="-447675" eaLnBrk="1" hangingPunct="1">
              <a:lnSpc>
                <a:spcPct val="95000"/>
              </a:lnSpc>
              <a:buFontTx/>
              <a:buNone/>
            </a:pPr>
            <a:endParaRPr lang="en-GB" altLang="it-IT" sz="1000" dirty="0" smtClean="0"/>
          </a:p>
          <a:p>
            <a:pPr marL="447675" indent="-447675" eaLnBrk="1" hangingPunct="1">
              <a:lnSpc>
                <a:spcPct val="95000"/>
              </a:lnSpc>
            </a:pPr>
            <a:r>
              <a:rPr lang="en-GB" altLang="it-IT" sz="2400" b="1" u="sng" dirty="0" smtClean="0"/>
              <a:t>Interpretation</a:t>
            </a:r>
            <a:r>
              <a:rPr lang="en-GB" altLang="it-IT" sz="2400" dirty="0" smtClean="0"/>
              <a:t> definite IFRIC o SIC, </a:t>
            </a:r>
            <a:r>
              <a:rPr lang="en-GB" altLang="it-IT" sz="2400" dirty="0" err="1" smtClean="0"/>
              <a:t>dall</a:t>
            </a:r>
            <a:r>
              <a:rPr lang="en-GB" altLang="it-IT" sz="2400" dirty="0" smtClean="0"/>
              <a:t>’ IFRIC (</a:t>
            </a:r>
            <a:r>
              <a:rPr lang="en-GB" altLang="it-IT" sz="2400" i="1" dirty="0" smtClean="0"/>
              <a:t>International Financial Reporting Interpretations Committee</a:t>
            </a:r>
            <a:r>
              <a:rPr lang="it-IT" altLang="it-IT" sz="2400" dirty="0" smtClean="0"/>
              <a:t>): sono un indispensabile ausilio nell’applicazione IAS/IFRS</a:t>
            </a:r>
          </a:p>
        </p:txBody>
      </p:sp>
    </p:spTree>
    <p:extLst>
      <p:ext uri="{BB962C8B-B14F-4D97-AF65-F5344CB8AC3E}">
        <p14:creationId xmlns:p14="http://schemas.microsoft.com/office/powerpoint/2010/main" val="38861221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4B8F842D-1B7C-466E-A0AF-0EE36A170681}" type="slidenum">
              <a:rPr lang="it-IT" altLang="it-IT" sz="1400"/>
              <a:pPr algn="r">
                <a:spcBef>
                  <a:spcPct val="0"/>
                </a:spcBef>
              </a:pPr>
              <a:t>34</a:t>
            </a:fld>
            <a:endParaRPr lang="it-IT" altLang="it-IT" sz="14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pPr eaLnBrk="1" hangingPunct="1"/>
            <a:r>
              <a:rPr lang="it-IT" altLang="it-IT" sz="3600" smtClean="0">
                <a:solidFill>
                  <a:srgbClr val="FF0000"/>
                </a:solidFill>
                <a:latin typeface="Arial" panose="020B0604020202020204" pitchFamily="34" charset="0"/>
              </a:rPr>
              <a:t>IL FRAMEWORK</a:t>
            </a:r>
            <a:endParaRPr lang="it-IT" altLang="it-IT" sz="3600" smtClean="0">
              <a:solidFill>
                <a:srgbClr val="FF0000"/>
              </a:solidFill>
            </a:endParaRPr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66688" y="1558925"/>
          <a:ext cx="8869362" cy="482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3" imgW="6292515" imgH="3507901" progId="">
                  <p:embed/>
                </p:oleObj>
              </mc:Choice>
              <mc:Fallback>
                <p:oleObj name="Document" r:id="rId3" imgW="6292515" imgH="35079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88" y="1558925"/>
                        <a:ext cx="8869362" cy="482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983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B857FEC3-7857-4F22-B6F8-0E11BA707FB2}" type="slidenum">
              <a:rPr lang="it-IT" altLang="it-IT" sz="1400"/>
              <a:pPr algn="r">
                <a:spcBef>
                  <a:spcPct val="0"/>
                </a:spcBef>
              </a:pPr>
              <a:t>35</a:t>
            </a:fld>
            <a:endParaRPr lang="it-IT" altLang="it-IT" sz="140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1913"/>
            <a:ext cx="9144000" cy="1385887"/>
          </a:xfrm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rgbClr val="FF0000"/>
                </a:solidFill>
                <a:latin typeface="Arial" panose="020B0604020202020204" pitchFamily="34" charset="0"/>
              </a:rPr>
              <a:t>IL FRAMEWORK</a:t>
            </a:r>
            <a:r>
              <a:rPr lang="it-IT" altLang="it-IT" sz="3600" smtClean="0">
                <a:solidFill>
                  <a:srgbClr val="FF0000"/>
                </a:solidFill>
              </a:rPr>
              <a:t> </a:t>
            </a:r>
            <a:endParaRPr lang="en-GB" altLang="it-IT" sz="3600" smtClean="0">
              <a:solidFill>
                <a:srgbClr val="FF0000"/>
              </a:solidFill>
            </a:endParaRPr>
          </a:p>
        </p:txBody>
      </p:sp>
      <p:graphicFrame>
        <p:nvGraphicFramePr>
          <p:cNvPr id="123907" name="Object 3"/>
          <p:cNvGraphicFramePr>
            <a:graphicFrameLocks noChangeAspect="1"/>
          </p:cNvGraphicFramePr>
          <p:nvPr/>
        </p:nvGraphicFramePr>
        <p:xfrm>
          <a:off x="200025" y="1703388"/>
          <a:ext cx="8756650" cy="377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3" imgW="6096435" imgH="2626703" progId="Word.Document.8">
                  <p:embed/>
                </p:oleObj>
              </mc:Choice>
              <mc:Fallback>
                <p:oleObj name="Document" r:id="rId3" imgW="6096435" imgH="262670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1703388"/>
                        <a:ext cx="8756650" cy="3770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46579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B43D83A2-5507-41BC-BAA8-A425BF2318A2}" type="slidenum">
              <a:rPr lang="it-IT" altLang="it-IT" sz="1400"/>
              <a:pPr algn="r">
                <a:spcBef>
                  <a:spcPct val="0"/>
                </a:spcBef>
              </a:pPr>
              <a:t>36</a:t>
            </a:fld>
            <a:endParaRPr lang="it-IT" altLang="it-IT" sz="1400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" y="188913"/>
            <a:ext cx="8993188" cy="1068387"/>
          </a:xfrm>
        </p:spPr>
        <p:txBody>
          <a:bodyPr/>
          <a:lstStyle/>
          <a:p>
            <a:pPr eaLnBrk="1" hangingPunct="1"/>
            <a:r>
              <a:rPr lang="it-IT" altLang="it-IT" sz="3200" b="1" smtClean="0">
                <a:solidFill>
                  <a:srgbClr val="FF0000"/>
                </a:solidFill>
              </a:rPr>
              <a:t>PRINCIPALI DIFFERENZE RISPETTO </a:t>
            </a:r>
            <a:br>
              <a:rPr lang="it-IT" altLang="it-IT" sz="3200" b="1" smtClean="0">
                <a:solidFill>
                  <a:srgbClr val="FF0000"/>
                </a:solidFill>
              </a:rPr>
            </a:br>
            <a:r>
              <a:rPr lang="it-IT" altLang="it-IT" sz="3200" b="1" smtClean="0">
                <a:solidFill>
                  <a:srgbClr val="FF0000"/>
                </a:solidFill>
              </a:rPr>
              <a:t>AI PC NAZIONALI</a:t>
            </a:r>
            <a:endParaRPr lang="en-US" altLang="it-IT" sz="3200" b="1" smtClean="0">
              <a:solidFill>
                <a:srgbClr val="FF0000"/>
              </a:solidFill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71625"/>
            <a:ext cx="8153400" cy="4953000"/>
          </a:xfrm>
        </p:spPr>
        <p:txBody>
          <a:bodyPr>
            <a:normAutofit lnSpcReduction="10000"/>
          </a:bodyPr>
          <a:lstStyle/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it-IT" altLang="it-IT" sz="2400" smtClean="0">
                <a:latin typeface="Arial" panose="020B0604020202020204" pitchFamily="34" charset="0"/>
              </a:rPr>
              <a:t>Principi di redazione:</a:t>
            </a:r>
          </a:p>
          <a:p>
            <a:pPr marL="952500" lvl="1" indent="-381000" algn="just" eaLnBrk="1" hangingPunct="1">
              <a:lnSpc>
                <a:spcPct val="80000"/>
              </a:lnSpc>
              <a:buFont typeface="Arial" panose="020B0604020202020204" pitchFamily="34" charset="0"/>
              <a:buChar char="—"/>
            </a:pPr>
            <a:r>
              <a:rPr lang="it-IT" altLang="it-IT" sz="2400" smtClean="0">
                <a:latin typeface="Arial" panose="020B0604020202020204" pitchFamily="34" charset="0"/>
              </a:rPr>
              <a:t>Prevalenza del principio di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competenza</a:t>
            </a:r>
            <a:r>
              <a:rPr lang="it-IT" altLang="it-IT" sz="2400" smtClean="0">
                <a:latin typeface="Arial" panose="020B0604020202020204" pitchFamily="34" charset="0"/>
              </a:rPr>
              <a:t> su quello di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prudenza</a:t>
            </a:r>
          </a:p>
          <a:p>
            <a:pPr marL="952500" lvl="1" indent="-381000" algn="just" eaLnBrk="1" hangingPunct="1">
              <a:lnSpc>
                <a:spcPct val="80000"/>
              </a:lnSpc>
              <a:buFont typeface="Arial" panose="020B0604020202020204" pitchFamily="34" charset="0"/>
              <a:buChar char="—"/>
            </a:pPr>
            <a:r>
              <a:rPr lang="it-IT" altLang="it-IT" sz="2400" smtClean="0">
                <a:latin typeface="Arial" panose="020B0604020202020204" pitchFamily="34" charset="0"/>
              </a:rPr>
              <a:t>Prevalenza della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sostanza</a:t>
            </a:r>
            <a:r>
              <a:rPr lang="it-IT" altLang="it-IT" sz="2400" smtClean="0">
                <a:latin typeface="Arial" panose="020B0604020202020204" pitchFamily="34" charset="0"/>
              </a:rPr>
              <a:t> sulla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forma</a:t>
            </a:r>
          </a:p>
          <a:p>
            <a:pPr marL="952500" lvl="1" indent="-381000" algn="just" eaLnBrk="1" hangingPunct="1">
              <a:lnSpc>
                <a:spcPct val="80000"/>
              </a:lnSpc>
              <a:buFontTx/>
              <a:buNone/>
            </a:pPr>
            <a:endParaRPr lang="it-IT" altLang="it-IT" sz="1000" i="1" smtClean="0">
              <a:solidFill>
                <a:srgbClr val="B60023"/>
              </a:solidFill>
              <a:latin typeface="Arial" panose="020B0604020202020204" pitchFamily="34" charset="0"/>
            </a:endParaRPr>
          </a:p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it-IT" altLang="it-IT" sz="2400" smtClean="0">
                <a:latin typeface="Arial" panose="020B0604020202020204" pitchFamily="34" charset="0"/>
              </a:rPr>
              <a:t>Obbligo di predisposizione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rendiconto finanziario</a:t>
            </a:r>
            <a:r>
              <a:rPr lang="it-IT" altLang="it-IT" sz="2400" smtClean="0">
                <a:latin typeface="Arial" panose="020B0604020202020204" pitchFamily="34" charset="0"/>
              </a:rPr>
              <a:t> 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None/>
            </a:pPr>
            <a:endParaRPr lang="it-IT" altLang="it-IT" sz="1000" smtClean="0">
              <a:latin typeface="Arial" panose="020B0604020202020204" pitchFamily="34" charset="0"/>
            </a:endParaRPr>
          </a:p>
          <a:p>
            <a:pPr marL="381000" indent="-381000" algn="just" eaLnBrk="1" hangingPunct="1">
              <a:lnSpc>
                <a:spcPct val="80000"/>
              </a:lnSpc>
              <a:buFontTx/>
              <a:buNone/>
            </a:pPr>
            <a:r>
              <a:rPr lang="it-IT" altLang="it-IT" sz="2400" smtClean="0">
                <a:latin typeface="Arial" panose="020B0604020202020204" pitchFamily="34" charset="0"/>
              </a:rPr>
              <a:t>3.  Utilizzo del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fair value</a:t>
            </a:r>
            <a:r>
              <a:rPr lang="it-IT" altLang="it-IT" sz="2400" smtClean="0">
                <a:latin typeface="Arial" panose="020B0604020202020204" pitchFamily="34" charset="0"/>
              </a:rPr>
              <a:t> (valore equo) come metodo</a:t>
            </a:r>
          </a:p>
          <a:p>
            <a:pPr marL="952500" lvl="1" indent="-381000" algn="just" eaLnBrk="1" hangingPunct="1">
              <a:lnSpc>
                <a:spcPct val="80000"/>
              </a:lnSpc>
              <a:buClr>
                <a:srgbClr val="000000"/>
              </a:buClr>
            </a:pP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di riferimento</a:t>
            </a:r>
            <a:r>
              <a:rPr lang="it-IT" altLang="it-IT" sz="2400" smtClean="0">
                <a:latin typeface="Arial" panose="020B0604020202020204" pitchFamily="34" charset="0"/>
              </a:rPr>
              <a:t> per</a:t>
            </a:r>
          </a:p>
          <a:p>
            <a:pPr marL="1543050" lvl="2" indent="-342900" algn="just" eaLnBrk="1" hangingPunct="1">
              <a:lnSpc>
                <a:spcPct val="8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it-IT" altLang="it-IT" smtClean="0">
                <a:latin typeface="Arial" panose="020B0604020202020204" pitchFamily="34" charset="0"/>
              </a:rPr>
              <a:t>strumenti finanziari (IAS 32 E 39)</a:t>
            </a:r>
          </a:p>
          <a:p>
            <a:pPr marL="1543050" lvl="2" indent="-342900" algn="just" eaLnBrk="1" hangingPunct="1">
              <a:lnSpc>
                <a:spcPct val="8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it-IT" altLang="it-IT" smtClean="0">
                <a:latin typeface="Arial" panose="020B0604020202020204" pitchFamily="34" charset="0"/>
              </a:rPr>
              <a:t>beni d’investimento (IAS 40)</a:t>
            </a:r>
          </a:p>
          <a:p>
            <a:pPr marL="1543050" lvl="2" indent="-342900" algn="just" eaLnBrk="1" hangingPunct="1">
              <a:lnSpc>
                <a:spcPct val="8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it-IT" altLang="it-IT" smtClean="0">
                <a:latin typeface="Arial" panose="020B0604020202020204" pitchFamily="34" charset="0"/>
              </a:rPr>
              <a:t>prodotti dell’agricoltura (IAS 41)</a:t>
            </a:r>
          </a:p>
          <a:p>
            <a:pPr marL="952500" lvl="1" indent="-381000" algn="just" eaLnBrk="1" hangingPunct="1">
              <a:lnSpc>
                <a:spcPct val="80000"/>
              </a:lnSpc>
              <a:buClr>
                <a:srgbClr val="000000"/>
              </a:buClr>
            </a:pP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alternativo</a:t>
            </a:r>
            <a:r>
              <a:rPr lang="it-IT" altLang="it-IT" sz="2400" i="1" smtClean="0">
                <a:latin typeface="Arial" panose="020B0604020202020204" pitchFamily="34" charset="0"/>
              </a:rPr>
              <a:t> </a:t>
            </a:r>
            <a:r>
              <a:rPr lang="it-IT" altLang="it-IT" sz="2400" smtClean="0">
                <a:latin typeface="Arial" panose="020B0604020202020204" pitchFamily="34" charset="0"/>
              </a:rPr>
              <a:t>per rivalutazioni ricorrenti di</a:t>
            </a:r>
          </a:p>
          <a:p>
            <a:pPr marL="1543050" lvl="2" indent="-342900" algn="just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it-IT" altLang="it-IT" smtClean="0">
                <a:latin typeface="Arial" panose="020B0604020202020204" pitchFamily="34" charset="0"/>
              </a:rPr>
              <a:t>immobili, impianti e macchinari (IAS 16)</a:t>
            </a:r>
          </a:p>
          <a:p>
            <a:pPr marL="1543050" lvl="2" indent="-342900" algn="just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it-IT" altLang="it-IT" smtClean="0">
                <a:latin typeface="Arial" panose="020B0604020202020204" pitchFamily="34" charset="0"/>
              </a:rPr>
              <a:t>immobilizzazioni immateriali (IAS 38) </a:t>
            </a:r>
          </a:p>
        </p:txBody>
      </p:sp>
    </p:spTree>
    <p:extLst>
      <p:ext uri="{BB962C8B-B14F-4D97-AF65-F5344CB8AC3E}">
        <p14:creationId xmlns:p14="http://schemas.microsoft.com/office/powerpoint/2010/main" val="27329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3B7F6DAB-B87E-4090-A567-4A00B8D248BF}" type="slidenum">
              <a:rPr lang="it-IT" altLang="it-IT" sz="1400"/>
              <a:pPr algn="r">
                <a:spcBef>
                  <a:spcPct val="0"/>
                </a:spcBef>
              </a:pPr>
              <a:t>37</a:t>
            </a:fld>
            <a:endParaRPr lang="it-IT" altLang="it-IT" sz="140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1700213"/>
            <a:ext cx="7920038" cy="4333875"/>
          </a:xfrm>
        </p:spPr>
        <p:txBody>
          <a:bodyPr/>
          <a:lstStyle/>
          <a:p>
            <a:pPr eaLnBrk="1" hangingPunct="1">
              <a:spcAft>
                <a:spcPct val="40000"/>
              </a:spcAft>
              <a:buFontTx/>
              <a:buNone/>
            </a:pPr>
            <a:r>
              <a:rPr lang="it-IT" altLang="it-IT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4. Contabilizzazione del leasing col </a:t>
            </a:r>
            <a:r>
              <a:rPr lang="it-IT" altLang="it-IT" sz="2400" i="1" dirty="0" smtClean="0">
                <a:solidFill>
                  <a:srgbClr val="B600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metodo finanziario</a:t>
            </a:r>
          </a:p>
          <a:p>
            <a:pPr eaLnBrk="1" hangingPunct="1">
              <a:spcAft>
                <a:spcPct val="40000"/>
              </a:spcAft>
              <a:buFontTx/>
              <a:buNone/>
            </a:pPr>
            <a:r>
              <a:rPr lang="it-IT" altLang="it-IT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5. Nessuna esclusione nell’</a:t>
            </a:r>
            <a:r>
              <a:rPr lang="it-IT" altLang="it-IT" sz="2400" i="1" dirty="0" smtClean="0">
                <a:solidFill>
                  <a:srgbClr val="B600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area di consolidamento </a:t>
            </a:r>
            <a:r>
              <a:rPr lang="it-IT" altLang="it-IT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(esclusione eliminata anche dalla Direttiva 2003/51/CE)</a:t>
            </a:r>
          </a:p>
          <a:p>
            <a:pPr eaLnBrk="1" hangingPunct="1">
              <a:spcAft>
                <a:spcPct val="40000"/>
              </a:spcAft>
              <a:buFontTx/>
              <a:buNone/>
            </a:pPr>
            <a:r>
              <a:rPr lang="it-IT" altLang="it-IT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6. Divieto di </a:t>
            </a:r>
            <a:r>
              <a:rPr lang="it-IT" altLang="it-IT" sz="2400" i="1" dirty="0" smtClean="0">
                <a:solidFill>
                  <a:srgbClr val="B600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capitalizzazione dei costi</a:t>
            </a:r>
          </a:p>
          <a:p>
            <a:pPr eaLnBrk="1" hangingPunct="1">
              <a:spcAft>
                <a:spcPct val="40000"/>
              </a:spcAft>
              <a:buFontTx/>
              <a:buNone/>
            </a:pPr>
            <a:r>
              <a:rPr lang="it-IT" altLang="it-IT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7. </a:t>
            </a:r>
            <a:r>
              <a:rPr lang="it-IT" altLang="it-IT" sz="2400" i="1" dirty="0" err="1" smtClean="0">
                <a:solidFill>
                  <a:srgbClr val="B600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Impairment</a:t>
            </a:r>
            <a:r>
              <a:rPr lang="it-IT" altLang="it-IT" sz="2400" i="1" dirty="0" smtClean="0">
                <a:solidFill>
                  <a:srgbClr val="B600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test </a:t>
            </a:r>
            <a:r>
              <a:rPr lang="it-IT" altLang="it-IT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(riduzione di </a:t>
            </a:r>
            <a:r>
              <a:rPr lang="it-IT" altLang="it-IT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valore anche non durevole), nessun ammortamento </a:t>
            </a:r>
            <a:r>
              <a:rPr lang="it-IT" altLang="it-IT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per l’avviamento</a:t>
            </a:r>
          </a:p>
          <a:p>
            <a:pPr eaLnBrk="1" hangingPunct="1">
              <a:spcAft>
                <a:spcPct val="40000"/>
              </a:spcAft>
              <a:buFontTx/>
              <a:buNone/>
            </a:pPr>
            <a:r>
              <a:rPr lang="it-IT" altLang="it-IT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8. Trattamento </a:t>
            </a:r>
            <a:r>
              <a:rPr lang="it-IT" altLang="it-IT" sz="2400" i="1" dirty="0" smtClean="0">
                <a:solidFill>
                  <a:srgbClr val="B600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azioni proprie</a:t>
            </a: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" y="188913"/>
            <a:ext cx="8993188" cy="1068387"/>
          </a:xfrm>
        </p:spPr>
        <p:txBody>
          <a:bodyPr/>
          <a:lstStyle/>
          <a:p>
            <a:pPr eaLnBrk="1" hangingPunct="1"/>
            <a:r>
              <a:rPr lang="it-IT" altLang="it-IT" sz="3200" b="1" smtClean="0">
                <a:solidFill>
                  <a:srgbClr val="FF0000"/>
                </a:solidFill>
              </a:rPr>
              <a:t>PRINCIPALI DIFFERENZE RISPETTO </a:t>
            </a:r>
            <a:br>
              <a:rPr lang="it-IT" altLang="it-IT" sz="3200" b="1" smtClean="0">
                <a:solidFill>
                  <a:srgbClr val="FF0000"/>
                </a:solidFill>
              </a:rPr>
            </a:br>
            <a:r>
              <a:rPr lang="it-IT" altLang="it-IT" sz="3200" b="1" smtClean="0">
                <a:solidFill>
                  <a:srgbClr val="FF0000"/>
                </a:solidFill>
              </a:rPr>
              <a:t>AI PC NAZIONALI</a:t>
            </a:r>
            <a:endParaRPr lang="en-US" altLang="it-IT" sz="32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7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E1F7803C-8276-4707-A2E3-6DC22801522D}" type="slidenum">
              <a:rPr lang="it-IT" altLang="it-IT" sz="1400"/>
              <a:pPr algn="r">
                <a:spcBef>
                  <a:spcPct val="0"/>
                </a:spcBef>
              </a:pPr>
              <a:t>38</a:t>
            </a:fld>
            <a:endParaRPr lang="it-IT" altLang="it-IT" sz="140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7902575" cy="3886200"/>
          </a:xfrm>
        </p:spPr>
        <p:txBody>
          <a:bodyPr/>
          <a:lstStyle/>
          <a:p>
            <a:pPr marL="571500" indent="-476250" eaLnBrk="1" hangingPunct="1">
              <a:spcAft>
                <a:spcPct val="30000"/>
              </a:spcAft>
              <a:buFontTx/>
              <a:buNone/>
            </a:pPr>
            <a:r>
              <a:rPr lang="it-IT" altLang="it-IT" sz="2400" smtClean="0">
                <a:latin typeface="Arial" panose="020B0604020202020204" pitchFamily="34" charset="0"/>
              </a:rPr>
              <a:t> 9. Valutazione rimanenze al FIFO ed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esclusione        del LIFO</a:t>
            </a:r>
          </a:p>
          <a:p>
            <a:pPr marL="571500" indent="-476250" eaLnBrk="1" hangingPunct="1">
              <a:spcAft>
                <a:spcPct val="30000"/>
              </a:spcAft>
              <a:buFontTx/>
              <a:buNone/>
            </a:pPr>
            <a:r>
              <a:rPr lang="it-IT" altLang="it-IT" sz="2400" smtClean="0">
                <a:latin typeface="Arial" panose="020B0604020202020204" pitchFamily="34" charset="0"/>
              </a:rPr>
              <a:t>10. Contabilizzazione benefici ai dipendenti (TFR) col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metodo attuariale</a:t>
            </a:r>
          </a:p>
          <a:p>
            <a:pPr marL="571500" indent="-476250" eaLnBrk="1" hangingPunct="1">
              <a:spcAft>
                <a:spcPct val="30000"/>
              </a:spcAft>
              <a:buFontTx/>
              <a:buNone/>
            </a:pPr>
            <a:r>
              <a:rPr lang="it-IT" altLang="it-IT" sz="2400" smtClean="0">
                <a:latin typeface="Arial" panose="020B0604020202020204" pitchFamily="34" charset="0"/>
              </a:rPr>
              <a:t>11. Rilevazione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nel patrimonio netto</a:t>
            </a:r>
            <a:r>
              <a:rPr lang="it-IT" altLang="it-IT" sz="2400" smtClean="0">
                <a:latin typeface="Arial" panose="020B0604020202020204" pitchFamily="34" charset="0"/>
              </a:rPr>
              <a:t> degli effetti del cambiamento di principi contabili</a:t>
            </a:r>
          </a:p>
          <a:p>
            <a:pPr marL="571500" indent="-476250" eaLnBrk="1" hangingPunct="1">
              <a:spcAft>
                <a:spcPct val="30000"/>
              </a:spcAft>
              <a:buFontTx/>
              <a:buNone/>
            </a:pPr>
            <a:r>
              <a:rPr lang="it-IT" altLang="it-IT" sz="2400" smtClean="0">
                <a:latin typeface="Arial" panose="020B0604020202020204" pitchFamily="34" charset="0"/>
              </a:rPr>
              <a:t>12. </a:t>
            </a:r>
            <a:r>
              <a:rPr lang="it-IT" altLang="it-IT" sz="2400" i="1" smtClean="0">
                <a:solidFill>
                  <a:srgbClr val="B60023"/>
                </a:solidFill>
                <a:latin typeface="Arial" panose="020B0604020202020204" pitchFamily="34" charset="0"/>
              </a:rPr>
              <a:t>Maggiore informativa</a:t>
            </a:r>
            <a:r>
              <a:rPr lang="it-IT" altLang="it-IT" sz="2400" smtClean="0">
                <a:latin typeface="Arial" panose="020B0604020202020204" pitchFamily="34" charset="0"/>
              </a:rPr>
              <a:t> (informazioni settoriali, utile per azione, ecc.)</a:t>
            </a:r>
          </a:p>
          <a:p>
            <a:pPr marL="571500" indent="-476250" eaLnBrk="1" hangingPunct="1"/>
            <a:endParaRPr lang="it-IT" altLang="it-IT" sz="2400" smtClean="0">
              <a:latin typeface="Arial" panose="020B0604020202020204" pitchFamily="34" charset="0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" y="188913"/>
            <a:ext cx="8993188" cy="1068387"/>
          </a:xfrm>
        </p:spPr>
        <p:txBody>
          <a:bodyPr/>
          <a:lstStyle/>
          <a:p>
            <a:pPr eaLnBrk="1" hangingPunct="1"/>
            <a:r>
              <a:rPr lang="it-IT" altLang="it-IT" sz="3200" b="1" smtClean="0">
                <a:solidFill>
                  <a:srgbClr val="FF0000"/>
                </a:solidFill>
              </a:rPr>
              <a:t>PRINCIPALI DIFFERENZE RISPETTO </a:t>
            </a:r>
            <a:br>
              <a:rPr lang="it-IT" altLang="it-IT" sz="3200" b="1" smtClean="0">
                <a:solidFill>
                  <a:srgbClr val="FF0000"/>
                </a:solidFill>
              </a:rPr>
            </a:br>
            <a:r>
              <a:rPr lang="it-IT" altLang="it-IT" sz="3200" b="1" smtClean="0">
                <a:solidFill>
                  <a:srgbClr val="FF0000"/>
                </a:solidFill>
              </a:rPr>
              <a:t>AI PC NAZIONALI</a:t>
            </a:r>
            <a:endParaRPr lang="en-US" altLang="it-IT" sz="32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19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EF1B08EC-2F98-41A9-9DD5-DE83DBB656F3}" type="slidenum">
              <a:rPr lang="it-IT" altLang="it-IT" sz="1400"/>
              <a:pPr algn="r">
                <a:spcBef>
                  <a:spcPct val="0"/>
                </a:spcBef>
              </a:pPr>
              <a:t>39</a:t>
            </a:fld>
            <a:endParaRPr lang="it-IT" altLang="it-IT" sz="1400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87475"/>
          </a:xfrm>
        </p:spPr>
        <p:txBody>
          <a:bodyPr/>
          <a:lstStyle/>
          <a:p>
            <a:pPr eaLnBrk="1" hangingPunct="1"/>
            <a:r>
              <a:rPr lang="it-IT" altLang="it-IT" sz="3600" dirty="0" smtClean="0">
                <a:solidFill>
                  <a:srgbClr val="FF0000"/>
                </a:solidFill>
                <a:latin typeface="Arial" panose="020B0604020202020204" pitchFamily="34" charset="0"/>
              </a:rPr>
              <a:t>GLI IAS </a:t>
            </a:r>
            <a:r>
              <a:rPr lang="it-IT" altLang="it-IT" sz="3600" dirty="0" smtClean="0">
                <a:solidFill>
                  <a:srgbClr val="FF0000"/>
                </a:solidFill>
                <a:latin typeface="Arial" panose="020B0604020202020204" pitchFamily="34" charset="0"/>
              </a:rPr>
              <a:t>RIMASTI AD </a:t>
            </a:r>
            <a:r>
              <a:rPr lang="it-IT" altLang="it-IT" sz="3600" dirty="0" smtClean="0">
                <a:solidFill>
                  <a:srgbClr val="FF0000"/>
                </a:solidFill>
                <a:latin typeface="Arial" panose="020B0604020202020204" pitchFamily="34" charset="0"/>
              </a:rPr>
              <a:t>OGGI</a:t>
            </a: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1063625" y="6226175"/>
            <a:ext cx="6350" cy="47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063625" y="6226175"/>
            <a:ext cx="63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063625" y="6226175"/>
            <a:ext cx="1588" cy="47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1652588" y="6226175"/>
            <a:ext cx="7937" cy="47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1652588" y="6226175"/>
            <a:ext cx="79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8348663" y="6226175"/>
            <a:ext cx="7937" cy="47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1063625" y="6361113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>
            <a:off x="1063625" y="6361113"/>
            <a:ext cx="63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>
            <a:off x="1063625" y="6361113"/>
            <a:ext cx="1588" cy="47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0668" name="Rectangle 12"/>
          <p:cNvSpPr>
            <a:spLocks noChangeArrowheads="1"/>
          </p:cNvSpPr>
          <p:nvPr/>
        </p:nvSpPr>
        <p:spPr bwMode="auto">
          <a:xfrm>
            <a:off x="1063625" y="6361113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sp>
        <p:nvSpPr>
          <p:cNvPr id="70669" name="Line 13"/>
          <p:cNvSpPr>
            <a:spLocks noChangeShapeType="1"/>
          </p:cNvSpPr>
          <p:nvPr/>
        </p:nvSpPr>
        <p:spPr bwMode="auto">
          <a:xfrm>
            <a:off x="1063625" y="6361113"/>
            <a:ext cx="63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1063625" y="6361113"/>
            <a:ext cx="1588" cy="47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1652588" y="6361113"/>
            <a:ext cx="1587" cy="47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0672" name="Rectangle 17"/>
          <p:cNvSpPr>
            <a:spLocks noChangeArrowheads="1"/>
          </p:cNvSpPr>
          <p:nvPr/>
        </p:nvSpPr>
        <p:spPr bwMode="auto">
          <a:xfrm>
            <a:off x="8348663" y="6361113"/>
            <a:ext cx="7937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sp>
        <p:nvSpPr>
          <p:cNvPr id="70673" name="Rectangle 18"/>
          <p:cNvSpPr>
            <a:spLocks noChangeArrowheads="1"/>
          </p:cNvSpPr>
          <p:nvPr/>
        </p:nvSpPr>
        <p:spPr bwMode="auto">
          <a:xfrm>
            <a:off x="8348663" y="6361113"/>
            <a:ext cx="7937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sp>
        <p:nvSpPr>
          <p:cNvPr id="70674" name="Rectangle 19"/>
          <p:cNvSpPr>
            <a:spLocks noChangeArrowheads="1"/>
          </p:cNvSpPr>
          <p:nvPr/>
        </p:nvSpPr>
        <p:spPr bwMode="auto">
          <a:xfrm>
            <a:off x="1120775" y="6365875"/>
            <a:ext cx="100013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it-IT" altLang="it-IT" sz="8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it-IT" altLang="it-IT" sz="2100" u="sng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26030" name="Group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275577"/>
              </p:ext>
            </p:extLst>
          </p:nvPr>
        </p:nvGraphicFramePr>
        <p:xfrm>
          <a:off x="381000" y="1412875"/>
          <a:ext cx="8281988" cy="5029110"/>
        </p:xfrm>
        <a:graphic>
          <a:graphicData uri="http://schemas.openxmlformats.org/drawingml/2006/table">
            <a:tbl>
              <a:tblPr/>
              <a:tblGrid>
                <a:gridCol w="1006475"/>
                <a:gridCol w="7275513"/>
              </a:tblGrid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N. IAS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TITOLO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1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Presentazione del bilancio d’esercizio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2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Rimanenze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7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Rendiconto finanziario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8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Principi contabili, cambiamenti nelle stime contabili ed errori 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10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Fatti intervenuti dopo la data di riferimento del bilancio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11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Lavori su ordinazione (commesse a lungo termine)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12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Imposte sul reddito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16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Immobili, impianti e macchinari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17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Leasing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18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Ricavi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19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Benefici per i dipendenti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20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Contabilizzazione dei contributi pubblici e informativa sull’assistenza pubblica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21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Effetti delle variazioni dei cambi delle valute estere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23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Oneri finanziari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1790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Oggi si usano altri termini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Informazione Finanziaria </a:t>
            </a:r>
          </a:p>
          <a:p>
            <a:r>
              <a:rPr lang="it-IT" dirty="0" smtClean="0"/>
              <a:t>Outlook dei risultati significativi </a:t>
            </a:r>
          </a:p>
          <a:p>
            <a:r>
              <a:rPr lang="it-IT" dirty="0" err="1" smtClean="0"/>
              <a:t>Key</a:t>
            </a:r>
            <a:r>
              <a:rPr lang="it-IT" dirty="0" smtClean="0"/>
              <a:t> data</a:t>
            </a:r>
          </a:p>
          <a:p>
            <a:r>
              <a:rPr lang="it-IT" dirty="0" err="1" smtClean="0"/>
              <a:t>Ecc</a:t>
            </a:r>
            <a:r>
              <a:rPr lang="it-IT" dirty="0" smtClean="0"/>
              <a:t> ecc.</a:t>
            </a:r>
          </a:p>
          <a:p>
            <a:pPr lvl="1"/>
            <a:r>
              <a:rPr lang="it-IT" dirty="0" smtClean="0"/>
              <a:t>MA NESSUNO DICE CHE TUTTO DIPENDE</a:t>
            </a:r>
          </a:p>
          <a:p>
            <a:pPr lvl="1"/>
            <a:endParaRPr lang="it-IT" dirty="0"/>
          </a:p>
          <a:p>
            <a:pPr marL="914400" lvl="2" indent="0">
              <a:buNone/>
            </a:pPr>
            <a:r>
              <a:rPr lang="it-IT" sz="3600" dirty="0" smtClean="0"/>
              <a:t>Dalla «contabilità» !!!</a:t>
            </a:r>
          </a:p>
          <a:p>
            <a:pPr marL="514350" lvl="1" indent="0">
              <a:buNone/>
            </a:pPr>
            <a:endParaRPr lang="it-IT" sz="4000" dirty="0"/>
          </a:p>
          <a:p>
            <a:pPr marL="514350" lvl="1" indent="0">
              <a:buNone/>
            </a:pPr>
            <a:r>
              <a:rPr lang="it-IT" sz="4000" dirty="0" smtClean="0"/>
              <a:t>Senza la contabilità non si fa tutto il resto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7E91B30A-7E35-4F09-9434-440FB30B572D}" type="slidenum">
              <a:rPr lang="it-IT" altLang="it-IT" sz="1400"/>
              <a:pPr algn="r">
                <a:spcBef>
                  <a:spcPct val="0"/>
                </a:spcBef>
              </a:pPr>
              <a:t>40</a:t>
            </a:fld>
            <a:endParaRPr lang="it-IT" altLang="it-IT" sz="1400"/>
          </a:p>
        </p:txBody>
      </p:sp>
      <p:graphicFrame>
        <p:nvGraphicFramePr>
          <p:cNvPr id="127037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821719"/>
              </p:ext>
            </p:extLst>
          </p:nvPr>
        </p:nvGraphicFramePr>
        <p:xfrm>
          <a:off x="304800" y="1412875"/>
          <a:ext cx="8424863" cy="4693836"/>
        </p:xfrm>
        <a:graphic>
          <a:graphicData uri="http://schemas.openxmlformats.org/drawingml/2006/table">
            <a:tbl>
              <a:tblPr/>
              <a:tblGrid>
                <a:gridCol w="1008063"/>
                <a:gridCol w="7416800"/>
              </a:tblGrid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N. IAS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TITOLO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24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Informativa di bilancio sulle operazioni con parti correlate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26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Fondi di previdenza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27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Bilancio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separato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28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Partecipazioni in società collegate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32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Strumenti finanziari: esposizione nel bilancio e informazioni integrative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33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Utile per azione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34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Bilanci intermedi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36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Riduzione durevole di valore delle attività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37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Accantonamenti, passività e attività potenziali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38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Attività Immateriali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39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Strumenti finanziari: rilevazione e valutazione 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40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Investimenti in immobili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41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Agricoltura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138747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it-IT" sz="3600" kern="0" dirty="0">
                <a:solidFill>
                  <a:srgbClr val="FF0000"/>
                </a:solidFill>
                <a:latin typeface="Arial" pitchFamily="34" charset="0"/>
                <a:ea typeface="+mj-ea"/>
              </a:rPr>
              <a:t>GLI IAS </a:t>
            </a:r>
            <a:r>
              <a:rPr lang="it-IT" sz="3600" kern="0" dirty="0" smtClean="0">
                <a:solidFill>
                  <a:srgbClr val="FF0000"/>
                </a:solidFill>
                <a:latin typeface="Arial" pitchFamily="34" charset="0"/>
                <a:ea typeface="+mj-ea"/>
              </a:rPr>
              <a:t>RIMASTI AD </a:t>
            </a:r>
            <a:r>
              <a:rPr lang="it-IT" sz="3600" kern="0" dirty="0">
                <a:solidFill>
                  <a:srgbClr val="FF0000"/>
                </a:solidFill>
                <a:latin typeface="Arial" pitchFamily="34" charset="0"/>
                <a:ea typeface="+mj-ea"/>
              </a:rPr>
              <a:t>OGGI</a:t>
            </a:r>
          </a:p>
        </p:txBody>
      </p:sp>
    </p:spTree>
    <p:extLst>
      <p:ext uri="{BB962C8B-B14F-4D97-AF65-F5344CB8AC3E}">
        <p14:creationId xmlns:p14="http://schemas.microsoft.com/office/powerpoint/2010/main" val="3983320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7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0EAB41DB-23E4-4191-ACF3-4448C57A0DB9}" type="slidenum">
              <a:rPr lang="it-IT" altLang="it-IT" sz="1400"/>
              <a:pPr algn="r">
                <a:spcBef>
                  <a:spcPct val="0"/>
                </a:spcBef>
              </a:pPr>
              <a:t>41</a:t>
            </a:fld>
            <a:endParaRPr lang="it-IT" altLang="it-IT" sz="1400"/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44227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it-IT" altLang="it-IT" sz="1800">
              <a:latin typeface="Arial" panose="020B0604020202020204" pitchFamily="34" charset="0"/>
            </a:endParaRPr>
          </a:p>
        </p:txBody>
      </p:sp>
      <p:graphicFrame>
        <p:nvGraphicFramePr>
          <p:cNvPr id="128105" name="Group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747059"/>
              </p:ext>
            </p:extLst>
          </p:nvPr>
        </p:nvGraphicFramePr>
        <p:xfrm>
          <a:off x="179388" y="1557338"/>
          <a:ext cx="8569325" cy="4861283"/>
        </p:xfrm>
        <a:graphic>
          <a:graphicData uri="http://schemas.openxmlformats.org/drawingml/2006/table">
            <a:tbl>
              <a:tblPr/>
              <a:tblGrid>
                <a:gridCol w="1435555"/>
                <a:gridCol w="7133770"/>
              </a:tblGrid>
              <a:tr h="725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N. IFRS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TITOLO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7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Prima adozione degli IFRS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7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Pagamenti basati su azioni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9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Aggregazioni aziendali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Contratti assicurativi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Attività non correnti possedute per la vendita e attività operative cessate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Esplorazione e valutazione di risorse minerarie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Strumenti finanziari : informazioni integrative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7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Settori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operativi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7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Strumenti finanziari 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138747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it-IT" sz="3600" kern="0" dirty="0">
                <a:solidFill>
                  <a:srgbClr val="FF0000"/>
                </a:solidFill>
                <a:latin typeface="Arial" pitchFamily="34" charset="0"/>
                <a:ea typeface="+mj-ea"/>
              </a:rPr>
              <a:t>GLI IFRS AD OGGI</a:t>
            </a:r>
          </a:p>
        </p:txBody>
      </p:sp>
    </p:spTree>
    <p:extLst>
      <p:ext uri="{BB962C8B-B14F-4D97-AF65-F5344CB8AC3E}">
        <p14:creationId xmlns:p14="http://schemas.microsoft.com/office/powerpoint/2010/main" val="20844416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0EAB41DB-23E4-4191-ACF3-4448C57A0DB9}" type="slidenum">
              <a:rPr lang="it-IT" altLang="it-IT" sz="1400"/>
              <a:pPr algn="r">
                <a:spcBef>
                  <a:spcPct val="0"/>
                </a:spcBef>
              </a:pPr>
              <a:t>42</a:t>
            </a:fld>
            <a:endParaRPr lang="it-IT" altLang="it-IT" sz="1400"/>
          </a:p>
        </p:txBody>
      </p:sp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44227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it-IT" altLang="it-IT" sz="1800">
              <a:latin typeface="Arial" panose="020B0604020202020204" pitchFamily="34" charset="0"/>
            </a:endParaRPr>
          </a:p>
        </p:txBody>
      </p:sp>
      <p:graphicFrame>
        <p:nvGraphicFramePr>
          <p:cNvPr id="128105" name="Group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052362"/>
              </p:ext>
            </p:extLst>
          </p:nvPr>
        </p:nvGraphicFramePr>
        <p:xfrm>
          <a:off x="179388" y="1557338"/>
          <a:ext cx="8569325" cy="2538453"/>
        </p:xfrm>
        <a:graphic>
          <a:graphicData uri="http://schemas.openxmlformats.org/drawingml/2006/table">
            <a:tbl>
              <a:tblPr/>
              <a:tblGrid>
                <a:gridCol w="1435555"/>
                <a:gridCol w="7133770"/>
              </a:tblGrid>
              <a:tr h="725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N. IFRS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TITOLO</a:t>
                      </a: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7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Bilancio consolidato 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7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Accordi a controllo congiunto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9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Informativa sulle partecipazioni in altre entità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Valutazione a fair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138747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it-IT" sz="3600" kern="0" dirty="0">
                <a:solidFill>
                  <a:srgbClr val="FF0000"/>
                </a:solidFill>
                <a:latin typeface="Arial" pitchFamily="34" charset="0"/>
                <a:ea typeface="+mj-ea"/>
              </a:rPr>
              <a:t>GLI IFRS AD OGGI</a:t>
            </a:r>
          </a:p>
        </p:txBody>
      </p:sp>
    </p:spTree>
    <p:extLst>
      <p:ext uri="{BB962C8B-B14F-4D97-AF65-F5344CB8AC3E}">
        <p14:creationId xmlns:p14="http://schemas.microsoft.com/office/powerpoint/2010/main" val="3779396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8BA08856-684A-4054-9A21-2C5DA2D011F2}" type="slidenum">
              <a:rPr lang="it-IT" altLang="it-IT" sz="1400"/>
              <a:pPr algn="r">
                <a:spcBef>
                  <a:spcPct val="0"/>
                </a:spcBef>
              </a:pPr>
              <a:t>43</a:t>
            </a:fld>
            <a:endParaRPr lang="it-IT" altLang="it-IT" sz="1400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364163" y="188913"/>
            <a:ext cx="3240087" cy="5832475"/>
          </a:xfrm>
        </p:spPr>
        <p:txBody>
          <a:bodyPr/>
          <a:lstStyle/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it-IT" altLang="it-IT" sz="2800" b="1" smtClean="0"/>
              <a:t>IAS / IFRS </a:t>
            </a:r>
          </a:p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it-IT" altLang="it-IT" sz="2800" b="1" smtClean="0"/>
              <a:t>Sono un</a:t>
            </a:r>
            <a:endParaRPr lang="it-IT" altLang="it-IT" sz="2400" b="1" smtClean="0"/>
          </a:p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it-IT" altLang="it-IT" sz="2800" b="1" smtClean="0"/>
              <a:t>BERSAGLIO MOBILE</a:t>
            </a:r>
          </a:p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it-IT" altLang="it-IT" sz="2800" b="1" smtClean="0"/>
              <a:t>in quanto vi è un processo continuo di revisione ed emanazione degli standards</a:t>
            </a:r>
            <a:endParaRPr lang="it-IT" altLang="it-IT" sz="2800" smtClean="0">
              <a:solidFill>
                <a:srgbClr val="FF0000"/>
              </a:solidFill>
            </a:endParaRPr>
          </a:p>
        </p:txBody>
      </p:sp>
      <p:pic>
        <p:nvPicPr>
          <p:cNvPr id="129027" name="Picture 3" descr="j0191901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4900" y="2276475"/>
            <a:ext cx="3813175" cy="3206750"/>
          </a:xfrm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0" y="1557338"/>
            <a:ext cx="1081088" cy="1008062"/>
            <a:chOff x="1919" y="2495"/>
            <a:chExt cx="681" cy="482"/>
          </a:xfrm>
        </p:grpSpPr>
        <p:grpSp>
          <p:nvGrpSpPr>
            <p:cNvPr id="73733" name="Group 5"/>
            <p:cNvGrpSpPr>
              <a:grpSpLocks/>
            </p:cNvGrpSpPr>
            <p:nvPr/>
          </p:nvGrpSpPr>
          <p:grpSpPr bwMode="auto">
            <a:xfrm>
              <a:off x="1975" y="2588"/>
              <a:ext cx="595" cy="342"/>
              <a:chOff x="1975" y="2588"/>
              <a:chExt cx="595" cy="342"/>
            </a:xfrm>
          </p:grpSpPr>
          <p:sp>
            <p:nvSpPr>
              <p:cNvPr id="73769" name="Freeform 6"/>
              <p:cNvSpPr>
                <a:spLocks/>
              </p:cNvSpPr>
              <p:nvPr/>
            </p:nvSpPr>
            <p:spPr bwMode="auto">
              <a:xfrm>
                <a:off x="1981" y="2907"/>
                <a:ext cx="44" cy="22"/>
              </a:xfrm>
              <a:custGeom>
                <a:avLst/>
                <a:gdLst>
                  <a:gd name="T0" fmla="*/ 0 w 89"/>
                  <a:gd name="T1" fmla="*/ 10 h 68"/>
                  <a:gd name="T2" fmla="*/ 20 w 89"/>
                  <a:gd name="T3" fmla="*/ 0 h 68"/>
                  <a:gd name="T4" fmla="*/ 44 w 89"/>
                  <a:gd name="T5" fmla="*/ 22 h 68"/>
                  <a:gd name="T6" fmla="*/ 8 w 89"/>
                  <a:gd name="T7" fmla="*/ 18 h 68"/>
                  <a:gd name="T8" fmla="*/ 0 w 89"/>
                  <a:gd name="T9" fmla="*/ 10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68"/>
                  <a:gd name="T17" fmla="*/ 89 w 89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68">
                    <a:moveTo>
                      <a:pt x="0" y="32"/>
                    </a:moveTo>
                    <a:lnTo>
                      <a:pt x="41" y="0"/>
                    </a:lnTo>
                    <a:lnTo>
                      <a:pt x="89" y="68"/>
                    </a:lnTo>
                    <a:lnTo>
                      <a:pt x="16" y="57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70" name="Freeform 7"/>
              <p:cNvSpPr>
                <a:spLocks/>
              </p:cNvSpPr>
              <p:nvPr/>
            </p:nvSpPr>
            <p:spPr bwMode="auto">
              <a:xfrm>
                <a:off x="1975" y="2873"/>
                <a:ext cx="25" cy="44"/>
              </a:xfrm>
              <a:custGeom>
                <a:avLst/>
                <a:gdLst>
                  <a:gd name="T0" fmla="*/ 16 w 51"/>
                  <a:gd name="T1" fmla="*/ 0 h 133"/>
                  <a:gd name="T2" fmla="*/ 25 w 51"/>
                  <a:gd name="T3" fmla="*/ 33 h 133"/>
                  <a:gd name="T4" fmla="*/ 5 w 51"/>
                  <a:gd name="T5" fmla="*/ 44 h 133"/>
                  <a:gd name="T6" fmla="*/ 0 w 51"/>
                  <a:gd name="T7" fmla="*/ 34 h 133"/>
                  <a:gd name="T8" fmla="*/ 16 w 51"/>
                  <a:gd name="T9" fmla="*/ 0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133"/>
                  <a:gd name="T17" fmla="*/ 51 w 51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133">
                    <a:moveTo>
                      <a:pt x="32" y="0"/>
                    </a:moveTo>
                    <a:lnTo>
                      <a:pt x="51" y="101"/>
                    </a:lnTo>
                    <a:lnTo>
                      <a:pt x="11" y="133"/>
                    </a:lnTo>
                    <a:lnTo>
                      <a:pt x="0" y="10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71" name="Freeform 8"/>
              <p:cNvSpPr>
                <a:spLocks/>
              </p:cNvSpPr>
              <p:nvPr/>
            </p:nvSpPr>
            <p:spPr bwMode="auto">
              <a:xfrm>
                <a:off x="1992" y="2872"/>
                <a:ext cx="34" cy="58"/>
              </a:xfrm>
              <a:custGeom>
                <a:avLst/>
                <a:gdLst>
                  <a:gd name="T0" fmla="*/ 0 w 67"/>
                  <a:gd name="T1" fmla="*/ 0 h 173"/>
                  <a:gd name="T2" fmla="*/ 9 w 67"/>
                  <a:gd name="T3" fmla="*/ 36 h 173"/>
                  <a:gd name="T4" fmla="*/ 34 w 67"/>
                  <a:gd name="T5" fmla="*/ 58 h 173"/>
                  <a:gd name="T6" fmla="*/ 23 w 67"/>
                  <a:gd name="T7" fmla="*/ 30 h 173"/>
                  <a:gd name="T8" fmla="*/ 0 w 67"/>
                  <a:gd name="T9" fmla="*/ 0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73"/>
                  <a:gd name="T17" fmla="*/ 67 w 67"/>
                  <a:gd name="T18" fmla="*/ 173 h 1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73">
                    <a:moveTo>
                      <a:pt x="0" y="0"/>
                    </a:moveTo>
                    <a:lnTo>
                      <a:pt x="17" y="106"/>
                    </a:lnTo>
                    <a:lnTo>
                      <a:pt x="67" y="173"/>
                    </a:lnTo>
                    <a:lnTo>
                      <a:pt x="45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73772" name="Group 9"/>
              <p:cNvGrpSpPr>
                <a:grpSpLocks/>
              </p:cNvGrpSpPr>
              <p:nvPr/>
            </p:nvGrpSpPr>
            <p:grpSpPr bwMode="auto">
              <a:xfrm>
                <a:off x="1996" y="2588"/>
                <a:ext cx="574" cy="326"/>
                <a:chOff x="1996" y="2588"/>
                <a:chExt cx="574" cy="326"/>
              </a:xfrm>
            </p:grpSpPr>
            <p:sp>
              <p:nvSpPr>
                <p:cNvPr id="73773" name="Freeform 10"/>
                <p:cNvSpPr>
                  <a:spLocks/>
                </p:cNvSpPr>
                <p:nvPr/>
              </p:nvSpPr>
              <p:spPr bwMode="auto">
                <a:xfrm>
                  <a:off x="1996" y="2680"/>
                  <a:ext cx="494" cy="234"/>
                </a:xfrm>
                <a:custGeom>
                  <a:avLst/>
                  <a:gdLst>
                    <a:gd name="T0" fmla="*/ 399 w 988"/>
                    <a:gd name="T1" fmla="*/ 0 h 701"/>
                    <a:gd name="T2" fmla="*/ 11 w 988"/>
                    <a:gd name="T3" fmla="*/ 214 h 701"/>
                    <a:gd name="T4" fmla="*/ 6 w 988"/>
                    <a:gd name="T5" fmla="*/ 216 h 701"/>
                    <a:gd name="T6" fmla="*/ 2 w 988"/>
                    <a:gd name="T7" fmla="*/ 220 h 701"/>
                    <a:gd name="T8" fmla="*/ 0 w 988"/>
                    <a:gd name="T9" fmla="*/ 226 h 701"/>
                    <a:gd name="T10" fmla="*/ 3 w 988"/>
                    <a:gd name="T11" fmla="*/ 230 h 701"/>
                    <a:gd name="T12" fmla="*/ 8 w 988"/>
                    <a:gd name="T13" fmla="*/ 233 h 701"/>
                    <a:gd name="T14" fmla="*/ 13 w 988"/>
                    <a:gd name="T15" fmla="*/ 234 h 701"/>
                    <a:gd name="T16" fmla="*/ 20 w 988"/>
                    <a:gd name="T17" fmla="*/ 232 h 701"/>
                    <a:gd name="T18" fmla="*/ 494 w 988"/>
                    <a:gd name="T19" fmla="*/ 69 h 701"/>
                    <a:gd name="T20" fmla="*/ 399 w 988"/>
                    <a:gd name="T21" fmla="*/ 0 h 70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88"/>
                    <a:gd name="T34" fmla="*/ 0 h 701"/>
                    <a:gd name="T35" fmla="*/ 988 w 988"/>
                    <a:gd name="T36" fmla="*/ 701 h 70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88" h="701">
                      <a:moveTo>
                        <a:pt x="798" y="0"/>
                      </a:moveTo>
                      <a:lnTo>
                        <a:pt x="21" y="640"/>
                      </a:lnTo>
                      <a:lnTo>
                        <a:pt x="11" y="647"/>
                      </a:lnTo>
                      <a:lnTo>
                        <a:pt x="4" y="660"/>
                      </a:lnTo>
                      <a:lnTo>
                        <a:pt x="0" y="676"/>
                      </a:lnTo>
                      <a:lnTo>
                        <a:pt x="5" y="690"/>
                      </a:lnTo>
                      <a:lnTo>
                        <a:pt x="15" y="698"/>
                      </a:lnTo>
                      <a:lnTo>
                        <a:pt x="26" y="701"/>
                      </a:lnTo>
                      <a:lnTo>
                        <a:pt x="40" y="695"/>
                      </a:lnTo>
                      <a:lnTo>
                        <a:pt x="988" y="208"/>
                      </a:lnTo>
                      <a:lnTo>
                        <a:pt x="798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74" name="Freeform 11"/>
                <p:cNvSpPr>
                  <a:spLocks/>
                </p:cNvSpPr>
                <p:nvPr/>
              </p:nvSpPr>
              <p:spPr bwMode="auto">
                <a:xfrm>
                  <a:off x="2358" y="2667"/>
                  <a:ext cx="165" cy="56"/>
                </a:xfrm>
                <a:custGeom>
                  <a:avLst/>
                  <a:gdLst>
                    <a:gd name="T0" fmla="*/ 9 w 329"/>
                    <a:gd name="T1" fmla="*/ 30 h 168"/>
                    <a:gd name="T2" fmla="*/ 71 w 329"/>
                    <a:gd name="T3" fmla="*/ 0 h 168"/>
                    <a:gd name="T4" fmla="*/ 165 w 329"/>
                    <a:gd name="T5" fmla="*/ 51 h 168"/>
                    <a:gd name="T6" fmla="*/ 151 w 329"/>
                    <a:gd name="T7" fmla="*/ 56 h 168"/>
                    <a:gd name="T8" fmla="*/ 65 w 329"/>
                    <a:gd name="T9" fmla="*/ 17 h 168"/>
                    <a:gd name="T10" fmla="*/ 0 w 329"/>
                    <a:gd name="T11" fmla="*/ 43 h 168"/>
                    <a:gd name="T12" fmla="*/ 9 w 329"/>
                    <a:gd name="T13" fmla="*/ 30 h 16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29"/>
                    <a:gd name="T22" fmla="*/ 0 h 168"/>
                    <a:gd name="T23" fmla="*/ 329 w 329"/>
                    <a:gd name="T24" fmla="*/ 168 h 16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29" h="168">
                      <a:moveTo>
                        <a:pt x="17" y="90"/>
                      </a:moveTo>
                      <a:lnTo>
                        <a:pt x="141" y="0"/>
                      </a:lnTo>
                      <a:lnTo>
                        <a:pt x="329" y="154"/>
                      </a:lnTo>
                      <a:lnTo>
                        <a:pt x="302" y="168"/>
                      </a:lnTo>
                      <a:lnTo>
                        <a:pt x="129" y="51"/>
                      </a:lnTo>
                      <a:lnTo>
                        <a:pt x="0" y="130"/>
                      </a:lnTo>
                      <a:lnTo>
                        <a:pt x="17" y="9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75" name="Freeform 12"/>
                <p:cNvSpPr>
                  <a:spLocks/>
                </p:cNvSpPr>
                <p:nvPr/>
              </p:nvSpPr>
              <p:spPr bwMode="auto">
                <a:xfrm>
                  <a:off x="2356" y="2658"/>
                  <a:ext cx="157" cy="112"/>
                </a:xfrm>
                <a:custGeom>
                  <a:avLst/>
                  <a:gdLst>
                    <a:gd name="T0" fmla="*/ 81 w 313"/>
                    <a:gd name="T1" fmla="*/ 0 h 338"/>
                    <a:gd name="T2" fmla="*/ 7 w 313"/>
                    <a:gd name="T3" fmla="*/ 39 h 338"/>
                    <a:gd name="T4" fmla="*/ 4 w 313"/>
                    <a:gd name="T5" fmla="*/ 45 h 338"/>
                    <a:gd name="T6" fmla="*/ 1 w 313"/>
                    <a:gd name="T7" fmla="*/ 52 h 338"/>
                    <a:gd name="T8" fmla="*/ 0 w 313"/>
                    <a:gd name="T9" fmla="*/ 61 h 338"/>
                    <a:gd name="T10" fmla="*/ 0 w 313"/>
                    <a:gd name="T11" fmla="*/ 68 h 338"/>
                    <a:gd name="T12" fmla="*/ 2 w 313"/>
                    <a:gd name="T13" fmla="*/ 77 h 338"/>
                    <a:gd name="T14" fmla="*/ 5 w 313"/>
                    <a:gd name="T15" fmla="*/ 84 h 338"/>
                    <a:gd name="T16" fmla="*/ 12 w 313"/>
                    <a:gd name="T17" fmla="*/ 91 h 338"/>
                    <a:gd name="T18" fmla="*/ 20 w 313"/>
                    <a:gd name="T19" fmla="*/ 97 h 338"/>
                    <a:gd name="T20" fmla="*/ 31 w 313"/>
                    <a:gd name="T21" fmla="*/ 103 h 338"/>
                    <a:gd name="T22" fmla="*/ 40 w 313"/>
                    <a:gd name="T23" fmla="*/ 108 h 338"/>
                    <a:gd name="T24" fmla="*/ 51 w 313"/>
                    <a:gd name="T25" fmla="*/ 110 h 338"/>
                    <a:gd name="T26" fmla="*/ 62 w 313"/>
                    <a:gd name="T27" fmla="*/ 112 h 338"/>
                    <a:gd name="T28" fmla="*/ 73 w 313"/>
                    <a:gd name="T29" fmla="*/ 112 h 338"/>
                    <a:gd name="T30" fmla="*/ 157 w 313"/>
                    <a:gd name="T31" fmla="*/ 84 h 338"/>
                    <a:gd name="T32" fmla="*/ 71 w 313"/>
                    <a:gd name="T33" fmla="*/ 23 h 338"/>
                    <a:gd name="T34" fmla="*/ 9 w 313"/>
                    <a:gd name="T35" fmla="*/ 49 h 338"/>
                    <a:gd name="T36" fmla="*/ 13 w 313"/>
                    <a:gd name="T37" fmla="*/ 40 h 338"/>
                    <a:gd name="T38" fmla="*/ 77 w 313"/>
                    <a:gd name="T39" fmla="*/ 11 h 338"/>
                    <a:gd name="T40" fmla="*/ 81 w 313"/>
                    <a:gd name="T41" fmla="*/ 0 h 33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13"/>
                    <a:gd name="T64" fmla="*/ 0 h 338"/>
                    <a:gd name="T65" fmla="*/ 313 w 313"/>
                    <a:gd name="T66" fmla="*/ 338 h 33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13" h="338">
                      <a:moveTo>
                        <a:pt x="162" y="0"/>
                      </a:moveTo>
                      <a:lnTo>
                        <a:pt x="14" y="119"/>
                      </a:lnTo>
                      <a:lnTo>
                        <a:pt x="7" y="136"/>
                      </a:lnTo>
                      <a:lnTo>
                        <a:pt x="2" y="157"/>
                      </a:lnTo>
                      <a:lnTo>
                        <a:pt x="0" y="183"/>
                      </a:lnTo>
                      <a:lnTo>
                        <a:pt x="0" y="206"/>
                      </a:lnTo>
                      <a:lnTo>
                        <a:pt x="4" y="232"/>
                      </a:lnTo>
                      <a:lnTo>
                        <a:pt x="10" y="254"/>
                      </a:lnTo>
                      <a:lnTo>
                        <a:pt x="23" y="275"/>
                      </a:lnTo>
                      <a:lnTo>
                        <a:pt x="39" y="294"/>
                      </a:lnTo>
                      <a:lnTo>
                        <a:pt x="61" y="311"/>
                      </a:lnTo>
                      <a:lnTo>
                        <a:pt x="79" y="325"/>
                      </a:lnTo>
                      <a:lnTo>
                        <a:pt x="102" y="332"/>
                      </a:lnTo>
                      <a:lnTo>
                        <a:pt x="124" y="338"/>
                      </a:lnTo>
                      <a:lnTo>
                        <a:pt x="145" y="338"/>
                      </a:lnTo>
                      <a:lnTo>
                        <a:pt x="313" y="254"/>
                      </a:lnTo>
                      <a:lnTo>
                        <a:pt x="141" y="68"/>
                      </a:lnTo>
                      <a:lnTo>
                        <a:pt x="17" y="148"/>
                      </a:lnTo>
                      <a:lnTo>
                        <a:pt x="26" y="122"/>
                      </a:lnTo>
                      <a:lnTo>
                        <a:pt x="154" y="32"/>
                      </a:lnTo>
                      <a:lnTo>
                        <a:pt x="162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76" name="Freeform 13"/>
                <p:cNvSpPr>
                  <a:spLocks/>
                </p:cNvSpPr>
                <p:nvPr/>
              </p:nvSpPr>
              <p:spPr bwMode="auto">
                <a:xfrm>
                  <a:off x="2427" y="2680"/>
                  <a:ext cx="95" cy="63"/>
                </a:xfrm>
                <a:custGeom>
                  <a:avLst/>
                  <a:gdLst>
                    <a:gd name="T0" fmla="*/ 0 w 190"/>
                    <a:gd name="T1" fmla="*/ 0 h 189"/>
                    <a:gd name="T2" fmla="*/ 2 w 190"/>
                    <a:gd name="T3" fmla="*/ 6 h 189"/>
                    <a:gd name="T4" fmla="*/ 4 w 190"/>
                    <a:gd name="T5" fmla="*/ 11 h 189"/>
                    <a:gd name="T6" fmla="*/ 6 w 190"/>
                    <a:gd name="T7" fmla="*/ 15 h 189"/>
                    <a:gd name="T8" fmla="*/ 9 w 190"/>
                    <a:gd name="T9" fmla="*/ 22 h 189"/>
                    <a:gd name="T10" fmla="*/ 13 w 190"/>
                    <a:gd name="T11" fmla="*/ 27 h 189"/>
                    <a:gd name="T12" fmla="*/ 20 w 190"/>
                    <a:gd name="T13" fmla="*/ 35 h 189"/>
                    <a:gd name="T14" fmla="*/ 27 w 190"/>
                    <a:gd name="T15" fmla="*/ 41 h 189"/>
                    <a:gd name="T16" fmla="*/ 37 w 190"/>
                    <a:gd name="T17" fmla="*/ 47 h 189"/>
                    <a:gd name="T18" fmla="*/ 46 w 190"/>
                    <a:gd name="T19" fmla="*/ 53 h 189"/>
                    <a:gd name="T20" fmla="*/ 55 w 190"/>
                    <a:gd name="T21" fmla="*/ 57 h 189"/>
                    <a:gd name="T22" fmla="*/ 65 w 190"/>
                    <a:gd name="T23" fmla="*/ 60 h 189"/>
                    <a:gd name="T24" fmla="*/ 73 w 190"/>
                    <a:gd name="T25" fmla="*/ 63 h 189"/>
                    <a:gd name="T26" fmla="*/ 79 w 190"/>
                    <a:gd name="T27" fmla="*/ 63 h 189"/>
                    <a:gd name="T28" fmla="*/ 85 w 190"/>
                    <a:gd name="T29" fmla="*/ 62 h 189"/>
                    <a:gd name="T30" fmla="*/ 89 w 190"/>
                    <a:gd name="T31" fmla="*/ 58 h 189"/>
                    <a:gd name="T32" fmla="*/ 92 w 190"/>
                    <a:gd name="T33" fmla="*/ 53 h 189"/>
                    <a:gd name="T34" fmla="*/ 95 w 190"/>
                    <a:gd name="T35" fmla="*/ 46 h 189"/>
                    <a:gd name="T36" fmla="*/ 0 w 190"/>
                    <a:gd name="T37" fmla="*/ 0 h 18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90"/>
                    <a:gd name="T58" fmla="*/ 0 h 189"/>
                    <a:gd name="T59" fmla="*/ 190 w 190"/>
                    <a:gd name="T60" fmla="*/ 189 h 189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90" h="189">
                      <a:moveTo>
                        <a:pt x="0" y="0"/>
                      </a:moveTo>
                      <a:lnTo>
                        <a:pt x="4" y="17"/>
                      </a:lnTo>
                      <a:lnTo>
                        <a:pt x="8" y="32"/>
                      </a:lnTo>
                      <a:lnTo>
                        <a:pt x="12" y="46"/>
                      </a:lnTo>
                      <a:lnTo>
                        <a:pt x="18" y="65"/>
                      </a:lnTo>
                      <a:lnTo>
                        <a:pt x="26" y="82"/>
                      </a:lnTo>
                      <a:lnTo>
                        <a:pt x="39" y="105"/>
                      </a:lnTo>
                      <a:lnTo>
                        <a:pt x="55" y="124"/>
                      </a:lnTo>
                      <a:lnTo>
                        <a:pt x="73" y="142"/>
                      </a:lnTo>
                      <a:lnTo>
                        <a:pt x="92" y="158"/>
                      </a:lnTo>
                      <a:lnTo>
                        <a:pt x="110" y="171"/>
                      </a:lnTo>
                      <a:lnTo>
                        <a:pt x="129" y="181"/>
                      </a:lnTo>
                      <a:lnTo>
                        <a:pt x="146" y="188"/>
                      </a:lnTo>
                      <a:lnTo>
                        <a:pt x="157" y="189"/>
                      </a:lnTo>
                      <a:lnTo>
                        <a:pt x="170" y="185"/>
                      </a:lnTo>
                      <a:lnTo>
                        <a:pt x="178" y="174"/>
                      </a:lnTo>
                      <a:lnTo>
                        <a:pt x="184" y="158"/>
                      </a:lnTo>
                      <a:lnTo>
                        <a:pt x="190" y="1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77" name="Freeform 14"/>
                <p:cNvSpPr>
                  <a:spLocks/>
                </p:cNvSpPr>
                <p:nvPr/>
              </p:nvSpPr>
              <p:spPr bwMode="auto">
                <a:xfrm>
                  <a:off x="2428" y="2656"/>
                  <a:ext cx="96" cy="63"/>
                </a:xfrm>
                <a:custGeom>
                  <a:avLst/>
                  <a:gdLst>
                    <a:gd name="T0" fmla="*/ 0 w 193"/>
                    <a:gd name="T1" fmla="*/ 15 h 187"/>
                    <a:gd name="T2" fmla="*/ 0 w 193"/>
                    <a:gd name="T3" fmla="*/ 11 h 187"/>
                    <a:gd name="T4" fmla="*/ 3 w 193"/>
                    <a:gd name="T5" fmla="*/ 6 h 187"/>
                    <a:gd name="T6" fmla="*/ 10 w 193"/>
                    <a:gd name="T7" fmla="*/ 1 h 187"/>
                    <a:gd name="T8" fmla="*/ 18 w 193"/>
                    <a:gd name="T9" fmla="*/ 0 h 187"/>
                    <a:gd name="T10" fmla="*/ 25 w 193"/>
                    <a:gd name="T11" fmla="*/ 0 h 187"/>
                    <a:gd name="T12" fmla="*/ 35 w 193"/>
                    <a:gd name="T13" fmla="*/ 1 h 187"/>
                    <a:gd name="T14" fmla="*/ 47 w 193"/>
                    <a:gd name="T15" fmla="*/ 5 h 187"/>
                    <a:gd name="T16" fmla="*/ 57 w 193"/>
                    <a:gd name="T17" fmla="*/ 8 h 187"/>
                    <a:gd name="T18" fmla="*/ 68 w 193"/>
                    <a:gd name="T19" fmla="*/ 13 h 187"/>
                    <a:gd name="T20" fmla="*/ 75 w 193"/>
                    <a:gd name="T21" fmla="*/ 19 h 187"/>
                    <a:gd name="T22" fmla="*/ 82 w 193"/>
                    <a:gd name="T23" fmla="*/ 24 h 187"/>
                    <a:gd name="T24" fmla="*/ 86 w 193"/>
                    <a:gd name="T25" fmla="*/ 31 h 187"/>
                    <a:gd name="T26" fmla="*/ 90 w 193"/>
                    <a:gd name="T27" fmla="*/ 37 h 187"/>
                    <a:gd name="T28" fmla="*/ 94 w 193"/>
                    <a:gd name="T29" fmla="*/ 47 h 187"/>
                    <a:gd name="T30" fmla="*/ 96 w 193"/>
                    <a:gd name="T31" fmla="*/ 55 h 187"/>
                    <a:gd name="T32" fmla="*/ 95 w 193"/>
                    <a:gd name="T33" fmla="*/ 63 h 187"/>
                    <a:gd name="T34" fmla="*/ 0 w 193"/>
                    <a:gd name="T35" fmla="*/ 15 h 18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93"/>
                    <a:gd name="T55" fmla="*/ 0 h 187"/>
                    <a:gd name="T56" fmla="*/ 193 w 193"/>
                    <a:gd name="T57" fmla="*/ 187 h 18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93" h="187">
                      <a:moveTo>
                        <a:pt x="0" y="45"/>
                      </a:moveTo>
                      <a:lnTo>
                        <a:pt x="0" y="32"/>
                      </a:lnTo>
                      <a:lnTo>
                        <a:pt x="6" y="17"/>
                      </a:lnTo>
                      <a:lnTo>
                        <a:pt x="20" y="4"/>
                      </a:lnTo>
                      <a:lnTo>
                        <a:pt x="36" y="0"/>
                      </a:lnTo>
                      <a:lnTo>
                        <a:pt x="51" y="0"/>
                      </a:lnTo>
                      <a:lnTo>
                        <a:pt x="71" y="4"/>
                      </a:lnTo>
                      <a:lnTo>
                        <a:pt x="94" y="14"/>
                      </a:lnTo>
                      <a:lnTo>
                        <a:pt x="115" y="24"/>
                      </a:lnTo>
                      <a:lnTo>
                        <a:pt x="136" y="40"/>
                      </a:lnTo>
                      <a:lnTo>
                        <a:pt x="151" y="55"/>
                      </a:lnTo>
                      <a:lnTo>
                        <a:pt x="164" y="72"/>
                      </a:lnTo>
                      <a:lnTo>
                        <a:pt x="173" y="91"/>
                      </a:lnTo>
                      <a:lnTo>
                        <a:pt x="181" y="111"/>
                      </a:lnTo>
                      <a:lnTo>
                        <a:pt x="189" y="139"/>
                      </a:lnTo>
                      <a:lnTo>
                        <a:pt x="193" y="163"/>
                      </a:lnTo>
                      <a:lnTo>
                        <a:pt x="191" y="187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78" name="Freeform 15"/>
                <p:cNvSpPr>
                  <a:spLocks/>
                </p:cNvSpPr>
                <p:nvPr/>
              </p:nvSpPr>
              <p:spPr bwMode="auto">
                <a:xfrm>
                  <a:off x="2207" y="2588"/>
                  <a:ext cx="212" cy="202"/>
                </a:xfrm>
                <a:custGeom>
                  <a:avLst/>
                  <a:gdLst>
                    <a:gd name="T0" fmla="*/ 0 w 422"/>
                    <a:gd name="T1" fmla="*/ 202 h 605"/>
                    <a:gd name="T2" fmla="*/ 173 w 422"/>
                    <a:gd name="T3" fmla="*/ 106 h 605"/>
                    <a:gd name="T4" fmla="*/ 212 w 422"/>
                    <a:gd name="T5" fmla="*/ 0 h 605"/>
                    <a:gd name="T6" fmla="*/ 164 w 422"/>
                    <a:gd name="T7" fmla="*/ 39 h 605"/>
                    <a:gd name="T8" fmla="*/ 156 w 422"/>
                    <a:gd name="T9" fmla="*/ 52 h 605"/>
                    <a:gd name="T10" fmla="*/ 149 w 422"/>
                    <a:gd name="T11" fmla="*/ 43 h 605"/>
                    <a:gd name="T12" fmla="*/ 98 w 422"/>
                    <a:gd name="T13" fmla="*/ 97 h 605"/>
                    <a:gd name="T14" fmla="*/ 97 w 422"/>
                    <a:gd name="T15" fmla="*/ 84 h 605"/>
                    <a:gd name="T16" fmla="*/ 38 w 422"/>
                    <a:gd name="T17" fmla="*/ 137 h 605"/>
                    <a:gd name="T18" fmla="*/ 0 w 422"/>
                    <a:gd name="T19" fmla="*/ 202 h 60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22"/>
                    <a:gd name="T31" fmla="*/ 0 h 605"/>
                    <a:gd name="T32" fmla="*/ 422 w 422"/>
                    <a:gd name="T33" fmla="*/ 605 h 60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22" h="605">
                      <a:moveTo>
                        <a:pt x="0" y="605"/>
                      </a:moveTo>
                      <a:lnTo>
                        <a:pt x="345" y="317"/>
                      </a:lnTo>
                      <a:lnTo>
                        <a:pt x="422" y="0"/>
                      </a:lnTo>
                      <a:lnTo>
                        <a:pt x="327" y="117"/>
                      </a:lnTo>
                      <a:lnTo>
                        <a:pt x="310" y="156"/>
                      </a:lnTo>
                      <a:lnTo>
                        <a:pt x="297" y="129"/>
                      </a:lnTo>
                      <a:lnTo>
                        <a:pt x="196" y="291"/>
                      </a:lnTo>
                      <a:lnTo>
                        <a:pt x="193" y="252"/>
                      </a:lnTo>
                      <a:lnTo>
                        <a:pt x="76" y="409"/>
                      </a:lnTo>
                      <a:lnTo>
                        <a:pt x="0" y="605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79" name="Freeform 16"/>
                <p:cNvSpPr>
                  <a:spLocks/>
                </p:cNvSpPr>
                <p:nvPr/>
              </p:nvSpPr>
              <p:spPr bwMode="auto">
                <a:xfrm>
                  <a:off x="2217" y="2706"/>
                  <a:ext cx="186" cy="97"/>
                </a:xfrm>
                <a:custGeom>
                  <a:avLst/>
                  <a:gdLst>
                    <a:gd name="T0" fmla="*/ 21 w 373"/>
                    <a:gd name="T1" fmla="*/ 80 h 293"/>
                    <a:gd name="T2" fmla="*/ 186 w 373"/>
                    <a:gd name="T3" fmla="*/ 0 h 293"/>
                    <a:gd name="T4" fmla="*/ 142 w 373"/>
                    <a:gd name="T5" fmla="*/ 35 h 293"/>
                    <a:gd name="T6" fmla="*/ 0 w 373"/>
                    <a:gd name="T7" fmla="*/ 97 h 293"/>
                    <a:gd name="T8" fmla="*/ 21 w 373"/>
                    <a:gd name="T9" fmla="*/ 80 h 2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3"/>
                    <a:gd name="T16" fmla="*/ 0 h 293"/>
                    <a:gd name="T17" fmla="*/ 373 w 373"/>
                    <a:gd name="T18" fmla="*/ 293 h 2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3" h="293">
                      <a:moveTo>
                        <a:pt x="42" y="241"/>
                      </a:moveTo>
                      <a:lnTo>
                        <a:pt x="373" y="0"/>
                      </a:lnTo>
                      <a:lnTo>
                        <a:pt x="285" y="107"/>
                      </a:lnTo>
                      <a:lnTo>
                        <a:pt x="0" y="293"/>
                      </a:lnTo>
                      <a:lnTo>
                        <a:pt x="42" y="241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80" name="Freeform 17"/>
                <p:cNvSpPr>
                  <a:spLocks/>
                </p:cNvSpPr>
                <p:nvPr/>
              </p:nvSpPr>
              <p:spPr bwMode="auto">
                <a:xfrm>
                  <a:off x="2222" y="2752"/>
                  <a:ext cx="348" cy="81"/>
                </a:xfrm>
                <a:custGeom>
                  <a:avLst/>
                  <a:gdLst>
                    <a:gd name="T0" fmla="*/ 0 w 694"/>
                    <a:gd name="T1" fmla="*/ 71 h 244"/>
                    <a:gd name="T2" fmla="*/ 220 w 694"/>
                    <a:gd name="T3" fmla="*/ 0 h 244"/>
                    <a:gd name="T4" fmla="*/ 348 w 694"/>
                    <a:gd name="T5" fmla="*/ 35 h 244"/>
                    <a:gd name="T6" fmla="*/ 281 w 694"/>
                    <a:gd name="T7" fmla="*/ 45 h 244"/>
                    <a:gd name="T8" fmla="*/ 259 w 694"/>
                    <a:gd name="T9" fmla="*/ 45 h 244"/>
                    <a:gd name="T10" fmla="*/ 271 w 694"/>
                    <a:gd name="T11" fmla="*/ 53 h 244"/>
                    <a:gd name="T12" fmla="*/ 199 w 694"/>
                    <a:gd name="T13" fmla="*/ 63 h 244"/>
                    <a:gd name="T14" fmla="*/ 178 w 694"/>
                    <a:gd name="T15" fmla="*/ 63 h 244"/>
                    <a:gd name="T16" fmla="*/ 194 w 694"/>
                    <a:gd name="T17" fmla="*/ 69 h 244"/>
                    <a:gd name="T18" fmla="*/ 96 w 694"/>
                    <a:gd name="T19" fmla="*/ 81 h 244"/>
                    <a:gd name="T20" fmla="*/ 0 w 694"/>
                    <a:gd name="T21" fmla="*/ 71 h 24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94"/>
                    <a:gd name="T34" fmla="*/ 0 h 244"/>
                    <a:gd name="T35" fmla="*/ 694 w 694"/>
                    <a:gd name="T36" fmla="*/ 244 h 244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94" h="244">
                      <a:moveTo>
                        <a:pt x="0" y="215"/>
                      </a:moveTo>
                      <a:lnTo>
                        <a:pt x="438" y="0"/>
                      </a:lnTo>
                      <a:lnTo>
                        <a:pt x="694" y="104"/>
                      </a:lnTo>
                      <a:lnTo>
                        <a:pt x="561" y="137"/>
                      </a:lnTo>
                      <a:lnTo>
                        <a:pt x="516" y="137"/>
                      </a:lnTo>
                      <a:lnTo>
                        <a:pt x="541" y="159"/>
                      </a:lnTo>
                      <a:lnTo>
                        <a:pt x="397" y="191"/>
                      </a:lnTo>
                      <a:lnTo>
                        <a:pt x="355" y="191"/>
                      </a:lnTo>
                      <a:lnTo>
                        <a:pt x="386" y="208"/>
                      </a:lnTo>
                      <a:lnTo>
                        <a:pt x="192" y="244"/>
                      </a:lnTo>
                      <a:lnTo>
                        <a:pt x="0" y="215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81" name="Freeform 18"/>
                <p:cNvSpPr>
                  <a:spLocks/>
                </p:cNvSpPr>
                <p:nvPr/>
              </p:nvSpPr>
              <p:spPr bwMode="auto">
                <a:xfrm>
                  <a:off x="2147" y="2781"/>
                  <a:ext cx="101" cy="74"/>
                </a:xfrm>
                <a:custGeom>
                  <a:avLst/>
                  <a:gdLst>
                    <a:gd name="T0" fmla="*/ 67 w 203"/>
                    <a:gd name="T1" fmla="*/ 0 h 223"/>
                    <a:gd name="T2" fmla="*/ 63 w 203"/>
                    <a:gd name="T3" fmla="*/ 8 h 223"/>
                    <a:gd name="T4" fmla="*/ 61 w 203"/>
                    <a:gd name="T5" fmla="*/ 15 h 223"/>
                    <a:gd name="T6" fmla="*/ 61 w 203"/>
                    <a:gd name="T7" fmla="*/ 21 h 223"/>
                    <a:gd name="T8" fmla="*/ 63 w 203"/>
                    <a:gd name="T9" fmla="*/ 30 h 223"/>
                    <a:gd name="T10" fmla="*/ 67 w 203"/>
                    <a:gd name="T11" fmla="*/ 36 h 223"/>
                    <a:gd name="T12" fmla="*/ 70 w 203"/>
                    <a:gd name="T13" fmla="*/ 40 h 223"/>
                    <a:gd name="T14" fmla="*/ 76 w 203"/>
                    <a:gd name="T15" fmla="*/ 45 h 223"/>
                    <a:gd name="T16" fmla="*/ 85 w 203"/>
                    <a:gd name="T17" fmla="*/ 48 h 223"/>
                    <a:gd name="T18" fmla="*/ 94 w 203"/>
                    <a:gd name="T19" fmla="*/ 50 h 223"/>
                    <a:gd name="T20" fmla="*/ 101 w 203"/>
                    <a:gd name="T21" fmla="*/ 51 h 223"/>
                    <a:gd name="T22" fmla="*/ 33 w 203"/>
                    <a:gd name="T23" fmla="*/ 74 h 223"/>
                    <a:gd name="T24" fmla="*/ 25 w 203"/>
                    <a:gd name="T25" fmla="*/ 73 h 223"/>
                    <a:gd name="T26" fmla="*/ 17 w 203"/>
                    <a:gd name="T27" fmla="*/ 71 h 223"/>
                    <a:gd name="T28" fmla="*/ 10 w 203"/>
                    <a:gd name="T29" fmla="*/ 67 h 223"/>
                    <a:gd name="T30" fmla="*/ 5 w 203"/>
                    <a:gd name="T31" fmla="*/ 64 h 223"/>
                    <a:gd name="T32" fmla="*/ 2 w 203"/>
                    <a:gd name="T33" fmla="*/ 59 h 223"/>
                    <a:gd name="T34" fmla="*/ 1 w 203"/>
                    <a:gd name="T35" fmla="*/ 54 h 223"/>
                    <a:gd name="T36" fmla="*/ 0 w 203"/>
                    <a:gd name="T37" fmla="*/ 49 h 223"/>
                    <a:gd name="T38" fmla="*/ 1 w 203"/>
                    <a:gd name="T39" fmla="*/ 42 h 223"/>
                    <a:gd name="T40" fmla="*/ 4 w 203"/>
                    <a:gd name="T41" fmla="*/ 36 h 223"/>
                    <a:gd name="T42" fmla="*/ 10 w 203"/>
                    <a:gd name="T43" fmla="*/ 31 h 223"/>
                    <a:gd name="T44" fmla="*/ 67 w 203"/>
                    <a:gd name="T45" fmla="*/ 0 h 22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203"/>
                    <a:gd name="T70" fmla="*/ 0 h 223"/>
                    <a:gd name="T71" fmla="*/ 203 w 203"/>
                    <a:gd name="T72" fmla="*/ 223 h 223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203" h="223">
                      <a:moveTo>
                        <a:pt x="134" y="0"/>
                      </a:moveTo>
                      <a:lnTo>
                        <a:pt x="127" y="24"/>
                      </a:lnTo>
                      <a:lnTo>
                        <a:pt x="123" y="45"/>
                      </a:lnTo>
                      <a:lnTo>
                        <a:pt x="122" y="64"/>
                      </a:lnTo>
                      <a:lnTo>
                        <a:pt x="127" y="89"/>
                      </a:lnTo>
                      <a:lnTo>
                        <a:pt x="134" y="108"/>
                      </a:lnTo>
                      <a:lnTo>
                        <a:pt x="141" y="122"/>
                      </a:lnTo>
                      <a:lnTo>
                        <a:pt x="152" y="135"/>
                      </a:lnTo>
                      <a:lnTo>
                        <a:pt x="170" y="145"/>
                      </a:lnTo>
                      <a:lnTo>
                        <a:pt x="189" y="151"/>
                      </a:lnTo>
                      <a:lnTo>
                        <a:pt x="203" y="155"/>
                      </a:lnTo>
                      <a:lnTo>
                        <a:pt x="67" y="223"/>
                      </a:lnTo>
                      <a:lnTo>
                        <a:pt x="51" y="219"/>
                      </a:lnTo>
                      <a:lnTo>
                        <a:pt x="34" y="213"/>
                      </a:lnTo>
                      <a:lnTo>
                        <a:pt x="21" y="203"/>
                      </a:lnTo>
                      <a:lnTo>
                        <a:pt x="11" y="192"/>
                      </a:lnTo>
                      <a:lnTo>
                        <a:pt x="4" y="177"/>
                      </a:lnTo>
                      <a:lnTo>
                        <a:pt x="2" y="164"/>
                      </a:lnTo>
                      <a:lnTo>
                        <a:pt x="0" y="148"/>
                      </a:lnTo>
                      <a:lnTo>
                        <a:pt x="3" y="126"/>
                      </a:lnTo>
                      <a:lnTo>
                        <a:pt x="9" y="108"/>
                      </a:lnTo>
                      <a:lnTo>
                        <a:pt x="20" y="93"/>
                      </a:lnTo>
                      <a:lnTo>
                        <a:pt x="134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82" name="Freeform 19"/>
                <p:cNvSpPr>
                  <a:spLocks/>
                </p:cNvSpPr>
                <p:nvPr/>
              </p:nvSpPr>
              <p:spPr bwMode="auto">
                <a:xfrm>
                  <a:off x="2162" y="2797"/>
                  <a:ext cx="45" cy="53"/>
                </a:xfrm>
                <a:custGeom>
                  <a:avLst/>
                  <a:gdLst>
                    <a:gd name="T0" fmla="*/ 21 w 92"/>
                    <a:gd name="T1" fmla="*/ 0 h 157"/>
                    <a:gd name="T2" fmla="*/ 18 w 92"/>
                    <a:gd name="T3" fmla="*/ 4 h 157"/>
                    <a:gd name="T4" fmla="*/ 16 w 92"/>
                    <a:gd name="T5" fmla="*/ 11 h 157"/>
                    <a:gd name="T6" fmla="*/ 13 w 92"/>
                    <a:gd name="T7" fmla="*/ 17 h 157"/>
                    <a:gd name="T8" fmla="*/ 12 w 92"/>
                    <a:gd name="T9" fmla="*/ 22 h 157"/>
                    <a:gd name="T10" fmla="*/ 13 w 92"/>
                    <a:gd name="T11" fmla="*/ 28 h 157"/>
                    <a:gd name="T12" fmla="*/ 16 w 92"/>
                    <a:gd name="T13" fmla="*/ 34 h 157"/>
                    <a:gd name="T14" fmla="*/ 20 w 92"/>
                    <a:gd name="T15" fmla="*/ 40 h 157"/>
                    <a:gd name="T16" fmla="*/ 28 w 92"/>
                    <a:gd name="T17" fmla="*/ 43 h 157"/>
                    <a:gd name="T18" fmla="*/ 36 w 92"/>
                    <a:gd name="T19" fmla="*/ 46 h 157"/>
                    <a:gd name="T20" fmla="*/ 45 w 92"/>
                    <a:gd name="T21" fmla="*/ 49 h 157"/>
                    <a:gd name="T22" fmla="*/ 34 w 92"/>
                    <a:gd name="T23" fmla="*/ 53 h 157"/>
                    <a:gd name="T24" fmla="*/ 26 w 92"/>
                    <a:gd name="T25" fmla="*/ 51 h 157"/>
                    <a:gd name="T26" fmla="*/ 18 w 92"/>
                    <a:gd name="T27" fmla="*/ 49 h 157"/>
                    <a:gd name="T28" fmla="*/ 11 w 92"/>
                    <a:gd name="T29" fmla="*/ 45 h 157"/>
                    <a:gd name="T30" fmla="*/ 6 w 92"/>
                    <a:gd name="T31" fmla="*/ 41 h 157"/>
                    <a:gd name="T32" fmla="*/ 3 w 92"/>
                    <a:gd name="T33" fmla="*/ 36 h 157"/>
                    <a:gd name="T34" fmla="*/ 1 w 92"/>
                    <a:gd name="T35" fmla="*/ 32 h 157"/>
                    <a:gd name="T36" fmla="*/ 0 w 92"/>
                    <a:gd name="T37" fmla="*/ 26 h 157"/>
                    <a:gd name="T38" fmla="*/ 1 w 92"/>
                    <a:gd name="T39" fmla="*/ 19 h 157"/>
                    <a:gd name="T40" fmla="*/ 3 w 92"/>
                    <a:gd name="T41" fmla="*/ 13 h 157"/>
                    <a:gd name="T42" fmla="*/ 6 w 92"/>
                    <a:gd name="T43" fmla="*/ 8 h 157"/>
                    <a:gd name="T44" fmla="*/ 21 w 92"/>
                    <a:gd name="T45" fmla="*/ 0 h 157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92"/>
                    <a:gd name="T70" fmla="*/ 0 h 157"/>
                    <a:gd name="T71" fmla="*/ 92 w 92"/>
                    <a:gd name="T72" fmla="*/ 157 h 157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92" h="157">
                      <a:moveTo>
                        <a:pt x="42" y="0"/>
                      </a:moveTo>
                      <a:lnTo>
                        <a:pt x="37" y="13"/>
                      </a:lnTo>
                      <a:lnTo>
                        <a:pt x="32" y="33"/>
                      </a:lnTo>
                      <a:lnTo>
                        <a:pt x="27" y="49"/>
                      </a:lnTo>
                      <a:lnTo>
                        <a:pt x="25" y="65"/>
                      </a:lnTo>
                      <a:lnTo>
                        <a:pt x="27" y="84"/>
                      </a:lnTo>
                      <a:lnTo>
                        <a:pt x="32" y="101"/>
                      </a:lnTo>
                      <a:lnTo>
                        <a:pt x="41" y="118"/>
                      </a:lnTo>
                      <a:lnTo>
                        <a:pt x="58" y="128"/>
                      </a:lnTo>
                      <a:lnTo>
                        <a:pt x="74" y="137"/>
                      </a:lnTo>
                      <a:lnTo>
                        <a:pt x="92" y="146"/>
                      </a:lnTo>
                      <a:lnTo>
                        <a:pt x="70" y="157"/>
                      </a:lnTo>
                      <a:lnTo>
                        <a:pt x="54" y="152"/>
                      </a:lnTo>
                      <a:lnTo>
                        <a:pt x="36" y="144"/>
                      </a:lnTo>
                      <a:lnTo>
                        <a:pt x="23" y="133"/>
                      </a:lnTo>
                      <a:lnTo>
                        <a:pt x="12" y="121"/>
                      </a:lnTo>
                      <a:lnTo>
                        <a:pt x="6" y="107"/>
                      </a:lnTo>
                      <a:lnTo>
                        <a:pt x="2" y="95"/>
                      </a:lnTo>
                      <a:lnTo>
                        <a:pt x="0" y="78"/>
                      </a:lnTo>
                      <a:lnTo>
                        <a:pt x="2" y="56"/>
                      </a:lnTo>
                      <a:lnTo>
                        <a:pt x="6" y="39"/>
                      </a:lnTo>
                      <a:lnTo>
                        <a:pt x="13" y="23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83" name="Freeform 20"/>
                <p:cNvSpPr>
                  <a:spLocks/>
                </p:cNvSpPr>
                <p:nvPr/>
              </p:nvSpPr>
              <p:spPr bwMode="auto">
                <a:xfrm>
                  <a:off x="1996" y="2881"/>
                  <a:ext cx="48" cy="33"/>
                </a:xfrm>
                <a:custGeom>
                  <a:avLst/>
                  <a:gdLst>
                    <a:gd name="T0" fmla="*/ 34 w 95"/>
                    <a:gd name="T1" fmla="*/ 0 h 99"/>
                    <a:gd name="T2" fmla="*/ 11 w 95"/>
                    <a:gd name="T3" fmla="*/ 13 h 99"/>
                    <a:gd name="T4" fmla="*/ 6 w 95"/>
                    <a:gd name="T5" fmla="*/ 15 h 99"/>
                    <a:gd name="T6" fmla="*/ 2 w 95"/>
                    <a:gd name="T7" fmla="*/ 20 h 99"/>
                    <a:gd name="T8" fmla="*/ 0 w 95"/>
                    <a:gd name="T9" fmla="*/ 25 h 99"/>
                    <a:gd name="T10" fmla="*/ 3 w 95"/>
                    <a:gd name="T11" fmla="*/ 29 h 99"/>
                    <a:gd name="T12" fmla="*/ 8 w 95"/>
                    <a:gd name="T13" fmla="*/ 32 h 99"/>
                    <a:gd name="T14" fmla="*/ 12 w 95"/>
                    <a:gd name="T15" fmla="*/ 33 h 99"/>
                    <a:gd name="T16" fmla="*/ 20 w 95"/>
                    <a:gd name="T17" fmla="*/ 31 h 99"/>
                    <a:gd name="T18" fmla="*/ 48 w 95"/>
                    <a:gd name="T19" fmla="*/ 22 h 99"/>
                    <a:gd name="T20" fmla="*/ 42 w 95"/>
                    <a:gd name="T21" fmla="*/ 19 h 99"/>
                    <a:gd name="T22" fmla="*/ 37 w 95"/>
                    <a:gd name="T23" fmla="*/ 16 h 99"/>
                    <a:gd name="T24" fmla="*/ 35 w 95"/>
                    <a:gd name="T25" fmla="*/ 12 h 99"/>
                    <a:gd name="T26" fmla="*/ 34 w 95"/>
                    <a:gd name="T27" fmla="*/ 8 h 99"/>
                    <a:gd name="T28" fmla="*/ 33 w 95"/>
                    <a:gd name="T29" fmla="*/ 3 h 99"/>
                    <a:gd name="T30" fmla="*/ 34 w 95"/>
                    <a:gd name="T31" fmla="*/ 0 h 99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95"/>
                    <a:gd name="T49" fmla="*/ 0 h 99"/>
                    <a:gd name="T50" fmla="*/ 95 w 95"/>
                    <a:gd name="T51" fmla="*/ 99 h 99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95" h="99">
                      <a:moveTo>
                        <a:pt x="68" y="0"/>
                      </a:moveTo>
                      <a:lnTo>
                        <a:pt x="21" y="39"/>
                      </a:lnTo>
                      <a:lnTo>
                        <a:pt x="11" y="46"/>
                      </a:lnTo>
                      <a:lnTo>
                        <a:pt x="4" y="59"/>
                      </a:lnTo>
                      <a:lnTo>
                        <a:pt x="0" y="74"/>
                      </a:lnTo>
                      <a:lnTo>
                        <a:pt x="5" y="88"/>
                      </a:lnTo>
                      <a:lnTo>
                        <a:pt x="15" y="96"/>
                      </a:lnTo>
                      <a:lnTo>
                        <a:pt x="24" y="99"/>
                      </a:lnTo>
                      <a:lnTo>
                        <a:pt x="39" y="93"/>
                      </a:lnTo>
                      <a:lnTo>
                        <a:pt x="95" y="65"/>
                      </a:lnTo>
                      <a:lnTo>
                        <a:pt x="83" y="58"/>
                      </a:lnTo>
                      <a:lnTo>
                        <a:pt x="74" y="48"/>
                      </a:lnTo>
                      <a:lnTo>
                        <a:pt x="69" y="36"/>
                      </a:lnTo>
                      <a:lnTo>
                        <a:pt x="68" y="25"/>
                      </a:lnTo>
                      <a:lnTo>
                        <a:pt x="66" y="10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</p:grpSp>
        <p:grpSp>
          <p:nvGrpSpPr>
            <p:cNvPr id="73734" name="Group 21"/>
            <p:cNvGrpSpPr>
              <a:grpSpLocks/>
            </p:cNvGrpSpPr>
            <p:nvPr/>
          </p:nvGrpSpPr>
          <p:grpSpPr bwMode="auto">
            <a:xfrm>
              <a:off x="1919" y="2495"/>
              <a:ext cx="521" cy="419"/>
              <a:chOff x="1919" y="2495"/>
              <a:chExt cx="521" cy="419"/>
            </a:xfrm>
          </p:grpSpPr>
          <p:sp>
            <p:nvSpPr>
              <p:cNvPr id="73754" name="Freeform 22"/>
              <p:cNvSpPr>
                <a:spLocks/>
              </p:cNvSpPr>
              <p:nvPr/>
            </p:nvSpPr>
            <p:spPr bwMode="auto">
              <a:xfrm>
                <a:off x="1928" y="2893"/>
                <a:ext cx="49" cy="21"/>
              </a:xfrm>
              <a:custGeom>
                <a:avLst/>
                <a:gdLst>
                  <a:gd name="T0" fmla="*/ 0 w 96"/>
                  <a:gd name="T1" fmla="*/ 13 h 61"/>
                  <a:gd name="T2" fmla="*/ 14 w 96"/>
                  <a:gd name="T3" fmla="*/ 0 h 61"/>
                  <a:gd name="T4" fmla="*/ 49 w 96"/>
                  <a:gd name="T5" fmla="*/ 17 h 61"/>
                  <a:gd name="T6" fmla="*/ 11 w 96"/>
                  <a:gd name="T7" fmla="*/ 21 h 61"/>
                  <a:gd name="T8" fmla="*/ 0 w 96"/>
                  <a:gd name="T9" fmla="*/ 13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61"/>
                  <a:gd name="T17" fmla="*/ 96 w 96"/>
                  <a:gd name="T18" fmla="*/ 61 h 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61">
                    <a:moveTo>
                      <a:pt x="0" y="39"/>
                    </a:moveTo>
                    <a:lnTo>
                      <a:pt x="28" y="0"/>
                    </a:lnTo>
                    <a:lnTo>
                      <a:pt x="96" y="49"/>
                    </a:lnTo>
                    <a:lnTo>
                      <a:pt x="22" y="61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55" name="Freeform 23"/>
              <p:cNvSpPr>
                <a:spLocks/>
              </p:cNvSpPr>
              <p:nvPr/>
            </p:nvSpPr>
            <p:spPr bwMode="auto">
              <a:xfrm>
                <a:off x="1922" y="2862"/>
                <a:ext cx="55" cy="48"/>
              </a:xfrm>
              <a:custGeom>
                <a:avLst/>
                <a:gdLst>
                  <a:gd name="T0" fmla="*/ 0 w 109"/>
                  <a:gd name="T1" fmla="*/ 0 h 143"/>
                  <a:gd name="T2" fmla="*/ 33 w 109"/>
                  <a:gd name="T3" fmla="*/ 23 h 143"/>
                  <a:gd name="T4" fmla="*/ 55 w 109"/>
                  <a:gd name="T5" fmla="*/ 48 h 143"/>
                  <a:gd name="T6" fmla="*/ 21 w 109"/>
                  <a:gd name="T7" fmla="*/ 31 h 143"/>
                  <a:gd name="T8" fmla="*/ 0 w 109"/>
                  <a:gd name="T9" fmla="*/ 0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143"/>
                  <a:gd name="T17" fmla="*/ 109 w 109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143">
                    <a:moveTo>
                      <a:pt x="0" y="0"/>
                    </a:moveTo>
                    <a:lnTo>
                      <a:pt x="65" y="68"/>
                    </a:lnTo>
                    <a:lnTo>
                      <a:pt x="109" y="143"/>
                    </a:lnTo>
                    <a:lnTo>
                      <a:pt x="41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56" name="Freeform 24"/>
              <p:cNvSpPr>
                <a:spLocks/>
              </p:cNvSpPr>
              <p:nvPr/>
            </p:nvSpPr>
            <p:spPr bwMode="auto">
              <a:xfrm>
                <a:off x="1919" y="2863"/>
                <a:ext cx="24" cy="43"/>
              </a:xfrm>
              <a:custGeom>
                <a:avLst/>
                <a:gdLst>
                  <a:gd name="T0" fmla="*/ 4 w 48"/>
                  <a:gd name="T1" fmla="*/ 0 h 127"/>
                  <a:gd name="T2" fmla="*/ 24 w 48"/>
                  <a:gd name="T3" fmla="*/ 30 h 127"/>
                  <a:gd name="T4" fmla="*/ 9 w 48"/>
                  <a:gd name="T5" fmla="*/ 43 h 127"/>
                  <a:gd name="T6" fmla="*/ 0 w 48"/>
                  <a:gd name="T7" fmla="*/ 35 h 127"/>
                  <a:gd name="T8" fmla="*/ 4 w 48"/>
                  <a:gd name="T9" fmla="*/ 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27"/>
                  <a:gd name="T17" fmla="*/ 48 w 48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27">
                    <a:moveTo>
                      <a:pt x="8" y="0"/>
                    </a:moveTo>
                    <a:lnTo>
                      <a:pt x="48" y="88"/>
                    </a:lnTo>
                    <a:lnTo>
                      <a:pt x="18" y="127"/>
                    </a:lnTo>
                    <a:lnTo>
                      <a:pt x="0" y="10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57" name="Freeform 25"/>
              <p:cNvSpPr>
                <a:spLocks/>
              </p:cNvSpPr>
              <p:nvPr/>
            </p:nvSpPr>
            <p:spPr bwMode="auto">
              <a:xfrm>
                <a:off x="1938" y="2602"/>
                <a:ext cx="375" cy="296"/>
              </a:xfrm>
              <a:custGeom>
                <a:avLst/>
                <a:gdLst>
                  <a:gd name="T0" fmla="*/ 282 w 751"/>
                  <a:gd name="T1" fmla="*/ 0 h 888"/>
                  <a:gd name="T2" fmla="*/ 1 w 751"/>
                  <a:gd name="T3" fmla="*/ 281 h 888"/>
                  <a:gd name="T4" fmla="*/ 0 w 751"/>
                  <a:gd name="T5" fmla="*/ 285 h 888"/>
                  <a:gd name="T6" fmla="*/ 1 w 751"/>
                  <a:gd name="T7" fmla="*/ 289 h 888"/>
                  <a:gd name="T8" fmla="*/ 3 w 751"/>
                  <a:gd name="T9" fmla="*/ 293 h 888"/>
                  <a:gd name="T10" fmla="*/ 6 w 751"/>
                  <a:gd name="T11" fmla="*/ 295 h 888"/>
                  <a:gd name="T12" fmla="*/ 11 w 751"/>
                  <a:gd name="T13" fmla="*/ 296 h 888"/>
                  <a:gd name="T14" fmla="*/ 17 w 751"/>
                  <a:gd name="T15" fmla="*/ 295 h 888"/>
                  <a:gd name="T16" fmla="*/ 375 w 751"/>
                  <a:gd name="T17" fmla="*/ 59 h 888"/>
                  <a:gd name="T18" fmla="*/ 282 w 751"/>
                  <a:gd name="T19" fmla="*/ 0 h 8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1"/>
                  <a:gd name="T31" fmla="*/ 0 h 888"/>
                  <a:gd name="T32" fmla="*/ 751 w 751"/>
                  <a:gd name="T33" fmla="*/ 888 h 8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1" h="888">
                    <a:moveTo>
                      <a:pt x="565" y="0"/>
                    </a:moveTo>
                    <a:lnTo>
                      <a:pt x="3" y="844"/>
                    </a:lnTo>
                    <a:lnTo>
                      <a:pt x="0" y="854"/>
                    </a:lnTo>
                    <a:lnTo>
                      <a:pt x="2" y="868"/>
                    </a:lnTo>
                    <a:lnTo>
                      <a:pt x="6" y="879"/>
                    </a:lnTo>
                    <a:lnTo>
                      <a:pt x="12" y="885"/>
                    </a:lnTo>
                    <a:lnTo>
                      <a:pt x="23" y="888"/>
                    </a:lnTo>
                    <a:lnTo>
                      <a:pt x="34" y="886"/>
                    </a:lnTo>
                    <a:lnTo>
                      <a:pt x="751" y="177"/>
                    </a:lnTo>
                    <a:lnTo>
                      <a:pt x="565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58" name="Freeform 26"/>
              <p:cNvSpPr>
                <a:spLocks/>
              </p:cNvSpPr>
              <p:nvPr/>
            </p:nvSpPr>
            <p:spPr bwMode="auto">
              <a:xfrm>
                <a:off x="2212" y="2573"/>
                <a:ext cx="157" cy="53"/>
              </a:xfrm>
              <a:custGeom>
                <a:avLst/>
                <a:gdLst>
                  <a:gd name="T0" fmla="*/ 44 w 314"/>
                  <a:gd name="T1" fmla="*/ 0 h 159"/>
                  <a:gd name="T2" fmla="*/ 157 w 314"/>
                  <a:gd name="T3" fmla="*/ 26 h 159"/>
                  <a:gd name="T4" fmla="*/ 149 w 314"/>
                  <a:gd name="T5" fmla="*/ 33 h 159"/>
                  <a:gd name="T6" fmla="*/ 148 w 314"/>
                  <a:gd name="T7" fmla="*/ 39 h 159"/>
                  <a:gd name="T8" fmla="*/ 54 w 314"/>
                  <a:gd name="T9" fmla="*/ 14 h 159"/>
                  <a:gd name="T10" fmla="*/ 1 w 314"/>
                  <a:gd name="T11" fmla="*/ 53 h 159"/>
                  <a:gd name="T12" fmla="*/ 0 w 314"/>
                  <a:gd name="T13" fmla="*/ 40 h 159"/>
                  <a:gd name="T14" fmla="*/ 44 w 314"/>
                  <a:gd name="T15" fmla="*/ 0 h 15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4"/>
                  <a:gd name="T25" fmla="*/ 0 h 159"/>
                  <a:gd name="T26" fmla="*/ 314 w 314"/>
                  <a:gd name="T27" fmla="*/ 159 h 15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4" h="159">
                    <a:moveTo>
                      <a:pt x="89" y="0"/>
                    </a:moveTo>
                    <a:lnTo>
                      <a:pt x="314" y="79"/>
                    </a:lnTo>
                    <a:lnTo>
                      <a:pt x="297" y="98"/>
                    </a:lnTo>
                    <a:lnTo>
                      <a:pt x="295" y="116"/>
                    </a:lnTo>
                    <a:lnTo>
                      <a:pt x="109" y="43"/>
                    </a:lnTo>
                    <a:lnTo>
                      <a:pt x="3" y="159"/>
                    </a:lnTo>
                    <a:lnTo>
                      <a:pt x="0" y="119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59" name="Freeform 27"/>
              <p:cNvSpPr>
                <a:spLocks/>
              </p:cNvSpPr>
              <p:nvPr/>
            </p:nvSpPr>
            <p:spPr bwMode="auto">
              <a:xfrm>
                <a:off x="2264" y="2585"/>
                <a:ext cx="108" cy="46"/>
              </a:xfrm>
              <a:custGeom>
                <a:avLst/>
                <a:gdLst>
                  <a:gd name="T0" fmla="*/ 0 w 217"/>
                  <a:gd name="T1" fmla="*/ 0 h 139"/>
                  <a:gd name="T2" fmla="*/ 106 w 217"/>
                  <a:gd name="T3" fmla="*/ 22 h 139"/>
                  <a:gd name="T4" fmla="*/ 108 w 217"/>
                  <a:gd name="T5" fmla="*/ 29 h 139"/>
                  <a:gd name="T6" fmla="*/ 106 w 217"/>
                  <a:gd name="T7" fmla="*/ 36 h 139"/>
                  <a:gd name="T8" fmla="*/ 102 w 217"/>
                  <a:gd name="T9" fmla="*/ 41 h 139"/>
                  <a:gd name="T10" fmla="*/ 84 w 217"/>
                  <a:gd name="T11" fmla="*/ 46 h 139"/>
                  <a:gd name="T12" fmla="*/ 55 w 217"/>
                  <a:gd name="T13" fmla="*/ 40 h 139"/>
                  <a:gd name="T14" fmla="*/ 21 w 217"/>
                  <a:gd name="T15" fmla="*/ 25 h 139"/>
                  <a:gd name="T16" fmla="*/ 3 w 217"/>
                  <a:gd name="T17" fmla="*/ 9 h 139"/>
                  <a:gd name="T18" fmla="*/ 0 w 217"/>
                  <a:gd name="T19" fmla="*/ 0 h 13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39"/>
                  <a:gd name="T32" fmla="*/ 217 w 217"/>
                  <a:gd name="T33" fmla="*/ 139 h 13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39">
                    <a:moveTo>
                      <a:pt x="0" y="0"/>
                    </a:moveTo>
                    <a:lnTo>
                      <a:pt x="213" y="66"/>
                    </a:lnTo>
                    <a:lnTo>
                      <a:pt x="217" y="88"/>
                    </a:lnTo>
                    <a:lnTo>
                      <a:pt x="213" y="108"/>
                    </a:lnTo>
                    <a:lnTo>
                      <a:pt x="204" y="124"/>
                    </a:lnTo>
                    <a:lnTo>
                      <a:pt x="169" y="139"/>
                    </a:lnTo>
                    <a:lnTo>
                      <a:pt x="111" y="121"/>
                    </a:lnTo>
                    <a:lnTo>
                      <a:pt x="43" y="75"/>
                    </a:lnTo>
                    <a:lnTo>
                      <a:pt x="7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60" name="Freeform 28"/>
              <p:cNvSpPr>
                <a:spLocks/>
              </p:cNvSpPr>
              <p:nvPr/>
            </p:nvSpPr>
            <p:spPr bwMode="auto">
              <a:xfrm>
                <a:off x="2253" y="2553"/>
                <a:ext cx="117" cy="47"/>
              </a:xfrm>
              <a:custGeom>
                <a:avLst/>
                <a:gdLst>
                  <a:gd name="T0" fmla="*/ 6 w 233"/>
                  <a:gd name="T1" fmla="*/ 23 h 142"/>
                  <a:gd name="T2" fmla="*/ 117 w 233"/>
                  <a:gd name="T3" fmla="*/ 47 h 142"/>
                  <a:gd name="T4" fmla="*/ 114 w 233"/>
                  <a:gd name="T5" fmla="*/ 39 h 142"/>
                  <a:gd name="T6" fmla="*/ 110 w 233"/>
                  <a:gd name="T7" fmla="*/ 32 h 142"/>
                  <a:gd name="T8" fmla="*/ 102 w 233"/>
                  <a:gd name="T9" fmla="*/ 24 h 142"/>
                  <a:gd name="T10" fmla="*/ 95 w 233"/>
                  <a:gd name="T11" fmla="*/ 18 h 142"/>
                  <a:gd name="T12" fmla="*/ 85 w 233"/>
                  <a:gd name="T13" fmla="*/ 12 h 142"/>
                  <a:gd name="T14" fmla="*/ 75 w 233"/>
                  <a:gd name="T15" fmla="*/ 7 h 142"/>
                  <a:gd name="T16" fmla="*/ 63 w 233"/>
                  <a:gd name="T17" fmla="*/ 4 h 142"/>
                  <a:gd name="T18" fmla="*/ 52 w 233"/>
                  <a:gd name="T19" fmla="*/ 1 h 142"/>
                  <a:gd name="T20" fmla="*/ 40 w 233"/>
                  <a:gd name="T21" fmla="*/ 0 h 142"/>
                  <a:gd name="T22" fmla="*/ 31 w 233"/>
                  <a:gd name="T23" fmla="*/ 0 h 142"/>
                  <a:gd name="T24" fmla="*/ 23 w 233"/>
                  <a:gd name="T25" fmla="*/ 1 h 142"/>
                  <a:gd name="T26" fmla="*/ 14 w 233"/>
                  <a:gd name="T27" fmla="*/ 3 h 142"/>
                  <a:gd name="T28" fmla="*/ 6 w 233"/>
                  <a:gd name="T29" fmla="*/ 7 h 142"/>
                  <a:gd name="T30" fmla="*/ 2 w 233"/>
                  <a:gd name="T31" fmla="*/ 13 h 142"/>
                  <a:gd name="T32" fmla="*/ 0 w 233"/>
                  <a:gd name="T33" fmla="*/ 21 h 142"/>
                  <a:gd name="T34" fmla="*/ 6 w 233"/>
                  <a:gd name="T35" fmla="*/ 23 h 1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33"/>
                  <a:gd name="T55" fmla="*/ 0 h 142"/>
                  <a:gd name="T56" fmla="*/ 233 w 233"/>
                  <a:gd name="T57" fmla="*/ 142 h 1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33" h="142">
                    <a:moveTo>
                      <a:pt x="12" y="68"/>
                    </a:moveTo>
                    <a:lnTo>
                      <a:pt x="233" y="142"/>
                    </a:lnTo>
                    <a:lnTo>
                      <a:pt x="228" y="117"/>
                    </a:lnTo>
                    <a:lnTo>
                      <a:pt x="219" y="98"/>
                    </a:lnTo>
                    <a:lnTo>
                      <a:pt x="203" y="72"/>
                    </a:lnTo>
                    <a:lnTo>
                      <a:pt x="190" y="55"/>
                    </a:lnTo>
                    <a:lnTo>
                      <a:pt x="170" y="36"/>
                    </a:lnTo>
                    <a:lnTo>
                      <a:pt x="149" y="22"/>
                    </a:lnTo>
                    <a:lnTo>
                      <a:pt x="126" y="12"/>
                    </a:lnTo>
                    <a:lnTo>
                      <a:pt x="104" y="4"/>
                    </a:lnTo>
                    <a:lnTo>
                      <a:pt x="80" y="0"/>
                    </a:lnTo>
                    <a:lnTo>
                      <a:pt x="62" y="0"/>
                    </a:lnTo>
                    <a:lnTo>
                      <a:pt x="46" y="3"/>
                    </a:lnTo>
                    <a:lnTo>
                      <a:pt x="27" y="10"/>
                    </a:lnTo>
                    <a:lnTo>
                      <a:pt x="12" y="22"/>
                    </a:lnTo>
                    <a:lnTo>
                      <a:pt x="4" y="38"/>
                    </a:lnTo>
                    <a:lnTo>
                      <a:pt x="0" y="64"/>
                    </a:lnTo>
                    <a:lnTo>
                      <a:pt x="12" y="68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61" name="Freeform 29"/>
              <p:cNvSpPr>
                <a:spLocks/>
              </p:cNvSpPr>
              <p:nvPr/>
            </p:nvSpPr>
            <p:spPr bwMode="auto">
              <a:xfrm>
                <a:off x="2206" y="2567"/>
                <a:ext cx="160" cy="106"/>
              </a:xfrm>
              <a:custGeom>
                <a:avLst/>
                <a:gdLst>
                  <a:gd name="T0" fmla="*/ 48 w 320"/>
                  <a:gd name="T1" fmla="*/ 0 h 317"/>
                  <a:gd name="T2" fmla="*/ 3 w 320"/>
                  <a:gd name="T3" fmla="*/ 46 h 317"/>
                  <a:gd name="T4" fmla="*/ 0 w 320"/>
                  <a:gd name="T5" fmla="*/ 55 h 317"/>
                  <a:gd name="T6" fmla="*/ 0 w 320"/>
                  <a:gd name="T7" fmla="*/ 61 h 317"/>
                  <a:gd name="T8" fmla="*/ 1 w 320"/>
                  <a:gd name="T9" fmla="*/ 67 h 317"/>
                  <a:gd name="T10" fmla="*/ 3 w 320"/>
                  <a:gd name="T11" fmla="*/ 76 h 317"/>
                  <a:gd name="T12" fmla="*/ 8 w 320"/>
                  <a:gd name="T13" fmla="*/ 82 h 317"/>
                  <a:gd name="T14" fmla="*/ 16 w 320"/>
                  <a:gd name="T15" fmla="*/ 90 h 317"/>
                  <a:gd name="T16" fmla="*/ 25 w 320"/>
                  <a:gd name="T17" fmla="*/ 95 h 317"/>
                  <a:gd name="T18" fmla="*/ 38 w 320"/>
                  <a:gd name="T19" fmla="*/ 101 h 317"/>
                  <a:gd name="T20" fmla="*/ 49 w 320"/>
                  <a:gd name="T21" fmla="*/ 104 h 317"/>
                  <a:gd name="T22" fmla="*/ 60 w 320"/>
                  <a:gd name="T23" fmla="*/ 105 h 317"/>
                  <a:gd name="T24" fmla="*/ 75 w 320"/>
                  <a:gd name="T25" fmla="*/ 106 h 317"/>
                  <a:gd name="T26" fmla="*/ 84 w 320"/>
                  <a:gd name="T27" fmla="*/ 105 h 317"/>
                  <a:gd name="T28" fmla="*/ 95 w 320"/>
                  <a:gd name="T29" fmla="*/ 102 h 317"/>
                  <a:gd name="T30" fmla="*/ 160 w 320"/>
                  <a:gd name="T31" fmla="*/ 59 h 317"/>
                  <a:gd name="T32" fmla="*/ 150 w 320"/>
                  <a:gd name="T33" fmla="*/ 62 h 317"/>
                  <a:gd name="T34" fmla="*/ 140 w 320"/>
                  <a:gd name="T35" fmla="*/ 62 h 317"/>
                  <a:gd name="T36" fmla="*/ 127 w 320"/>
                  <a:gd name="T37" fmla="*/ 61 h 317"/>
                  <a:gd name="T38" fmla="*/ 117 w 320"/>
                  <a:gd name="T39" fmla="*/ 58 h 317"/>
                  <a:gd name="T40" fmla="*/ 106 w 320"/>
                  <a:gd name="T41" fmla="*/ 55 h 317"/>
                  <a:gd name="T42" fmla="*/ 92 w 320"/>
                  <a:gd name="T43" fmla="*/ 49 h 317"/>
                  <a:gd name="T44" fmla="*/ 80 w 320"/>
                  <a:gd name="T45" fmla="*/ 42 h 317"/>
                  <a:gd name="T46" fmla="*/ 74 w 320"/>
                  <a:gd name="T47" fmla="*/ 37 h 317"/>
                  <a:gd name="T48" fmla="*/ 66 w 320"/>
                  <a:gd name="T49" fmla="*/ 29 h 317"/>
                  <a:gd name="T50" fmla="*/ 60 w 320"/>
                  <a:gd name="T51" fmla="*/ 24 h 317"/>
                  <a:gd name="T52" fmla="*/ 56 w 320"/>
                  <a:gd name="T53" fmla="*/ 17 h 317"/>
                  <a:gd name="T54" fmla="*/ 10 w 320"/>
                  <a:gd name="T55" fmla="*/ 56 h 317"/>
                  <a:gd name="T56" fmla="*/ 10 w 320"/>
                  <a:gd name="T57" fmla="*/ 47 h 317"/>
                  <a:gd name="T58" fmla="*/ 53 w 320"/>
                  <a:gd name="T59" fmla="*/ 10 h 317"/>
                  <a:gd name="T60" fmla="*/ 51 w 320"/>
                  <a:gd name="T61" fmla="*/ 7 h 317"/>
                  <a:gd name="T62" fmla="*/ 49 w 320"/>
                  <a:gd name="T63" fmla="*/ 3 h 317"/>
                  <a:gd name="T64" fmla="*/ 48 w 320"/>
                  <a:gd name="T65" fmla="*/ 0 h 31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20"/>
                  <a:gd name="T100" fmla="*/ 0 h 317"/>
                  <a:gd name="T101" fmla="*/ 320 w 320"/>
                  <a:gd name="T102" fmla="*/ 317 h 31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20" h="317">
                    <a:moveTo>
                      <a:pt x="97" y="0"/>
                    </a:moveTo>
                    <a:lnTo>
                      <a:pt x="5" y="139"/>
                    </a:lnTo>
                    <a:lnTo>
                      <a:pt x="0" y="164"/>
                    </a:lnTo>
                    <a:lnTo>
                      <a:pt x="0" y="181"/>
                    </a:lnTo>
                    <a:lnTo>
                      <a:pt x="2" y="201"/>
                    </a:lnTo>
                    <a:lnTo>
                      <a:pt x="7" y="226"/>
                    </a:lnTo>
                    <a:lnTo>
                      <a:pt x="16" y="246"/>
                    </a:lnTo>
                    <a:lnTo>
                      <a:pt x="32" y="268"/>
                    </a:lnTo>
                    <a:lnTo>
                      <a:pt x="50" y="284"/>
                    </a:lnTo>
                    <a:lnTo>
                      <a:pt x="76" y="301"/>
                    </a:lnTo>
                    <a:lnTo>
                      <a:pt x="98" y="310"/>
                    </a:lnTo>
                    <a:lnTo>
                      <a:pt x="121" y="314"/>
                    </a:lnTo>
                    <a:lnTo>
                      <a:pt x="149" y="317"/>
                    </a:lnTo>
                    <a:lnTo>
                      <a:pt x="169" y="313"/>
                    </a:lnTo>
                    <a:lnTo>
                      <a:pt x="191" y="304"/>
                    </a:lnTo>
                    <a:lnTo>
                      <a:pt x="320" y="177"/>
                    </a:lnTo>
                    <a:lnTo>
                      <a:pt x="300" y="184"/>
                    </a:lnTo>
                    <a:lnTo>
                      <a:pt x="280" y="185"/>
                    </a:lnTo>
                    <a:lnTo>
                      <a:pt x="255" y="181"/>
                    </a:lnTo>
                    <a:lnTo>
                      <a:pt x="234" y="174"/>
                    </a:lnTo>
                    <a:lnTo>
                      <a:pt x="212" y="165"/>
                    </a:lnTo>
                    <a:lnTo>
                      <a:pt x="185" y="146"/>
                    </a:lnTo>
                    <a:lnTo>
                      <a:pt x="160" y="126"/>
                    </a:lnTo>
                    <a:lnTo>
                      <a:pt x="147" y="110"/>
                    </a:lnTo>
                    <a:lnTo>
                      <a:pt x="131" y="88"/>
                    </a:lnTo>
                    <a:lnTo>
                      <a:pt x="121" y="72"/>
                    </a:lnTo>
                    <a:lnTo>
                      <a:pt x="113" y="52"/>
                    </a:lnTo>
                    <a:lnTo>
                      <a:pt x="19" y="166"/>
                    </a:lnTo>
                    <a:lnTo>
                      <a:pt x="19" y="140"/>
                    </a:lnTo>
                    <a:lnTo>
                      <a:pt x="106" y="29"/>
                    </a:lnTo>
                    <a:lnTo>
                      <a:pt x="102" y="22"/>
                    </a:lnTo>
                    <a:lnTo>
                      <a:pt x="98" y="10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73762" name="Group 30"/>
              <p:cNvGrpSpPr>
                <a:grpSpLocks/>
              </p:cNvGrpSpPr>
              <p:nvPr/>
            </p:nvGrpSpPr>
            <p:grpSpPr bwMode="auto">
              <a:xfrm>
                <a:off x="2095" y="2495"/>
                <a:ext cx="345" cy="269"/>
                <a:chOff x="2095" y="2495"/>
                <a:chExt cx="345" cy="269"/>
              </a:xfrm>
            </p:grpSpPr>
            <p:sp>
              <p:nvSpPr>
                <p:cNvPr id="73766" name="Freeform 31"/>
                <p:cNvSpPr>
                  <a:spLocks/>
                </p:cNvSpPr>
                <p:nvPr/>
              </p:nvSpPr>
              <p:spPr bwMode="auto">
                <a:xfrm>
                  <a:off x="2123" y="2650"/>
                  <a:ext cx="317" cy="114"/>
                </a:xfrm>
                <a:custGeom>
                  <a:avLst/>
                  <a:gdLst>
                    <a:gd name="T0" fmla="*/ 0 w 634"/>
                    <a:gd name="T1" fmla="*/ 114 h 342"/>
                    <a:gd name="T2" fmla="*/ 180 w 634"/>
                    <a:gd name="T3" fmla="*/ 0 h 342"/>
                    <a:gd name="T4" fmla="*/ 317 w 634"/>
                    <a:gd name="T5" fmla="*/ 5 h 342"/>
                    <a:gd name="T6" fmla="*/ 241 w 634"/>
                    <a:gd name="T7" fmla="*/ 36 h 342"/>
                    <a:gd name="T8" fmla="*/ 254 w 634"/>
                    <a:gd name="T9" fmla="*/ 38 h 342"/>
                    <a:gd name="T10" fmla="*/ 170 w 634"/>
                    <a:gd name="T11" fmla="*/ 69 h 342"/>
                    <a:gd name="T12" fmla="*/ 184 w 634"/>
                    <a:gd name="T13" fmla="*/ 72 h 342"/>
                    <a:gd name="T14" fmla="*/ 94 w 634"/>
                    <a:gd name="T15" fmla="*/ 104 h 342"/>
                    <a:gd name="T16" fmla="*/ 0 w 634"/>
                    <a:gd name="T17" fmla="*/ 114 h 3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34"/>
                    <a:gd name="T28" fmla="*/ 0 h 342"/>
                    <a:gd name="T29" fmla="*/ 634 w 634"/>
                    <a:gd name="T30" fmla="*/ 342 h 34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34" h="342">
                      <a:moveTo>
                        <a:pt x="0" y="342"/>
                      </a:moveTo>
                      <a:lnTo>
                        <a:pt x="361" y="0"/>
                      </a:lnTo>
                      <a:lnTo>
                        <a:pt x="634" y="16"/>
                      </a:lnTo>
                      <a:lnTo>
                        <a:pt x="483" y="108"/>
                      </a:lnTo>
                      <a:lnTo>
                        <a:pt x="509" y="115"/>
                      </a:lnTo>
                      <a:lnTo>
                        <a:pt x="341" y="208"/>
                      </a:lnTo>
                      <a:lnTo>
                        <a:pt x="369" y="216"/>
                      </a:lnTo>
                      <a:lnTo>
                        <a:pt x="188" y="312"/>
                      </a:lnTo>
                      <a:lnTo>
                        <a:pt x="0" y="34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67" name="Freeform 32"/>
                <p:cNvSpPr>
                  <a:spLocks/>
                </p:cNvSpPr>
                <p:nvPr/>
              </p:nvSpPr>
              <p:spPr bwMode="auto">
                <a:xfrm>
                  <a:off x="2107" y="2613"/>
                  <a:ext cx="143" cy="136"/>
                </a:xfrm>
                <a:custGeom>
                  <a:avLst/>
                  <a:gdLst>
                    <a:gd name="T0" fmla="*/ 14 w 285"/>
                    <a:gd name="T1" fmla="*/ 114 h 408"/>
                    <a:gd name="T2" fmla="*/ 143 w 285"/>
                    <a:gd name="T3" fmla="*/ 0 h 408"/>
                    <a:gd name="T4" fmla="*/ 114 w 285"/>
                    <a:gd name="T5" fmla="*/ 45 h 408"/>
                    <a:gd name="T6" fmla="*/ 0 w 285"/>
                    <a:gd name="T7" fmla="*/ 136 h 408"/>
                    <a:gd name="T8" fmla="*/ 14 w 285"/>
                    <a:gd name="T9" fmla="*/ 114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5"/>
                    <a:gd name="T16" fmla="*/ 0 h 408"/>
                    <a:gd name="T17" fmla="*/ 285 w 285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5" h="408">
                      <a:moveTo>
                        <a:pt x="27" y="343"/>
                      </a:moveTo>
                      <a:lnTo>
                        <a:pt x="285" y="0"/>
                      </a:lnTo>
                      <a:lnTo>
                        <a:pt x="227" y="134"/>
                      </a:lnTo>
                      <a:lnTo>
                        <a:pt x="0" y="408"/>
                      </a:lnTo>
                      <a:lnTo>
                        <a:pt x="27" y="343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73768" name="Freeform 33"/>
                <p:cNvSpPr>
                  <a:spLocks/>
                </p:cNvSpPr>
                <p:nvPr/>
              </p:nvSpPr>
              <p:spPr bwMode="auto">
                <a:xfrm>
                  <a:off x="2095" y="2495"/>
                  <a:ext cx="127" cy="242"/>
                </a:xfrm>
                <a:custGeom>
                  <a:avLst/>
                  <a:gdLst>
                    <a:gd name="T0" fmla="*/ 0 w 255"/>
                    <a:gd name="T1" fmla="*/ 242 h 727"/>
                    <a:gd name="T2" fmla="*/ 127 w 255"/>
                    <a:gd name="T3" fmla="*/ 113 h 727"/>
                    <a:gd name="T4" fmla="*/ 124 w 255"/>
                    <a:gd name="T5" fmla="*/ 0 h 727"/>
                    <a:gd name="T6" fmla="*/ 93 w 255"/>
                    <a:gd name="T7" fmla="*/ 49 h 727"/>
                    <a:gd name="T8" fmla="*/ 88 w 255"/>
                    <a:gd name="T9" fmla="*/ 66 h 727"/>
                    <a:gd name="T10" fmla="*/ 78 w 255"/>
                    <a:gd name="T11" fmla="*/ 57 h 727"/>
                    <a:gd name="T12" fmla="*/ 51 w 255"/>
                    <a:gd name="T13" fmla="*/ 119 h 727"/>
                    <a:gd name="T14" fmla="*/ 47 w 255"/>
                    <a:gd name="T15" fmla="*/ 108 h 727"/>
                    <a:gd name="T16" fmla="*/ 12 w 255"/>
                    <a:gd name="T17" fmla="*/ 171 h 727"/>
                    <a:gd name="T18" fmla="*/ 0 w 255"/>
                    <a:gd name="T19" fmla="*/ 242 h 7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55"/>
                    <a:gd name="T31" fmla="*/ 0 h 727"/>
                    <a:gd name="T32" fmla="*/ 255 w 255"/>
                    <a:gd name="T33" fmla="*/ 727 h 7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55" h="727">
                      <a:moveTo>
                        <a:pt x="0" y="727"/>
                      </a:moveTo>
                      <a:lnTo>
                        <a:pt x="255" y="340"/>
                      </a:lnTo>
                      <a:lnTo>
                        <a:pt x="248" y="0"/>
                      </a:lnTo>
                      <a:lnTo>
                        <a:pt x="187" y="146"/>
                      </a:lnTo>
                      <a:lnTo>
                        <a:pt x="177" y="197"/>
                      </a:lnTo>
                      <a:lnTo>
                        <a:pt x="157" y="170"/>
                      </a:lnTo>
                      <a:lnTo>
                        <a:pt x="103" y="358"/>
                      </a:lnTo>
                      <a:lnTo>
                        <a:pt x="95" y="325"/>
                      </a:lnTo>
                      <a:lnTo>
                        <a:pt x="24" y="513"/>
                      </a:lnTo>
                      <a:lnTo>
                        <a:pt x="0" y="727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73763" name="Freeform 34"/>
              <p:cNvSpPr>
                <a:spLocks/>
              </p:cNvSpPr>
              <p:nvPr/>
            </p:nvSpPr>
            <p:spPr bwMode="auto">
              <a:xfrm>
                <a:off x="2051" y="2726"/>
                <a:ext cx="99" cy="79"/>
              </a:xfrm>
              <a:custGeom>
                <a:avLst/>
                <a:gdLst>
                  <a:gd name="T0" fmla="*/ 46 w 198"/>
                  <a:gd name="T1" fmla="*/ 0 h 237"/>
                  <a:gd name="T2" fmla="*/ 44 w 198"/>
                  <a:gd name="T3" fmla="*/ 8 h 237"/>
                  <a:gd name="T4" fmla="*/ 43 w 198"/>
                  <a:gd name="T5" fmla="*/ 14 h 237"/>
                  <a:gd name="T6" fmla="*/ 44 w 198"/>
                  <a:gd name="T7" fmla="*/ 20 h 237"/>
                  <a:gd name="T8" fmla="*/ 48 w 198"/>
                  <a:gd name="T9" fmla="*/ 25 h 237"/>
                  <a:gd name="T10" fmla="*/ 52 w 198"/>
                  <a:gd name="T11" fmla="*/ 30 h 237"/>
                  <a:gd name="T12" fmla="*/ 58 w 198"/>
                  <a:gd name="T13" fmla="*/ 36 h 237"/>
                  <a:gd name="T14" fmla="*/ 65 w 198"/>
                  <a:gd name="T15" fmla="*/ 40 h 237"/>
                  <a:gd name="T16" fmla="*/ 74 w 198"/>
                  <a:gd name="T17" fmla="*/ 41 h 237"/>
                  <a:gd name="T18" fmla="*/ 83 w 198"/>
                  <a:gd name="T19" fmla="*/ 43 h 237"/>
                  <a:gd name="T20" fmla="*/ 91 w 198"/>
                  <a:gd name="T21" fmla="*/ 42 h 237"/>
                  <a:gd name="T22" fmla="*/ 99 w 198"/>
                  <a:gd name="T23" fmla="*/ 41 h 237"/>
                  <a:gd name="T24" fmla="*/ 44 w 198"/>
                  <a:gd name="T25" fmla="*/ 78 h 237"/>
                  <a:gd name="T26" fmla="*/ 37 w 198"/>
                  <a:gd name="T27" fmla="*/ 79 h 237"/>
                  <a:gd name="T28" fmla="*/ 29 w 198"/>
                  <a:gd name="T29" fmla="*/ 79 h 237"/>
                  <a:gd name="T30" fmla="*/ 23 w 198"/>
                  <a:gd name="T31" fmla="*/ 78 h 237"/>
                  <a:gd name="T32" fmla="*/ 16 w 198"/>
                  <a:gd name="T33" fmla="*/ 75 h 237"/>
                  <a:gd name="T34" fmla="*/ 10 w 198"/>
                  <a:gd name="T35" fmla="*/ 72 h 237"/>
                  <a:gd name="T36" fmla="*/ 4 w 198"/>
                  <a:gd name="T37" fmla="*/ 67 h 237"/>
                  <a:gd name="T38" fmla="*/ 2 w 198"/>
                  <a:gd name="T39" fmla="*/ 61 h 237"/>
                  <a:gd name="T40" fmla="*/ 0 w 198"/>
                  <a:gd name="T41" fmla="*/ 56 h 237"/>
                  <a:gd name="T42" fmla="*/ 0 w 198"/>
                  <a:gd name="T43" fmla="*/ 50 h 237"/>
                  <a:gd name="T44" fmla="*/ 2 w 198"/>
                  <a:gd name="T45" fmla="*/ 43 h 237"/>
                  <a:gd name="T46" fmla="*/ 46 w 198"/>
                  <a:gd name="T47" fmla="*/ 0 h 23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98"/>
                  <a:gd name="T73" fmla="*/ 0 h 237"/>
                  <a:gd name="T74" fmla="*/ 198 w 198"/>
                  <a:gd name="T75" fmla="*/ 237 h 237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98" h="237">
                    <a:moveTo>
                      <a:pt x="91" y="0"/>
                    </a:moveTo>
                    <a:lnTo>
                      <a:pt x="88" y="24"/>
                    </a:lnTo>
                    <a:lnTo>
                      <a:pt x="85" y="42"/>
                    </a:lnTo>
                    <a:lnTo>
                      <a:pt x="88" y="59"/>
                    </a:lnTo>
                    <a:lnTo>
                      <a:pt x="95" y="74"/>
                    </a:lnTo>
                    <a:lnTo>
                      <a:pt x="104" y="91"/>
                    </a:lnTo>
                    <a:lnTo>
                      <a:pt x="117" y="107"/>
                    </a:lnTo>
                    <a:lnTo>
                      <a:pt x="130" y="119"/>
                    </a:lnTo>
                    <a:lnTo>
                      <a:pt x="148" y="124"/>
                    </a:lnTo>
                    <a:lnTo>
                      <a:pt x="166" y="129"/>
                    </a:lnTo>
                    <a:lnTo>
                      <a:pt x="182" y="127"/>
                    </a:lnTo>
                    <a:lnTo>
                      <a:pt x="198" y="124"/>
                    </a:lnTo>
                    <a:lnTo>
                      <a:pt x="88" y="233"/>
                    </a:lnTo>
                    <a:lnTo>
                      <a:pt x="74" y="237"/>
                    </a:lnTo>
                    <a:lnTo>
                      <a:pt x="58" y="237"/>
                    </a:lnTo>
                    <a:lnTo>
                      <a:pt x="45" y="233"/>
                    </a:lnTo>
                    <a:lnTo>
                      <a:pt x="32" y="226"/>
                    </a:lnTo>
                    <a:lnTo>
                      <a:pt x="19" y="216"/>
                    </a:lnTo>
                    <a:lnTo>
                      <a:pt x="8" y="201"/>
                    </a:lnTo>
                    <a:lnTo>
                      <a:pt x="3" y="184"/>
                    </a:lnTo>
                    <a:lnTo>
                      <a:pt x="0" y="168"/>
                    </a:lnTo>
                    <a:lnTo>
                      <a:pt x="0" y="150"/>
                    </a:lnTo>
                    <a:lnTo>
                      <a:pt x="4" y="13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64" name="Freeform 35"/>
              <p:cNvSpPr>
                <a:spLocks/>
              </p:cNvSpPr>
              <p:nvPr/>
            </p:nvSpPr>
            <p:spPr bwMode="auto">
              <a:xfrm>
                <a:off x="2062" y="2748"/>
                <a:ext cx="58" cy="50"/>
              </a:xfrm>
              <a:custGeom>
                <a:avLst/>
                <a:gdLst>
                  <a:gd name="T0" fmla="*/ 13 w 117"/>
                  <a:gd name="T1" fmla="*/ 0 h 148"/>
                  <a:gd name="T2" fmla="*/ 11 w 117"/>
                  <a:gd name="T3" fmla="*/ 5 h 148"/>
                  <a:gd name="T4" fmla="*/ 10 w 117"/>
                  <a:gd name="T5" fmla="*/ 11 h 148"/>
                  <a:gd name="T6" fmla="*/ 9 w 117"/>
                  <a:gd name="T7" fmla="*/ 16 h 148"/>
                  <a:gd name="T8" fmla="*/ 9 w 117"/>
                  <a:gd name="T9" fmla="*/ 21 h 148"/>
                  <a:gd name="T10" fmla="*/ 10 w 117"/>
                  <a:gd name="T11" fmla="*/ 28 h 148"/>
                  <a:gd name="T12" fmla="*/ 14 w 117"/>
                  <a:gd name="T13" fmla="*/ 34 h 148"/>
                  <a:gd name="T14" fmla="*/ 18 w 117"/>
                  <a:gd name="T15" fmla="*/ 37 h 148"/>
                  <a:gd name="T16" fmla="*/ 27 w 117"/>
                  <a:gd name="T17" fmla="*/ 40 h 148"/>
                  <a:gd name="T18" fmla="*/ 37 w 117"/>
                  <a:gd name="T19" fmla="*/ 42 h 148"/>
                  <a:gd name="T20" fmla="*/ 47 w 117"/>
                  <a:gd name="T21" fmla="*/ 41 h 148"/>
                  <a:gd name="T22" fmla="*/ 58 w 117"/>
                  <a:gd name="T23" fmla="*/ 39 h 148"/>
                  <a:gd name="T24" fmla="*/ 45 w 117"/>
                  <a:gd name="T25" fmla="*/ 49 h 148"/>
                  <a:gd name="T26" fmla="*/ 38 w 117"/>
                  <a:gd name="T27" fmla="*/ 50 h 148"/>
                  <a:gd name="T28" fmla="*/ 29 w 117"/>
                  <a:gd name="T29" fmla="*/ 50 h 148"/>
                  <a:gd name="T30" fmla="*/ 21 w 117"/>
                  <a:gd name="T31" fmla="*/ 48 h 148"/>
                  <a:gd name="T32" fmla="*/ 14 w 117"/>
                  <a:gd name="T33" fmla="*/ 46 h 148"/>
                  <a:gd name="T34" fmla="*/ 9 w 117"/>
                  <a:gd name="T35" fmla="*/ 42 h 148"/>
                  <a:gd name="T36" fmla="*/ 4 w 117"/>
                  <a:gd name="T37" fmla="*/ 37 h 148"/>
                  <a:gd name="T38" fmla="*/ 1 w 117"/>
                  <a:gd name="T39" fmla="*/ 32 h 148"/>
                  <a:gd name="T40" fmla="*/ 0 w 117"/>
                  <a:gd name="T41" fmla="*/ 26 h 148"/>
                  <a:gd name="T42" fmla="*/ 0 w 117"/>
                  <a:gd name="T43" fmla="*/ 20 h 148"/>
                  <a:gd name="T44" fmla="*/ 2 w 117"/>
                  <a:gd name="T45" fmla="*/ 13 h 148"/>
                  <a:gd name="T46" fmla="*/ 13 w 117"/>
                  <a:gd name="T47" fmla="*/ 0 h 1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17"/>
                  <a:gd name="T73" fmla="*/ 0 h 148"/>
                  <a:gd name="T74" fmla="*/ 117 w 117"/>
                  <a:gd name="T75" fmla="*/ 148 h 14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17" h="148">
                    <a:moveTo>
                      <a:pt x="27" y="0"/>
                    </a:moveTo>
                    <a:lnTo>
                      <a:pt x="23" y="15"/>
                    </a:lnTo>
                    <a:lnTo>
                      <a:pt x="20" y="32"/>
                    </a:lnTo>
                    <a:lnTo>
                      <a:pt x="19" y="48"/>
                    </a:lnTo>
                    <a:lnTo>
                      <a:pt x="19" y="63"/>
                    </a:lnTo>
                    <a:lnTo>
                      <a:pt x="21" y="83"/>
                    </a:lnTo>
                    <a:lnTo>
                      <a:pt x="28" y="100"/>
                    </a:lnTo>
                    <a:lnTo>
                      <a:pt x="37" y="110"/>
                    </a:lnTo>
                    <a:lnTo>
                      <a:pt x="54" y="119"/>
                    </a:lnTo>
                    <a:lnTo>
                      <a:pt x="75" y="123"/>
                    </a:lnTo>
                    <a:lnTo>
                      <a:pt x="94" y="122"/>
                    </a:lnTo>
                    <a:lnTo>
                      <a:pt x="117" y="116"/>
                    </a:lnTo>
                    <a:lnTo>
                      <a:pt x="91" y="144"/>
                    </a:lnTo>
                    <a:lnTo>
                      <a:pt x="76" y="148"/>
                    </a:lnTo>
                    <a:lnTo>
                      <a:pt x="58" y="147"/>
                    </a:lnTo>
                    <a:lnTo>
                      <a:pt x="42" y="142"/>
                    </a:lnTo>
                    <a:lnTo>
                      <a:pt x="29" y="135"/>
                    </a:lnTo>
                    <a:lnTo>
                      <a:pt x="19" y="123"/>
                    </a:lnTo>
                    <a:lnTo>
                      <a:pt x="8" y="110"/>
                    </a:lnTo>
                    <a:lnTo>
                      <a:pt x="3" y="94"/>
                    </a:lnTo>
                    <a:lnTo>
                      <a:pt x="0" y="76"/>
                    </a:lnTo>
                    <a:lnTo>
                      <a:pt x="0" y="58"/>
                    </a:lnTo>
                    <a:lnTo>
                      <a:pt x="4" y="37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65" name="Freeform 36"/>
              <p:cNvSpPr>
                <a:spLocks/>
              </p:cNvSpPr>
              <p:nvPr/>
            </p:nvSpPr>
            <p:spPr bwMode="auto">
              <a:xfrm>
                <a:off x="1938" y="2862"/>
                <a:ext cx="43" cy="36"/>
              </a:xfrm>
              <a:custGeom>
                <a:avLst/>
                <a:gdLst>
                  <a:gd name="T0" fmla="*/ 23 w 88"/>
                  <a:gd name="T1" fmla="*/ 0 h 107"/>
                  <a:gd name="T2" fmla="*/ 1 w 88"/>
                  <a:gd name="T3" fmla="*/ 22 h 107"/>
                  <a:gd name="T4" fmla="*/ 0 w 88"/>
                  <a:gd name="T5" fmla="*/ 25 h 107"/>
                  <a:gd name="T6" fmla="*/ 0 w 88"/>
                  <a:gd name="T7" fmla="*/ 29 h 107"/>
                  <a:gd name="T8" fmla="*/ 2 w 88"/>
                  <a:gd name="T9" fmla="*/ 33 h 107"/>
                  <a:gd name="T10" fmla="*/ 6 w 88"/>
                  <a:gd name="T11" fmla="*/ 35 h 107"/>
                  <a:gd name="T12" fmla="*/ 11 w 88"/>
                  <a:gd name="T13" fmla="*/ 36 h 107"/>
                  <a:gd name="T14" fmla="*/ 16 w 88"/>
                  <a:gd name="T15" fmla="*/ 36 h 107"/>
                  <a:gd name="T16" fmla="*/ 43 w 88"/>
                  <a:gd name="T17" fmla="*/ 17 h 107"/>
                  <a:gd name="T18" fmla="*/ 37 w 88"/>
                  <a:gd name="T19" fmla="*/ 15 h 107"/>
                  <a:gd name="T20" fmla="*/ 32 w 88"/>
                  <a:gd name="T21" fmla="*/ 13 h 107"/>
                  <a:gd name="T22" fmla="*/ 28 w 88"/>
                  <a:gd name="T23" fmla="*/ 10 h 107"/>
                  <a:gd name="T24" fmla="*/ 25 w 88"/>
                  <a:gd name="T25" fmla="*/ 7 h 107"/>
                  <a:gd name="T26" fmla="*/ 23 w 88"/>
                  <a:gd name="T27" fmla="*/ 4 h 107"/>
                  <a:gd name="T28" fmla="*/ 23 w 88"/>
                  <a:gd name="T29" fmla="*/ 0 h 10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88"/>
                  <a:gd name="T46" fmla="*/ 0 h 107"/>
                  <a:gd name="T47" fmla="*/ 88 w 88"/>
                  <a:gd name="T48" fmla="*/ 107 h 10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88" h="107">
                    <a:moveTo>
                      <a:pt x="47" y="0"/>
                    </a:moveTo>
                    <a:lnTo>
                      <a:pt x="3" y="65"/>
                    </a:lnTo>
                    <a:lnTo>
                      <a:pt x="0" y="75"/>
                    </a:lnTo>
                    <a:lnTo>
                      <a:pt x="1" y="87"/>
                    </a:lnTo>
                    <a:lnTo>
                      <a:pt x="5" y="97"/>
                    </a:lnTo>
                    <a:lnTo>
                      <a:pt x="12" y="104"/>
                    </a:lnTo>
                    <a:lnTo>
                      <a:pt x="22" y="107"/>
                    </a:lnTo>
                    <a:lnTo>
                      <a:pt x="33" y="106"/>
                    </a:lnTo>
                    <a:lnTo>
                      <a:pt x="88" y="51"/>
                    </a:lnTo>
                    <a:lnTo>
                      <a:pt x="76" y="46"/>
                    </a:lnTo>
                    <a:lnTo>
                      <a:pt x="65" y="39"/>
                    </a:lnTo>
                    <a:lnTo>
                      <a:pt x="58" y="30"/>
                    </a:lnTo>
                    <a:lnTo>
                      <a:pt x="52" y="22"/>
                    </a:lnTo>
                    <a:lnTo>
                      <a:pt x="48" y="12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73735" name="Group 37"/>
            <p:cNvGrpSpPr>
              <a:grpSpLocks/>
            </p:cNvGrpSpPr>
            <p:nvPr/>
          </p:nvGrpSpPr>
          <p:grpSpPr bwMode="auto">
            <a:xfrm>
              <a:off x="1984" y="2737"/>
              <a:ext cx="616" cy="240"/>
              <a:chOff x="1984" y="2737"/>
              <a:chExt cx="616" cy="240"/>
            </a:xfrm>
          </p:grpSpPr>
          <p:grpSp>
            <p:nvGrpSpPr>
              <p:cNvPr id="73736" name="Group 38"/>
              <p:cNvGrpSpPr>
                <a:grpSpLocks/>
              </p:cNvGrpSpPr>
              <p:nvPr/>
            </p:nvGrpSpPr>
            <p:grpSpPr bwMode="auto">
              <a:xfrm>
                <a:off x="1984" y="2737"/>
                <a:ext cx="616" cy="240"/>
                <a:chOff x="1984" y="2737"/>
                <a:chExt cx="616" cy="240"/>
              </a:xfrm>
            </p:grpSpPr>
            <p:grpSp>
              <p:nvGrpSpPr>
                <p:cNvPr id="73739" name="Group 39"/>
                <p:cNvGrpSpPr>
                  <a:grpSpLocks/>
                </p:cNvGrpSpPr>
                <p:nvPr/>
              </p:nvGrpSpPr>
              <p:grpSpPr bwMode="auto">
                <a:xfrm>
                  <a:off x="1984" y="2807"/>
                  <a:ext cx="604" cy="170"/>
                  <a:chOff x="1984" y="2807"/>
                  <a:chExt cx="604" cy="170"/>
                </a:xfrm>
              </p:grpSpPr>
              <p:grpSp>
                <p:nvGrpSpPr>
                  <p:cNvPr id="73744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1984" y="2914"/>
                    <a:ext cx="38" cy="63"/>
                    <a:chOff x="1984" y="2914"/>
                    <a:chExt cx="38" cy="63"/>
                  </a:xfrm>
                </p:grpSpPr>
                <p:sp>
                  <p:nvSpPr>
                    <p:cNvPr id="73751" name="Freeform 41"/>
                    <p:cNvSpPr>
                      <a:spLocks/>
                    </p:cNvSpPr>
                    <p:nvPr/>
                  </p:nvSpPr>
                  <p:spPr bwMode="auto">
                    <a:xfrm>
                      <a:off x="2011" y="2914"/>
                      <a:ext cx="11" cy="63"/>
                    </a:xfrm>
                    <a:custGeom>
                      <a:avLst/>
                      <a:gdLst>
                        <a:gd name="T0" fmla="*/ 3 w 21"/>
                        <a:gd name="T1" fmla="*/ 0 h 188"/>
                        <a:gd name="T2" fmla="*/ 0 w 21"/>
                        <a:gd name="T3" fmla="*/ 35 h 188"/>
                        <a:gd name="T4" fmla="*/ 11 w 21"/>
                        <a:gd name="T5" fmla="*/ 63 h 188"/>
                        <a:gd name="T6" fmla="*/ 11 w 21"/>
                        <a:gd name="T7" fmla="*/ 33 h 188"/>
                        <a:gd name="T8" fmla="*/ 3 w 21"/>
                        <a:gd name="T9" fmla="*/ 0 h 18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1"/>
                        <a:gd name="T16" fmla="*/ 0 h 188"/>
                        <a:gd name="T17" fmla="*/ 21 w 21"/>
                        <a:gd name="T18" fmla="*/ 188 h 18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1" h="188">
                          <a:moveTo>
                            <a:pt x="5" y="0"/>
                          </a:moveTo>
                          <a:lnTo>
                            <a:pt x="0" y="103"/>
                          </a:lnTo>
                          <a:lnTo>
                            <a:pt x="21" y="188"/>
                          </a:lnTo>
                          <a:lnTo>
                            <a:pt x="21" y="97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73752" name="Freeform 42"/>
                    <p:cNvSpPr>
                      <a:spLocks/>
                    </p:cNvSpPr>
                    <p:nvPr/>
                  </p:nvSpPr>
                  <p:spPr bwMode="auto">
                    <a:xfrm>
                      <a:off x="1984" y="2914"/>
                      <a:ext cx="29" cy="38"/>
                    </a:xfrm>
                    <a:custGeom>
                      <a:avLst/>
                      <a:gdLst>
                        <a:gd name="T0" fmla="*/ 29 w 59"/>
                        <a:gd name="T1" fmla="*/ 0 h 114"/>
                        <a:gd name="T2" fmla="*/ 26 w 59"/>
                        <a:gd name="T3" fmla="*/ 33 h 114"/>
                        <a:gd name="T4" fmla="*/ 0 w 59"/>
                        <a:gd name="T5" fmla="*/ 38 h 114"/>
                        <a:gd name="T6" fmla="*/ 0 w 59"/>
                        <a:gd name="T7" fmla="*/ 26 h 114"/>
                        <a:gd name="T8" fmla="*/ 29 w 59"/>
                        <a:gd name="T9" fmla="*/ 0 h 11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9"/>
                        <a:gd name="T16" fmla="*/ 0 h 114"/>
                        <a:gd name="T17" fmla="*/ 59 w 59"/>
                        <a:gd name="T18" fmla="*/ 114 h 11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9" h="114">
                          <a:moveTo>
                            <a:pt x="59" y="0"/>
                          </a:moveTo>
                          <a:lnTo>
                            <a:pt x="53" y="100"/>
                          </a:lnTo>
                          <a:lnTo>
                            <a:pt x="0" y="114"/>
                          </a:lnTo>
                          <a:lnTo>
                            <a:pt x="0" y="77"/>
                          </a:lnTo>
                          <a:lnTo>
                            <a:pt x="59" y="0"/>
                          </a:lnTo>
                          <a:close/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73753" name="Freeform 43"/>
                    <p:cNvSpPr>
                      <a:spLocks/>
                    </p:cNvSpPr>
                    <p:nvPr/>
                  </p:nvSpPr>
                  <p:spPr bwMode="auto">
                    <a:xfrm>
                      <a:off x="1984" y="2948"/>
                      <a:ext cx="38" cy="28"/>
                    </a:xfrm>
                    <a:custGeom>
                      <a:avLst/>
                      <a:gdLst>
                        <a:gd name="T0" fmla="*/ 0 w 76"/>
                        <a:gd name="T1" fmla="*/ 5 h 84"/>
                        <a:gd name="T2" fmla="*/ 27 w 76"/>
                        <a:gd name="T3" fmla="*/ 0 h 84"/>
                        <a:gd name="T4" fmla="*/ 38 w 76"/>
                        <a:gd name="T5" fmla="*/ 28 h 84"/>
                        <a:gd name="T6" fmla="*/ 5 w 76"/>
                        <a:gd name="T7" fmla="*/ 15 h 84"/>
                        <a:gd name="T8" fmla="*/ 0 w 76"/>
                        <a:gd name="T9" fmla="*/ 5 h 8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6"/>
                        <a:gd name="T16" fmla="*/ 0 h 84"/>
                        <a:gd name="T17" fmla="*/ 76 w 76"/>
                        <a:gd name="T18" fmla="*/ 84 h 8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6" h="84">
                          <a:moveTo>
                            <a:pt x="0" y="14"/>
                          </a:moveTo>
                          <a:lnTo>
                            <a:pt x="55" y="0"/>
                          </a:lnTo>
                          <a:lnTo>
                            <a:pt x="76" y="84"/>
                          </a:lnTo>
                          <a:lnTo>
                            <a:pt x="9" y="45"/>
                          </a:lnTo>
                          <a:lnTo>
                            <a:pt x="0" y="14"/>
                          </a:lnTo>
                          <a:close/>
                        </a:path>
                      </a:pathLst>
                    </a:custGeom>
                    <a:solidFill>
                      <a:srgbClr val="3F3F3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it-IT"/>
                    </a:p>
                  </p:txBody>
                </p:sp>
              </p:grpSp>
              <p:sp>
                <p:nvSpPr>
                  <p:cNvPr id="73745" name="Freeform 44"/>
                  <p:cNvSpPr>
                    <a:spLocks/>
                  </p:cNvSpPr>
                  <p:nvPr/>
                </p:nvSpPr>
                <p:spPr bwMode="auto">
                  <a:xfrm>
                    <a:off x="2005" y="2815"/>
                    <a:ext cx="514" cy="142"/>
                  </a:xfrm>
                  <a:custGeom>
                    <a:avLst/>
                    <a:gdLst>
                      <a:gd name="T0" fmla="*/ 9 w 1027"/>
                      <a:gd name="T1" fmla="*/ 142 h 428"/>
                      <a:gd name="T2" fmla="*/ 5 w 1027"/>
                      <a:gd name="T3" fmla="*/ 141 h 428"/>
                      <a:gd name="T4" fmla="*/ 1 w 1027"/>
                      <a:gd name="T5" fmla="*/ 139 h 428"/>
                      <a:gd name="T6" fmla="*/ 0 w 1027"/>
                      <a:gd name="T7" fmla="*/ 135 h 428"/>
                      <a:gd name="T8" fmla="*/ 0 w 1027"/>
                      <a:gd name="T9" fmla="*/ 132 h 428"/>
                      <a:gd name="T10" fmla="*/ 1 w 1027"/>
                      <a:gd name="T11" fmla="*/ 128 h 428"/>
                      <a:gd name="T12" fmla="*/ 3 w 1027"/>
                      <a:gd name="T13" fmla="*/ 125 h 428"/>
                      <a:gd name="T14" fmla="*/ 8 w 1027"/>
                      <a:gd name="T15" fmla="*/ 123 h 428"/>
                      <a:gd name="T16" fmla="*/ 494 w 1027"/>
                      <a:gd name="T17" fmla="*/ 0 h 428"/>
                      <a:gd name="T18" fmla="*/ 514 w 1027"/>
                      <a:gd name="T19" fmla="*/ 94 h 428"/>
                      <a:gd name="T20" fmla="*/ 9 w 1027"/>
                      <a:gd name="T21" fmla="*/ 142 h 428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027"/>
                      <a:gd name="T34" fmla="*/ 0 h 428"/>
                      <a:gd name="T35" fmla="*/ 1027 w 1027"/>
                      <a:gd name="T36" fmla="*/ 428 h 428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027" h="428">
                        <a:moveTo>
                          <a:pt x="18" y="428"/>
                        </a:moveTo>
                        <a:lnTo>
                          <a:pt x="9" y="424"/>
                        </a:lnTo>
                        <a:lnTo>
                          <a:pt x="2" y="418"/>
                        </a:lnTo>
                        <a:lnTo>
                          <a:pt x="0" y="408"/>
                        </a:lnTo>
                        <a:lnTo>
                          <a:pt x="0" y="398"/>
                        </a:lnTo>
                        <a:lnTo>
                          <a:pt x="2" y="385"/>
                        </a:lnTo>
                        <a:lnTo>
                          <a:pt x="6" y="378"/>
                        </a:lnTo>
                        <a:lnTo>
                          <a:pt x="15" y="370"/>
                        </a:lnTo>
                        <a:lnTo>
                          <a:pt x="988" y="0"/>
                        </a:lnTo>
                        <a:lnTo>
                          <a:pt x="1027" y="282"/>
                        </a:lnTo>
                        <a:lnTo>
                          <a:pt x="18" y="42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73746" name="Freeform 45"/>
                  <p:cNvSpPr>
                    <a:spLocks/>
                  </p:cNvSpPr>
                  <p:nvPr/>
                </p:nvSpPr>
                <p:spPr bwMode="auto">
                  <a:xfrm>
                    <a:off x="2432" y="2816"/>
                    <a:ext cx="150" cy="71"/>
                  </a:xfrm>
                  <a:custGeom>
                    <a:avLst/>
                    <a:gdLst>
                      <a:gd name="T0" fmla="*/ 150 w 299"/>
                      <a:gd name="T1" fmla="*/ 69 h 214"/>
                      <a:gd name="T2" fmla="*/ 138 w 299"/>
                      <a:gd name="T3" fmla="*/ 71 h 214"/>
                      <a:gd name="T4" fmla="*/ 71 w 299"/>
                      <a:gd name="T5" fmla="*/ 15 h 214"/>
                      <a:gd name="T6" fmla="*/ 0 w 299"/>
                      <a:gd name="T7" fmla="*/ 25 h 214"/>
                      <a:gd name="T8" fmla="*/ 9 w 299"/>
                      <a:gd name="T9" fmla="*/ 16 h 214"/>
                      <a:gd name="T10" fmla="*/ 82 w 299"/>
                      <a:gd name="T11" fmla="*/ 0 h 214"/>
                      <a:gd name="T12" fmla="*/ 150 w 299"/>
                      <a:gd name="T13" fmla="*/ 69 h 21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99"/>
                      <a:gd name="T22" fmla="*/ 0 h 214"/>
                      <a:gd name="T23" fmla="*/ 299 w 299"/>
                      <a:gd name="T24" fmla="*/ 214 h 21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99" h="214">
                        <a:moveTo>
                          <a:pt x="299" y="207"/>
                        </a:moveTo>
                        <a:lnTo>
                          <a:pt x="275" y="214"/>
                        </a:lnTo>
                        <a:lnTo>
                          <a:pt x="142" y="46"/>
                        </a:lnTo>
                        <a:lnTo>
                          <a:pt x="0" y="75"/>
                        </a:lnTo>
                        <a:lnTo>
                          <a:pt x="18" y="47"/>
                        </a:lnTo>
                        <a:lnTo>
                          <a:pt x="163" y="0"/>
                        </a:lnTo>
                        <a:lnTo>
                          <a:pt x="299" y="207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73747" name="Freeform 46"/>
                  <p:cNvSpPr>
                    <a:spLocks/>
                  </p:cNvSpPr>
                  <p:nvPr/>
                </p:nvSpPr>
                <p:spPr bwMode="auto">
                  <a:xfrm>
                    <a:off x="2418" y="2809"/>
                    <a:ext cx="144" cy="104"/>
                  </a:xfrm>
                  <a:custGeom>
                    <a:avLst/>
                    <a:gdLst>
                      <a:gd name="T0" fmla="*/ 102 w 289"/>
                      <a:gd name="T1" fmla="*/ 0 h 313"/>
                      <a:gd name="T2" fmla="*/ 26 w 289"/>
                      <a:gd name="T3" fmla="*/ 20 h 313"/>
                      <a:gd name="T4" fmla="*/ 20 w 289"/>
                      <a:gd name="T5" fmla="*/ 24 h 313"/>
                      <a:gd name="T6" fmla="*/ 12 w 289"/>
                      <a:gd name="T7" fmla="*/ 30 h 313"/>
                      <a:gd name="T8" fmla="*/ 7 w 289"/>
                      <a:gd name="T9" fmla="*/ 36 h 313"/>
                      <a:gd name="T10" fmla="*/ 4 w 289"/>
                      <a:gd name="T11" fmla="*/ 43 h 313"/>
                      <a:gd name="T12" fmla="*/ 0 w 289"/>
                      <a:gd name="T13" fmla="*/ 52 h 313"/>
                      <a:gd name="T14" fmla="*/ 0 w 289"/>
                      <a:gd name="T15" fmla="*/ 59 h 313"/>
                      <a:gd name="T16" fmla="*/ 2 w 289"/>
                      <a:gd name="T17" fmla="*/ 70 h 313"/>
                      <a:gd name="T18" fmla="*/ 7 w 289"/>
                      <a:gd name="T19" fmla="*/ 79 h 313"/>
                      <a:gd name="T20" fmla="*/ 14 w 289"/>
                      <a:gd name="T21" fmla="*/ 87 h 313"/>
                      <a:gd name="T22" fmla="*/ 21 w 289"/>
                      <a:gd name="T23" fmla="*/ 93 h 313"/>
                      <a:gd name="T24" fmla="*/ 30 w 289"/>
                      <a:gd name="T25" fmla="*/ 99 h 313"/>
                      <a:gd name="T26" fmla="*/ 39 w 289"/>
                      <a:gd name="T27" fmla="*/ 102 h 313"/>
                      <a:gd name="T28" fmla="*/ 49 w 289"/>
                      <a:gd name="T29" fmla="*/ 104 h 313"/>
                      <a:gd name="T30" fmla="*/ 144 w 289"/>
                      <a:gd name="T31" fmla="*/ 96 h 313"/>
                      <a:gd name="T32" fmla="*/ 88 w 289"/>
                      <a:gd name="T33" fmla="*/ 19 h 313"/>
                      <a:gd name="T34" fmla="*/ 19 w 289"/>
                      <a:gd name="T35" fmla="*/ 30 h 313"/>
                      <a:gd name="T36" fmla="*/ 25 w 289"/>
                      <a:gd name="T37" fmla="*/ 23 h 313"/>
                      <a:gd name="T38" fmla="*/ 92 w 289"/>
                      <a:gd name="T39" fmla="*/ 10 h 313"/>
                      <a:gd name="T40" fmla="*/ 102 w 289"/>
                      <a:gd name="T41" fmla="*/ 0 h 313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289"/>
                      <a:gd name="T64" fmla="*/ 0 h 313"/>
                      <a:gd name="T65" fmla="*/ 289 w 289"/>
                      <a:gd name="T66" fmla="*/ 313 h 313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289" h="313">
                        <a:moveTo>
                          <a:pt x="204" y="0"/>
                        </a:moveTo>
                        <a:lnTo>
                          <a:pt x="53" y="60"/>
                        </a:lnTo>
                        <a:lnTo>
                          <a:pt x="40" y="71"/>
                        </a:lnTo>
                        <a:lnTo>
                          <a:pt x="25" y="90"/>
                        </a:lnTo>
                        <a:lnTo>
                          <a:pt x="15" y="109"/>
                        </a:lnTo>
                        <a:lnTo>
                          <a:pt x="8" y="128"/>
                        </a:lnTo>
                        <a:lnTo>
                          <a:pt x="1" y="155"/>
                        </a:lnTo>
                        <a:lnTo>
                          <a:pt x="0" y="178"/>
                        </a:lnTo>
                        <a:lnTo>
                          <a:pt x="5" y="210"/>
                        </a:lnTo>
                        <a:lnTo>
                          <a:pt x="15" y="238"/>
                        </a:lnTo>
                        <a:lnTo>
                          <a:pt x="29" y="261"/>
                        </a:lnTo>
                        <a:lnTo>
                          <a:pt x="43" y="281"/>
                        </a:lnTo>
                        <a:lnTo>
                          <a:pt x="61" y="297"/>
                        </a:lnTo>
                        <a:lnTo>
                          <a:pt x="79" y="306"/>
                        </a:lnTo>
                        <a:lnTo>
                          <a:pt x="98" y="313"/>
                        </a:lnTo>
                        <a:lnTo>
                          <a:pt x="289" y="289"/>
                        </a:lnTo>
                        <a:lnTo>
                          <a:pt x="176" y="58"/>
                        </a:lnTo>
                        <a:lnTo>
                          <a:pt x="39" y="89"/>
                        </a:lnTo>
                        <a:lnTo>
                          <a:pt x="51" y="70"/>
                        </a:lnTo>
                        <a:lnTo>
                          <a:pt x="184" y="29"/>
                        </a:lnTo>
                        <a:lnTo>
                          <a:pt x="204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73748" name="Freeform 47"/>
                  <p:cNvSpPr>
                    <a:spLocks/>
                  </p:cNvSpPr>
                  <p:nvPr/>
                </p:nvSpPr>
                <p:spPr bwMode="auto">
                  <a:xfrm>
                    <a:off x="2505" y="2828"/>
                    <a:ext cx="72" cy="77"/>
                  </a:xfrm>
                  <a:custGeom>
                    <a:avLst/>
                    <a:gdLst>
                      <a:gd name="T0" fmla="*/ 2 w 145"/>
                      <a:gd name="T1" fmla="*/ 0 h 233"/>
                      <a:gd name="T2" fmla="*/ 72 w 145"/>
                      <a:gd name="T3" fmla="*/ 63 h 233"/>
                      <a:gd name="T4" fmla="*/ 68 w 145"/>
                      <a:gd name="T5" fmla="*/ 69 h 233"/>
                      <a:gd name="T6" fmla="*/ 62 w 145"/>
                      <a:gd name="T7" fmla="*/ 75 h 233"/>
                      <a:gd name="T8" fmla="*/ 56 w 145"/>
                      <a:gd name="T9" fmla="*/ 77 h 233"/>
                      <a:gd name="T10" fmla="*/ 50 w 145"/>
                      <a:gd name="T11" fmla="*/ 77 h 233"/>
                      <a:gd name="T12" fmla="*/ 42 w 145"/>
                      <a:gd name="T13" fmla="*/ 73 h 233"/>
                      <a:gd name="T14" fmla="*/ 34 w 145"/>
                      <a:gd name="T15" fmla="*/ 68 h 233"/>
                      <a:gd name="T16" fmla="*/ 28 w 145"/>
                      <a:gd name="T17" fmla="*/ 63 h 233"/>
                      <a:gd name="T18" fmla="*/ 22 w 145"/>
                      <a:gd name="T19" fmla="*/ 58 h 233"/>
                      <a:gd name="T20" fmla="*/ 18 w 145"/>
                      <a:gd name="T21" fmla="*/ 53 h 233"/>
                      <a:gd name="T22" fmla="*/ 12 w 145"/>
                      <a:gd name="T23" fmla="*/ 46 h 233"/>
                      <a:gd name="T24" fmla="*/ 7 w 145"/>
                      <a:gd name="T25" fmla="*/ 40 h 233"/>
                      <a:gd name="T26" fmla="*/ 4 w 145"/>
                      <a:gd name="T27" fmla="*/ 32 h 233"/>
                      <a:gd name="T28" fmla="*/ 2 w 145"/>
                      <a:gd name="T29" fmla="*/ 23 h 233"/>
                      <a:gd name="T30" fmla="*/ 0 w 145"/>
                      <a:gd name="T31" fmla="*/ 17 h 233"/>
                      <a:gd name="T32" fmla="*/ 0 w 145"/>
                      <a:gd name="T33" fmla="*/ 11 h 233"/>
                      <a:gd name="T34" fmla="*/ 0 w 145"/>
                      <a:gd name="T35" fmla="*/ 5 h 233"/>
                      <a:gd name="T36" fmla="*/ 2 w 145"/>
                      <a:gd name="T37" fmla="*/ 0 h 233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233"/>
                      <a:gd name="T59" fmla="*/ 145 w 145"/>
                      <a:gd name="T60" fmla="*/ 233 h 233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233">
                        <a:moveTo>
                          <a:pt x="5" y="0"/>
                        </a:moveTo>
                        <a:lnTo>
                          <a:pt x="145" y="191"/>
                        </a:lnTo>
                        <a:lnTo>
                          <a:pt x="136" y="208"/>
                        </a:lnTo>
                        <a:lnTo>
                          <a:pt x="125" y="226"/>
                        </a:lnTo>
                        <a:lnTo>
                          <a:pt x="113" y="233"/>
                        </a:lnTo>
                        <a:lnTo>
                          <a:pt x="100" y="232"/>
                        </a:lnTo>
                        <a:lnTo>
                          <a:pt x="85" y="220"/>
                        </a:lnTo>
                        <a:lnTo>
                          <a:pt x="69" y="207"/>
                        </a:lnTo>
                        <a:lnTo>
                          <a:pt x="56" y="192"/>
                        </a:lnTo>
                        <a:lnTo>
                          <a:pt x="44" y="175"/>
                        </a:lnTo>
                        <a:lnTo>
                          <a:pt x="36" y="161"/>
                        </a:lnTo>
                        <a:lnTo>
                          <a:pt x="24" y="140"/>
                        </a:lnTo>
                        <a:lnTo>
                          <a:pt x="15" y="120"/>
                        </a:lnTo>
                        <a:lnTo>
                          <a:pt x="9" y="97"/>
                        </a:lnTo>
                        <a:lnTo>
                          <a:pt x="4" y="71"/>
                        </a:lnTo>
                        <a:lnTo>
                          <a:pt x="1" y="51"/>
                        </a:lnTo>
                        <a:lnTo>
                          <a:pt x="0" y="32"/>
                        </a:lnTo>
                        <a:lnTo>
                          <a:pt x="1" y="14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73749" name="Freeform 48"/>
                  <p:cNvSpPr>
                    <a:spLocks/>
                  </p:cNvSpPr>
                  <p:nvPr/>
                </p:nvSpPr>
                <p:spPr bwMode="auto">
                  <a:xfrm>
                    <a:off x="2511" y="2807"/>
                    <a:ext cx="77" cy="78"/>
                  </a:xfrm>
                  <a:custGeom>
                    <a:avLst/>
                    <a:gdLst>
                      <a:gd name="T0" fmla="*/ 0 w 156"/>
                      <a:gd name="T1" fmla="*/ 11 h 232"/>
                      <a:gd name="T2" fmla="*/ 71 w 156"/>
                      <a:gd name="T3" fmla="*/ 78 h 232"/>
                      <a:gd name="T4" fmla="*/ 73 w 156"/>
                      <a:gd name="T5" fmla="*/ 72 h 232"/>
                      <a:gd name="T6" fmla="*/ 77 w 156"/>
                      <a:gd name="T7" fmla="*/ 61 h 232"/>
                      <a:gd name="T8" fmla="*/ 77 w 156"/>
                      <a:gd name="T9" fmla="*/ 54 h 232"/>
                      <a:gd name="T10" fmla="*/ 77 w 156"/>
                      <a:gd name="T11" fmla="*/ 47 h 232"/>
                      <a:gd name="T12" fmla="*/ 74 w 156"/>
                      <a:gd name="T13" fmla="*/ 38 h 232"/>
                      <a:gd name="T14" fmla="*/ 69 w 156"/>
                      <a:gd name="T15" fmla="*/ 31 h 232"/>
                      <a:gd name="T16" fmla="*/ 63 w 156"/>
                      <a:gd name="T17" fmla="*/ 23 h 232"/>
                      <a:gd name="T18" fmla="*/ 56 w 156"/>
                      <a:gd name="T19" fmla="*/ 16 h 232"/>
                      <a:gd name="T20" fmla="*/ 46 w 156"/>
                      <a:gd name="T21" fmla="*/ 9 h 232"/>
                      <a:gd name="T22" fmla="*/ 37 w 156"/>
                      <a:gd name="T23" fmla="*/ 5 h 232"/>
                      <a:gd name="T24" fmla="*/ 26 w 156"/>
                      <a:gd name="T25" fmla="*/ 1 h 232"/>
                      <a:gd name="T26" fmla="*/ 16 w 156"/>
                      <a:gd name="T27" fmla="*/ 0 h 232"/>
                      <a:gd name="T28" fmla="*/ 9 w 156"/>
                      <a:gd name="T29" fmla="*/ 1 h 232"/>
                      <a:gd name="T30" fmla="*/ 5 w 156"/>
                      <a:gd name="T31" fmla="*/ 6 h 232"/>
                      <a:gd name="T32" fmla="*/ 0 w 156"/>
                      <a:gd name="T33" fmla="*/ 11 h 23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156"/>
                      <a:gd name="T52" fmla="*/ 0 h 232"/>
                      <a:gd name="T53" fmla="*/ 156 w 156"/>
                      <a:gd name="T54" fmla="*/ 232 h 23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156" h="232">
                        <a:moveTo>
                          <a:pt x="0" y="32"/>
                        </a:moveTo>
                        <a:lnTo>
                          <a:pt x="143" y="232"/>
                        </a:lnTo>
                        <a:lnTo>
                          <a:pt x="148" y="213"/>
                        </a:lnTo>
                        <a:lnTo>
                          <a:pt x="155" y="182"/>
                        </a:lnTo>
                        <a:lnTo>
                          <a:pt x="156" y="161"/>
                        </a:lnTo>
                        <a:lnTo>
                          <a:pt x="155" y="140"/>
                        </a:lnTo>
                        <a:lnTo>
                          <a:pt x="149" y="113"/>
                        </a:lnTo>
                        <a:lnTo>
                          <a:pt x="140" y="91"/>
                        </a:lnTo>
                        <a:lnTo>
                          <a:pt x="127" y="68"/>
                        </a:lnTo>
                        <a:lnTo>
                          <a:pt x="114" y="48"/>
                        </a:lnTo>
                        <a:lnTo>
                          <a:pt x="93" y="28"/>
                        </a:lnTo>
                        <a:lnTo>
                          <a:pt x="74" y="15"/>
                        </a:lnTo>
                        <a:lnTo>
                          <a:pt x="53" y="3"/>
                        </a:lnTo>
                        <a:lnTo>
                          <a:pt x="33" y="0"/>
                        </a:lnTo>
                        <a:lnTo>
                          <a:pt x="19" y="4"/>
                        </a:lnTo>
                        <a:lnTo>
                          <a:pt x="10" y="17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73750" name="Freeform 49"/>
                  <p:cNvSpPr>
                    <a:spLocks/>
                  </p:cNvSpPr>
                  <p:nvPr/>
                </p:nvSpPr>
                <p:spPr bwMode="auto">
                  <a:xfrm>
                    <a:off x="2005" y="2932"/>
                    <a:ext cx="36" cy="25"/>
                  </a:xfrm>
                  <a:custGeom>
                    <a:avLst/>
                    <a:gdLst>
                      <a:gd name="T0" fmla="*/ 9 w 73"/>
                      <a:gd name="T1" fmla="*/ 25 h 76"/>
                      <a:gd name="T2" fmla="*/ 4 w 73"/>
                      <a:gd name="T3" fmla="*/ 24 h 76"/>
                      <a:gd name="T4" fmla="*/ 1 w 73"/>
                      <a:gd name="T5" fmla="*/ 22 h 76"/>
                      <a:gd name="T6" fmla="*/ 0 w 73"/>
                      <a:gd name="T7" fmla="*/ 19 h 76"/>
                      <a:gd name="T8" fmla="*/ 0 w 73"/>
                      <a:gd name="T9" fmla="*/ 15 h 76"/>
                      <a:gd name="T10" fmla="*/ 1 w 73"/>
                      <a:gd name="T11" fmla="*/ 11 h 76"/>
                      <a:gd name="T12" fmla="*/ 3 w 73"/>
                      <a:gd name="T13" fmla="*/ 9 h 76"/>
                      <a:gd name="T14" fmla="*/ 7 w 73"/>
                      <a:gd name="T15" fmla="*/ 7 h 76"/>
                      <a:gd name="T16" fmla="*/ 33 w 73"/>
                      <a:gd name="T17" fmla="*/ 0 h 76"/>
                      <a:gd name="T18" fmla="*/ 30 w 73"/>
                      <a:gd name="T19" fmla="*/ 3 h 76"/>
                      <a:gd name="T20" fmla="*/ 27 w 73"/>
                      <a:gd name="T21" fmla="*/ 6 h 76"/>
                      <a:gd name="T22" fmla="*/ 26 w 73"/>
                      <a:gd name="T23" fmla="*/ 10 h 76"/>
                      <a:gd name="T24" fmla="*/ 26 w 73"/>
                      <a:gd name="T25" fmla="*/ 13 h 76"/>
                      <a:gd name="T26" fmla="*/ 27 w 73"/>
                      <a:gd name="T27" fmla="*/ 17 h 76"/>
                      <a:gd name="T28" fmla="*/ 31 w 73"/>
                      <a:gd name="T29" fmla="*/ 20 h 76"/>
                      <a:gd name="T30" fmla="*/ 36 w 73"/>
                      <a:gd name="T31" fmla="*/ 22 h 76"/>
                      <a:gd name="T32" fmla="*/ 9 w 73"/>
                      <a:gd name="T33" fmla="*/ 25 h 7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73"/>
                      <a:gd name="T52" fmla="*/ 0 h 76"/>
                      <a:gd name="T53" fmla="*/ 73 w 73"/>
                      <a:gd name="T54" fmla="*/ 76 h 7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73" h="76">
                        <a:moveTo>
                          <a:pt x="18" y="76"/>
                        </a:moveTo>
                        <a:lnTo>
                          <a:pt x="9" y="72"/>
                        </a:lnTo>
                        <a:lnTo>
                          <a:pt x="2" y="66"/>
                        </a:lnTo>
                        <a:lnTo>
                          <a:pt x="0" y="57"/>
                        </a:lnTo>
                        <a:lnTo>
                          <a:pt x="0" y="47"/>
                        </a:lnTo>
                        <a:lnTo>
                          <a:pt x="2" y="34"/>
                        </a:lnTo>
                        <a:lnTo>
                          <a:pt x="6" y="27"/>
                        </a:lnTo>
                        <a:lnTo>
                          <a:pt x="15" y="20"/>
                        </a:lnTo>
                        <a:lnTo>
                          <a:pt x="66" y="0"/>
                        </a:lnTo>
                        <a:lnTo>
                          <a:pt x="60" y="8"/>
                        </a:lnTo>
                        <a:lnTo>
                          <a:pt x="55" y="18"/>
                        </a:lnTo>
                        <a:lnTo>
                          <a:pt x="53" y="30"/>
                        </a:lnTo>
                        <a:lnTo>
                          <a:pt x="52" y="39"/>
                        </a:lnTo>
                        <a:lnTo>
                          <a:pt x="55" y="52"/>
                        </a:lnTo>
                        <a:lnTo>
                          <a:pt x="62" y="60"/>
                        </a:lnTo>
                        <a:lnTo>
                          <a:pt x="73" y="68"/>
                        </a:lnTo>
                        <a:lnTo>
                          <a:pt x="18" y="7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  <p:grpSp>
              <p:nvGrpSpPr>
                <p:cNvPr id="73740" name="Group 50"/>
                <p:cNvGrpSpPr>
                  <a:grpSpLocks/>
                </p:cNvGrpSpPr>
                <p:nvPr/>
              </p:nvGrpSpPr>
              <p:grpSpPr bwMode="auto">
                <a:xfrm>
                  <a:off x="2251" y="2737"/>
                  <a:ext cx="349" cy="224"/>
                  <a:chOff x="2251" y="2737"/>
                  <a:chExt cx="349" cy="224"/>
                </a:xfrm>
              </p:grpSpPr>
              <p:sp>
                <p:nvSpPr>
                  <p:cNvPr id="73741" name="Freeform 51"/>
                  <p:cNvSpPr>
                    <a:spLocks/>
                  </p:cNvSpPr>
                  <p:nvPr/>
                </p:nvSpPr>
                <p:spPr bwMode="auto">
                  <a:xfrm>
                    <a:off x="2252" y="2899"/>
                    <a:ext cx="348" cy="62"/>
                  </a:xfrm>
                  <a:custGeom>
                    <a:avLst/>
                    <a:gdLst>
                      <a:gd name="T0" fmla="*/ 0 w 695"/>
                      <a:gd name="T1" fmla="*/ 19 h 187"/>
                      <a:gd name="T2" fmla="*/ 241 w 695"/>
                      <a:gd name="T3" fmla="*/ 0 h 187"/>
                      <a:gd name="T4" fmla="*/ 348 w 695"/>
                      <a:gd name="T5" fmla="*/ 60 h 187"/>
                      <a:gd name="T6" fmla="*/ 277 w 695"/>
                      <a:gd name="T7" fmla="*/ 57 h 187"/>
                      <a:gd name="T8" fmla="*/ 260 w 695"/>
                      <a:gd name="T9" fmla="*/ 54 h 187"/>
                      <a:gd name="T10" fmla="*/ 271 w 695"/>
                      <a:gd name="T11" fmla="*/ 62 h 187"/>
                      <a:gd name="T12" fmla="*/ 199 w 695"/>
                      <a:gd name="T13" fmla="*/ 57 h 187"/>
                      <a:gd name="T14" fmla="*/ 176 w 695"/>
                      <a:gd name="T15" fmla="*/ 51 h 187"/>
                      <a:gd name="T16" fmla="*/ 187 w 695"/>
                      <a:gd name="T17" fmla="*/ 59 h 187"/>
                      <a:gd name="T18" fmla="*/ 88 w 695"/>
                      <a:gd name="T19" fmla="*/ 51 h 187"/>
                      <a:gd name="T20" fmla="*/ 0 w 695"/>
                      <a:gd name="T21" fmla="*/ 19 h 187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695"/>
                      <a:gd name="T34" fmla="*/ 0 h 187"/>
                      <a:gd name="T35" fmla="*/ 695 w 695"/>
                      <a:gd name="T36" fmla="*/ 187 h 187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695" h="187">
                        <a:moveTo>
                          <a:pt x="0" y="57"/>
                        </a:moveTo>
                        <a:lnTo>
                          <a:pt x="481" y="0"/>
                        </a:lnTo>
                        <a:lnTo>
                          <a:pt x="695" y="181"/>
                        </a:lnTo>
                        <a:lnTo>
                          <a:pt x="554" y="171"/>
                        </a:lnTo>
                        <a:lnTo>
                          <a:pt x="519" y="162"/>
                        </a:lnTo>
                        <a:lnTo>
                          <a:pt x="541" y="187"/>
                        </a:lnTo>
                        <a:lnTo>
                          <a:pt x="397" y="171"/>
                        </a:lnTo>
                        <a:lnTo>
                          <a:pt x="351" y="154"/>
                        </a:lnTo>
                        <a:lnTo>
                          <a:pt x="374" y="178"/>
                        </a:lnTo>
                        <a:lnTo>
                          <a:pt x="176" y="154"/>
                        </a:lnTo>
                        <a:lnTo>
                          <a:pt x="0" y="57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73742" name="Freeform 52"/>
                  <p:cNvSpPr>
                    <a:spLocks/>
                  </p:cNvSpPr>
                  <p:nvPr/>
                </p:nvSpPr>
                <p:spPr bwMode="auto">
                  <a:xfrm>
                    <a:off x="2254" y="2846"/>
                    <a:ext cx="222" cy="52"/>
                  </a:xfrm>
                  <a:custGeom>
                    <a:avLst/>
                    <a:gdLst>
                      <a:gd name="T0" fmla="*/ 28 w 444"/>
                      <a:gd name="T1" fmla="*/ 39 h 155"/>
                      <a:gd name="T2" fmla="*/ 222 w 444"/>
                      <a:gd name="T3" fmla="*/ 0 h 155"/>
                      <a:gd name="T4" fmla="*/ 166 w 444"/>
                      <a:gd name="T5" fmla="*/ 24 h 155"/>
                      <a:gd name="T6" fmla="*/ 0 w 444"/>
                      <a:gd name="T7" fmla="*/ 52 h 155"/>
                      <a:gd name="T8" fmla="*/ 28 w 444"/>
                      <a:gd name="T9" fmla="*/ 39 h 15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4"/>
                      <a:gd name="T16" fmla="*/ 0 h 155"/>
                      <a:gd name="T17" fmla="*/ 444 w 444"/>
                      <a:gd name="T18" fmla="*/ 155 h 15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4" h="155">
                        <a:moveTo>
                          <a:pt x="57" y="117"/>
                        </a:moveTo>
                        <a:lnTo>
                          <a:pt x="444" y="0"/>
                        </a:lnTo>
                        <a:lnTo>
                          <a:pt x="332" y="71"/>
                        </a:lnTo>
                        <a:lnTo>
                          <a:pt x="0" y="155"/>
                        </a:lnTo>
                        <a:lnTo>
                          <a:pt x="57" y="117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73743" name="Freeform 53"/>
                  <p:cNvSpPr>
                    <a:spLocks/>
                  </p:cNvSpPr>
                  <p:nvPr/>
                </p:nvSpPr>
                <p:spPr bwMode="auto">
                  <a:xfrm>
                    <a:off x="2251" y="2737"/>
                    <a:ext cx="287" cy="147"/>
                  </a:xfrm>
                  <a:custGeom>
                    <a:avLst/>
                    <a:gdLst>
                      <a:gd name="T0" fmla="*/ 0 w 575"/>
                      <a:gd name="T1" fmla="*/ 147 h 441"/>
                      <a:gd name="T2" fmla="*/ 206 w 575"/>
                      <a:gd name="T3" fmla="*/ 94 h 441"/>
                      <a:gd name="T4" fmla="*/ 287 w 575"/>
                      <a:gd name="T5" fmla="*/ 0 h 441"/>
                      <a:gd name="T6" fmla="*/ 224 w 575"/>
                      <a:gd name="T7" fmla="*/ 28 h 441"/>
                      <a:gd name="T8" fmla="*/ 210 w 575"/>
                      <a:gd name="T9" fmla="*/ 38 h 441"/>
                      <a:gd name="T10" fmla="*/ 210 w 575"/>
                      <a:gd name="T11" fmla="*/ 28 h 441"/>
                      <a:gd name="T12" fmla="*/ 138 w 575"/>
                      <a:gd name="T13" fmla="*/ 68 h 441"/>
                      <a:gd name="T14" fmla="*/ 142 w 575"/>
                      <a:gd name="T15" fmla="*/ 56 h 441"/>
                      <a:gd name="T16" fmla="*/ 65 w 575"/>
                      <a:gd name="T17" fmla="*/ 93 h 441"/>
                      <a:gd name="T18" fmla="*/ 0 w 575"/>
                      <a:gd name="T19" fmla="*/ 147 h 44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75"/>
                      <a:gd name="T31" fmla="*/ 0 h 441"/>
                      <a:gd name="T32" fmla="*/ 575 w 575"/>
                      <a:gd name="T33" fmla="*/ 441 h 44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75" h="441">
                        <a:moveTo>
                          <a:pt x="0" y="441"/>
                        </a:moveTo>
                        <a:lnTo>
                          <a:pt x="413" y="283"/>
                        </a:lnTo>
                        <a:lnTo>
                          <a:pt x="575" y="0"/>
                        </a:lnTo>
                        <a:lnTo>
                          <a:pt x="448" y="85"/>
                        </a:lnTo>
                        <a:lnTo>
                          <a:pt x="420" y="115"/>
                        </a:lnTo>
                        <a:lnTo>
                          <a:pt x="420" y="84"/>
                        </a:lnTo>
                        <a:lnTo>
                          <a:pt x="276" y="204"/>
                        </a:lnTo>
                        <a:lnTo>
                          <a:pt x="285" y="169"/>
                        </a:lnTo>
                        <a:lnTo>
                          <a:pt x="130" y="278"/>
                        </a:lnTo>
                        <a:lnTo>
                          <a:pt x="0" y="441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</p:grpSp>
          </p:grpSp>
          <p:sp>
            <p:nvSpPr>
              <p:cNvPr id="73737" name="Freeform 54"/>
              <p:cNvSpPr>
                <a:spLocks/>
              </p:cNvSpPr>
              <p:nvPr/>
            </p:nvSpPr>
            <p:spPr bwMode="auto">
              <a:xfrm>
                <a:off x="2175" y="2875"/>
                <a:ext cx="97" cy="65"/>
              </a:xfrm>
              <a:custGeom>
                <a:avLst/>
                <a:gdLst>
                  <a:gd name="T0" fmla="*/ 86 w 193"/>
                  <a:gd name="T1" fmla="*/ 0 h 193"/>
                  <a:gd name="T2" fmla="*/ 80 w 193"/>
                  <a:gd name="T3" fmla="*/ 5 h 193"/>
                  <a:gd name="T4" fmla="*/ 73 w 193"/>
                  <a:gd name="T5" fmla="*/ 12 h 193"/>
                  <a:gd name="T6" fmla="*/ 71 w 193"/>
                  <a:gd name="T7" fmla="*/ 18 h 193"/>
                  <a:gd name="T8" fmla="*/ 68 w 193"/>
                  <a:gd name="T9" fmla="*/ 25 h 193"/>
                  <a:gd name="T10" fmla="*/ 68 w 193"/>
                  <a:gd name="T11" fmla="*/ 32 h 193"/>
                  <a:gd name="T12" fmla="*/ 71 w 193"/>
                  <a:gd name="T13" fmla="*/ 39 h 193"/>
                  <a:gd name="T14" fmla="*/ 75 w 193"/>
                  <a:gd name="T15" fmla="*/ 45 h 193"/>
                  <a:gd name="T16" fmla="*/ 82 w 193"/>
                  <a:gd name="T17" fmla="*/ 50 h 193"/>
                  <a:gd name="T18" fmla="*/ 90 w 193"/>
                  <a:gd name="T19" fmla="*/ 53 h 193"/>
                  <a:gd name="T20" fmla="*/ 97 w 193"/>
                  <a:gd name="T21" fmla="*/ 57 h 193"/>
                  <a:gd name="T22" fmla="*/ 24 w 193"/>
                  <a:gd name="T23" fmla="*/ 65 h 193"/>
                  <a:gd name="T24" fmla="*/ 16 w 193"/>
                  <a:gd name="T25" fmla="*/ 62 h 193"/>
                  <a:gd name="T26" fmla="*/ 9 w 193"/>
                  <a:gd name="T27" fmla="*/ 59 h 193"/>
                  <a:gd name="T28" fmla="*/ 5 w 193"/>
                  <a:gd name="T29" fmla="*/ 54 h 193"/>
                  <a:gd name="T30" fmla="*/ 2 w 193"/>
                  <a:gd name="T31" fmla="*/ 50 h 193"/>
                  <a:gd name="T32" fmla="*/ 0 w 193"/>
                  <a:gd name="T33" fmla="*/ 45 h 193"/>
                  <a:gd name="T34" fmla="*/ 0 w 193"/>
                  <a:gd name="T35" fmla="*/ 39 h 193"/>
                  <a:gd name="T36" fmla="*/ 2 w 193"/>
                  <a:gd name="T37" fmla="*/ 34 h 193"/>
                  <a:gd name="T38" fmla="*/ 4 w 193"/>
                  <a:gd name="T39" fmla="*/ 28 h 193"/>
                  <a:gd name="T40" fmla="*/ 7 w 193"/>
                  <a:gd name="T41" fmla="*/ 25 h 193"/>
                  <a:gd name="T42" fmla="*/ 11 w 193"/>
                  <a:gd name="T43" fmla="*/ 20 h 193"/>
                  <a:gd name="T44" fmla="*/ 14 w 193"/>
                  <a:gd name="T45" fmla="*/ 18 h 193"/>
                  <a:gd name="T46" fmla="*/ 86 w 193"/>
                  <a:gd name="T47" fmla="*/ 0 h 19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93"/>
                  <a:gd name="T73" fmla="*/ 0 h 193"/>
                  <a:gd name="T74" fmla="*/ 193 w 193"/>
                  <a:gd name="T75" fmla="*/ 193 h 19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93" h="193">
                    <a:moveTo>
                      <a:pt x="171" y="0"/>
                    </a:moveTo>
                    <a:lnTo>
                      <a:pt x="159" y="15"/>
                    </a:lnTo>
                    <a:lnTo>
                      <a:pt x="146" y="36"/>
                    </a:lnTo>
                    <a:lnTo>
                      <a:pt x="141" y="54"/>
                    </a:lnTo>
                    <a:lnTo>
                      <a:pt x="136" y="75"/>
                    </a:lnTo>
                    <a:lnTo>
                      <a:pt x="136" y="96"/>
                    </a:lnTo>
                    <a:lnTo>
                      <a:pt x="141" y="116"/>
                    </a:lnTo>
                    <a:lnTo>
                      <a:pt x="149" y="133"/>
                    </a:lnTo>
                    <a:lnTo>
                      <a:pt x="163" y="148"/>
                    </a:lnTo>
                    <a:lnTo>
                      <a:pt x="179" y="158"/>
                    </a:lnTo>
                    <a:lnTo>
                      <a:pt x="193" y="170"/>
                    </a:lnTo>
                    <a:lnTo>
                      <a:pt x="47" y="193"/>
                    </a:lnTo>
                    <a:lnTo>
                      <a:pt x="31" y="184"/>
                    </a:lnTo>
                    <a:lnTo>
                      <a:pt x="18" y="174"/>
                    </a:lnTo>
                    <a:lnTo>
                      <a:pt x="9" y="161"/>
                    </a:lnTo>
                    <a:lnTo>
                      <a:pt x="4" y="149"/>
                    </a:lnTo>
                    <a:lnTo>
                      <a:pt x="0" y="135"/>
                    </a:lnTo>
                    <a:lnTo>
                      <a:pt x="0" y="116"/>
                    </a:lnTo>
                    <a:lnTo>
                      <a:pt x="4" y="100"/>
                    </a:lnTo>
                    <a:lnTo>
                      <a:pt x="8" y="84"/>
                    </a:lnTo>
                    <a:lnTo>
                      <a:pt x="13" y="73"/>
                    </a:lnTo>
                    <a:lnTo>
                      <a:pt x="21" y="60"/>
                    </a:lnTo>
                    <a:lnTo>
                      <a:pt x="27" y="54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738" name="Freeform 55"/>
              <p:cNvSpPr>
                <a:spLocks/>
              </p:cNvSpPr>
              <p:nvPr/>
            </p:nvSpPr>
            <p:spPr bwMode="auto">
              <a:xfrm>
                <a:off x="2194" y="2885"/>
                <a:ext cx="40" cy="52"/>
              </a:xfrm>
              <a:custGeom>
                <a:avLst/>
                <a:gdLst>
                  <a:gd name="T0" fmla="*/ 27 w 81"/>
                  <a:gd name="T1" fmla="*/ 0 h 157"/>
                  <a:gd name="T2" fmla="*/ 22 w 81"/>
                  <a:gd name="T3" fmla="*/ 7 h 157"/>
                  <a:gd name="T4" fmla="*/ 18 w 81"/>
                  <a:gd name="T5" fmla="*/ 13 h 157"/>
                  <a:gd name="T6" fmla="*/ 15 w 81"/>
                  <a:gd name="T7" fmla="*/ 20 h 157"/>
                  <a:gd name="T8" fmla="*/ 13 w 81"/>
                  <a:gd name="T9" fmla="*/ 26 h 157"/>
                  <a:gd name="T10" fmla="*/ 15 w 81"/>
                  <a:gd name="T11" fmla="*/ 33 h 157"/>
                  <a:gd name="T12" fmla="*/ 19 w 81"/>
                  <a:gd name="T13" fmla="*/ 38 h 157"/>
                  <a:gd name="T14" fmla="*/ 25 w 81"/>
                  <a:gd name="T15" fmla="*/ 42 h 157"/>
                  <a:gd name="T16" fmla="*/ 31 w 81"/>
                  <a:gd name="T17" fmla="*/ 46 h 157"/>
                  <a:gd name="T18" fmla="*/ 40 w 81"/>
                  <a:gd name="T19" fmla="*/ 51 h 157"/>
                  <a:gd name="T20" fmla="*/ 27 w 81"/>
                  <a:gd name="T21" fmla="*/ 52 h 157"/>
                  <a:gd name="T22" fmla="*/ 21 w 81"/>
                  <a:gd name="T23" fmla="*/ 50 h 157"/>
                  <a:gd name="T24" fmla="*/ 15 w 81"/>
                  <a:gd name="T25" fmla="*/ 48 h 157"/>
                  <a:gd name="T26" fmla="*/ 9 w 81"/>
                  <a:gd name="T27" fmla="*/ 45 h 157"/>
                  <a:gd name="T28" fmla="*/ 5 w 81"/>
                  <a:gd name="T29" fmla="*/ 41 h 157"/>
                  <a:gd name="T30" fmla="*/ 2 w 81"/>
                  <a:gd name="T31" fmla="*/ 37 h 157"/>
                  <a:gd name="T32" fmla="*/ 0 w 81"/>
                  <a:gd name="T33" fmla="*/ 32 h 157"/>
                  <a:gd name="T34" fmla="*/ 0 w 81"/>
                  <a:gd name="T35" fmla="*/ 26 h 157"/>
                  <a:gd name="T36" fmla="*/ 2 w 81"/>
                  <a:gd name="T37" fmla="*/ 20 h 157"/>
                  <a:gd name="T38" fmla="*/ 5 w 81"/>
                  <a:gd name="T39" fmla="*/ 15 h 157"/>
                  <a:gd name="T40" fmla="*/ 7 w 81"/>
                  <a:gd name="T41" fmla="*/ 12 h 157"/>
                  <a:gd name="T42" fmla="*/ 10 w 81"/>
                  <a:gd name="T43" fmla="*/ 8 h 157"/>
                  <a:gd name="T44" fmla="*/ 14 w 81"/>
                  <a:gd name="T45" fmla="*/ 3 h 157"/>
                  <a:gd name="T46" fmla="*/ 27 w 81"/>
                  <a:gd name="T47" fmla="*/ 0 h 15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81"/>
                  <a:gd name="T73" fmla="*/ 0 h 157"/>
                  <a:gd name="T74" fmla="*/ 81 w 81"/>
                  <a:gd name="T75" fmla="*/ 157 h 157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81" h="157">
                    <a:moveTo>
                      <a:pt x="54" y="0"/>
                    </a:moveTo>
                    <a:lnTo>
                      <a:pt x="45" y="22"/>
                    </a:lnTo>
                    <a:lnTo>
                      <a:pt x="37" y="39"/>
                    </a:lnTo>
                    <a:lnTo>
                      <a:pt x="30" y="60"/>
                    </a:lnTo>
                    <a:lnTo>
                      <a:pt x="27" y="80"/>
                    </a:lnTo>
                    <a:lnTo>
                      <a:pt x="30" y="101"/>
                    </a:lnTo>
                    <a:lnTo>
                      <a:pt x="38" y="116"/>
                    </a:lnTo>
                    <a:lnTo>
                      <a:pt x="50" y="128"/>
                    </a:lnTo>
                    <a:lnTo>
                      <a:pt x="62" y="139"/>
                    </a:lnTo>
                    <a:lnTo>
                      <a:pt x="81" y="154"/>
                    </a:lnTo>
                    <a:lnTo>
                      <a:pt x="54" y="157"/>
                    </a:lnTo>
                    <a:lnTo>
                      <a:pt x="42" y="152"/>
                    </a:lnTo>
                    <a:lnTo>
                      <a:pt x="30" y="145"/>
                    </a:lnTo>
                    <a:lnTo>
                      <a:pt x="19" y="135"/>
                    </a:lnTo>
                    <a:lnTo>
                      <a:pt x="11" y="123"/>
                    </a:lnTo>
                    <a:lnTo>
                      <a:pt x="4" y="112"/>
                    </a:lnTo>
                    <a:lnTo>
                      <a:pt x="0" y="96"/>
                    </a:lnTo>
                    <a:lnTo>
                      <a:pt x="0" y="78"/>
                    </a:lnTo>
                    <a:lnTo>
                      <a:pt x="4" y="61"/>
                    </a:lnTo>
                    <a:lnTo>
                      <a:pt x="10" y="45"/>
                    </a:lnTo>
                    <a:lnTo>
                      <a:pt x="15" y="35"/>
                    </a:lnTo>
                    <a:lnTo>
                      <a:pt x="21" y="23"/>
                    </a:lnTo>
                    <a:lnTo>
                      <a:pt x="29" y="1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49146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9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9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9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9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Questo significa che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Questa professione NON E’ VECCHIA , MA </a:t>
            </a:r>
            <a:r>
              <a:rPr lang="it-IT" dirty="0" smtClean="0">
                <a:solidFill>
                  <a:srgbClr val="FF0000"/>
                </a:solidFill>
              </a:rPr>
              <a:t>NUOVA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smtClean="0"/>
              <a:t>Bisogna sempre ESSERE </a:t>
            </a:r>
            <a:r>
              <a:rPr lang="it-IT" dirty="0" smtClean="0">
                <a:solidFill>
                  <a:srgbClr val="FF0000"/>
                </a:solidFill>
              </a:rPr>
              <a:t>MOLTO AGGIORNATI</a:t>
            </a:r>
            <a:r>
              <a:rPr lang="it-IT" dirty="0" smtClean="0"/>
              <a:t> per restare sul mercato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76752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Approfondendo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Senza una </a:t>
            </a:r>
            <a:r>
              <a:rPr lang="it-IT" dirty="0" smtClean="0">
                <a:solidFill>
                  <a:srgbClr val="FF0000"/>
                </a:solidFill>
              </a:rPr>
              <a:t>ORDINATA</a:t>
            </a:r>
            <a:r>
              <a:rPr lang="it-IT" dirty="0" smtClean="0"/>
              <a:t> CONTABILITA’ </a:t>
            </a:r>
          </a:p>
          <a:p>
            <a:r>
              <a:rPr lang="it-IT" dirty="0" smtClean="0"/>
              <a:t>Ma cosa è una ORDINATA CONTABILITA ‘ ?</a:t>
            </a:r>
          </a:p>
          <a:p>
            <a:pPr lvl="1"/>
            <a:r>
              <a:rPr lang="it-IT" dirty="0" smtClean="0"/>
              <a:t>Sarà diverso da una contabilità DISORDINATA !!</a:t>
            </a:r>
          </a:p>
          <a:p>
            <a:r>
              <a:rPr lang="it-IT" dirty="0" smtClean="0"/>
              <a:t>Una contabilità ordinata non è solo una contabilità senza correzioni, abrasioni ecc. come i nostri maestri ci hanno insegnato </a:t>
            </a:r>
          </a:p>
          <a:p>
            <a:r>
              <a:rPr lang="it-IT" dirty="0" smtClean="0"/>
              <a:t>UNA CONTABILITA’ ORDINATA E’ una contabilità che ….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ORDINATA CONTABILITA’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Registra </a:t>
            </a:r>
            <a:r>
              <a:rPr lang="it-IT" b="1" dirty="0" smtClean="0">
                <a:solidFill>
                  <a:srgbClr val="FF0000"/>
                </a:solidFill>
              </a:rPr>
              <a:t>TUTTI I FATTI AZIENDALI</a:t>
            </a:r>
            <a:r>
              <a:rPr lang="it-IT" dirty="0" smtClean="0"/>
              <a:t> che hanno un valore monetario certo o presunto </a:t>
            </a:r>
          </a:p>
          <a:p>
            <a:r>
              <a:rPr lang="it-IT" dirty="0" smtClean="0"/>
              <a:t>Registra </a:t>
            </a:r>
            <a:r>
              <a:rPr lang="it-IT" b="1" dirty="0" smtClean="0">
                <a:solidFill>
                  <a:srgbClr val="FF0000"/>
                </a:solidFill>
              </a:rPr>
              <a:t>SOLO I FATTI AZIENDALI</a:t>
            </a:r>
            <a:r>
              <a:rPr lang="it-IT" dirty="0" smtClean="0"/>
              <a:t> che hanno un valore monetario certo o presunto</a:t>
            </a:r>
          </a:p>
          <a:p>
            <a:pPr marL="457200" lvl="1" indent="0">
              <a:buNone/>
            </a:pPr>
            <a:endParaRPr lang="it-IT" dirty="0"/>
          </a:p>
          <a:p>
            <a:pPr marL="457200" lvl="1" indent="0" algn="ctr">
              <a:buNone/>
            </a:pPr>
            <a:r>
              <a:rPr lang="it-IT" dirty="0" smtClean="0"/>
              <a:t>MA E’ UNA BANALITA’! </a:t>
            </a:r>
          </a:p>
          <a:p>
            <a:pPr marL="457200" lvl="1" indent="0" algn="ctr">
              <a:buNone/>
            </a:pPr>
            <a:r>
              <a:rPr lang="it-IT" dirty="0" smtClean="0"/>
              <a:t>E’ OVVIO CHE CIO’ ACCADA !</a:t>
            </a:r>
          </a:p>
          <a:p>
            <a:pPr lvl="1" algn="ctr"/>
            <a:r>
              <a:rPr lang="it-IT" dirty="0" smtClean="0"/>
              <a:t>SICURI ???? 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Effetti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Se non tutti i fatti avvenuti sono stati registrati – i dati di bilancio che emergono sono </a:t>
            </a:r>
            <a:r>
              <a:rPr lang="it-IT" dirty="0" smtClean="0">
                <a:solidFill>
                  <a:srgbClr val="FF0000"/>
                </a:solidFill>
              </a:rPr>
              <a:t>INCOMPLETI </a:t>
            </a:r>
            <a:r>
              <a:rPr lang="it-IT" dirty="0" smtClean="0"/>
              <a:t>!!!</a:t>
            </a:r>
          </a:p>
          <a:p>
            <a:r>
              <a:rPr lang="it-IT" dirty="0" smtClean="0"/>
              <a:t>Se non tutti i fatti registrati sono avvenuti – i dati di bilancio che emergono sono </a:t>
            </a:r>
            <a:r>
              <a:rPr lang="it-IT" dirty="0" smtClean="0">
                <a:solidFill>
                  <a:srgbClr val="FF0000"/>
                </a:solidFill>
              </a:rPr>
              <a:t>FALSI</a:t>
            </a:r>
            <a:r>
              <a:rPr lang="it-IT" dirty="0" smtClean="0"/>
              <a:t> !!!</a:t>
            </a:r>
          </a:p>
          <a:p>
            <a:endParaRPr lang="it-IT" dirty="0"/>
          </a:p>
          <a:p>
            <a:r>
              <a:rPr lang="it-IT" dirty="0" smtClean="0"/>
              <a:t>In questi casi la contabilità e i dati che ne emergono non serve, per cui vi saranno « più» contabilità !!! 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Ma tanto la fanno i programmi di software, la contabilità !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E’ vero infatti, ma per poter sapere se è BEN TENUTA , BISOGNA CONOSCERLA !</a:t>
            </a:r>
          </a:p>
          <a:p>
            <a:r>
              <a:rPr lang="it-IT" dirty="0" smtClean="0"/>
              <a:t>Anche una cassa in Avere quadra, ma non è possibile!</a:t>
            </a:r>
          </a:p>
          <a:p>
            <a:r>
              <a:rPr lang="it-IT" dirty="0" smtClean="0"/>
              <a:t>Per cui conoscere la contabilità SIGNIFICA CONOSCERE i PRINCIPI CONTABILI che la governano </a:t>
            </a:r>
          </a:p>
          <a:p>
            <a:r>
              <a:rPr lang="it-IT" dirty="0" smtClean="0"/>
              <a:t>I principi contabili sono quindi quelle norme comuni di riferimento in modo che ognuno leggendo i dati abbia un linguaggio simile a cui riferirsi.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PRINCIPI CONTABILI PER COSA ?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PER </a:t>
            </a:r>
            <a:r>
              <a:rPr lang="it-IT" dirty="0" smtClean="0">
                <a:solidFill>
                  <a:srgbClr val="FF0000"/>
                </a:solidFill>
              </a:rPr>
              <a:t>RAPPRESENTARE</a:t>
            </a:r>
            <a:r>
              <a:rPr lang="it-IT" dirty="0" smtClean="0"/>
              <a:t> I DATI – Quando si registra un evento ?</a:t>
            </a:r>
          </a:p>
          <a:p>
            <a:r>
              <a:rPr lang="it-IT" dirty="0" smtClean="0"/>
              <a:t>PER </a:t>
            </a:r>
            <a:r>
              <a:rPr lang="it-IT" dirty="0" smtClean="0">
                <a:solidFill>
                  <a:srgbClr val="FF0000"/>
                </a:solidFill>
              </a:rPr>
              <a:t>CLASSIFICARE</a:t>
            </a:r>
            <a:r>
              <a:rPr lang="it-IT" dirty="0" smtClean="0"/>
              <a:t> I DATI – Dove si registra i dati , in quali voci ?</a:t>
            </a:r>
          </a:p>
          <a:p>
            <a:r>
              <a:rPr lang="it-IT" dirty="0" smtClean="0"/>
              <a:t>PER </a:t>
            </a:r>
            <a:r>
              <a:rPr lang="it-IT" dirty="0" smtClean="0">
                <a:solidFill>
                  <a:srgbClr val="FF0000"/>
                </a:solidFill>
              </a:rPr>
              <a:t>VALUTARE </a:t>
            </a:r>
            <a:r>
              <a:rPr lang="it-IT" dirty="0" smtClean="0"/>
              <a:t>DEI DATI – Come si valutano i fatti? Non tutti sono fatti certi (</a:t>
            </a:r>
            <a:r>
              <a:rPr lang="it-IT" sz="2800" i="1" dirty="0" smtClean="0"/>
              <a:t>ad esempio come valutare oggi la probabilità di incasso di un credito!</a:t>
            </a:r>
            <a:r>
              <a:rPr lang="it-IT" dirty="0" smtClean="0"/>
              <a:t>)</a:t>
            </a:r>
            <a:endParaRPr lang="it-IT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1985</Words>
  <Application>Microsoft Office PowerPoint</Application>
  <PresentationFormat>Presentazione su schermo (4:3)</PresentationFormat>
  <Paragraphs>364</Paragraphs>
  <Slides>44</Slides>
  <Notes>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50" baseType="lpstr">
      <vt:lpstr>Arial</vt:lpstr>
      <vt:lpstr>Calibri</vt:lpstr>
      <vt:lpstr>Times New Roman</vt:lpstr>
      <vt:lpstr>Wingdings</vt:lpstr>
      <vt:lpstr>Tema di Office</vt:lpstr>
      <vt:lpstr>Document</vt:lpstr>
      <vt:lpstr>Fondazione Francesco Bianchini ODC - Palermo</vt:lpstr>
      <vt:lpstr>Fondazione Francesco Bianchini</vt:lpstr>
      <vt:lpstr>Ma a che serve la contabilità ?</vt:lpstr>
      <vt:lpstr>Oggi si usano altri termini</vt:lpstr>
      <vt:lpstr>Approfondendo </vt:lpstr>
      <vt:lpstr>ORDINATA CONTABILITA’</vt:lpstr>
      <vt:lpstr>Effetti </vt:lpstr>
      <vt:lpstr>Ma tanto la fanno i programmi di software, la contabilità !</vt:lpstr>
      <vt:lpstr>PRINCIPI CONTABILI PER COSA ?</vt:lpstr>
      <vt:lpstr>PER CUI A COSA SERVE LA CONTABILITA’</vt:lpstr>
      <vt:lpstr>PER CUI A CHI SERVE ?</vt:lpstr>
      <vt:lpstr>UTENTI DELLE INFORMAZIONI FINANZIARIE PER I LORO INTERESSI </vt:lpstr>
      <vt:lpstr>A OGNUNO PER I  SUOI INTERESSI SPECIFICI </vt:lpstr>
      <vt:lpstr>Approfondiamo </vt:lpstr>
      <vt:lpstr>La piramide è ben fissa a terra sulla sua base.</vt:lpstr>
      <vt:lpstr>Ma se invece scricchiolasse ?</vt:lpstr>
      <vt:lpstr>Torniamo ora a chi legge  cioè agli utenti </vt:lpstr>
      <vt:lpstr>Preso atto che </vt:lpstr>
      <vt:lpstr>In Italia</vt:lpstr>
      <vt:lpstr>Presentazione standard di PowerPoint</vt:lpstr>
      <vt:lpstr>Presentazione standard di PowerPoint</vt:lpstr>
      <vt:lpstr>Presentazione standard di PowerPoint</vt:lpstr>
      <vt:lpstr>Art 2423–bis  PRINCIPI DI REDAZIONE DEL BILANCIO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 se invece volessimo conoscere il bilancio di un Gruppo che applica i principi internazionali ?</vt:lpstr>
      <vt:lpstr>STRUTTURA DEI PRINCIPI  IAS/IFRS</vt:lpstr>
      <vt:lpstr>IL FRAMEWORK</vt:lpstr>
      <vt:lpstr>IL FRAMEWORK </vt:lpstr>
      <vt:lpstr>PRINCIPALI DIFFERENZE RISPETTO  AI PC NAZIONALI</vt:lpstr>
      <vt:lpstr>PRINCIPALI DIFFERENZE RISPETTO  AI PC NAZIONALI</vt:lpstr>
      <vt:lpstr>PRINCIPALI DIFFERENZE RISPETTO  AI PC NAZIONALI</vt:lpstr>
      <vt:lpstr>GLI IAS RIMASTI AD OGGI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Questo significa che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Fondazione Francesco Bianchini ODC - Palermo</dc:title>
  <dc:creator>Windows User</dc:creator>
  <cp:lastModifiedBy>Riccardo</cp:lastModifiedBy>
  <cp:revision>13</cp:revision>
  <cp:lastPrinted>2014-12-09T09:46:10Z</cp:lastPrinted>
  <dcterms:created xsi:type="dcterms:W3CDTF">2014-12-09T08:43:56Z</dcterms:created>
  <dcterms:modified xsi:type="dcterms:W3CDTF">2014-12-09T10:26:24Z</dcterms:modified>
</cp:coreProperties>
</file>