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8"/>
  </p:notesMasterIdLst>
  <p:handoutMasterIdLst>
    <p:handoutMasterId r:id="rId139"/>
  </p:handoutMasterIdLst>
  <p:sldIdLst>
    <p:sldId id="425" r:id="rId2"/>
    <p:sldId id="424" r:id="rId3"/>
    <p:sldId id="426" r:id="rId4"/>
    <p:sldId id="427" r:id="rId5"/>
    <p:sldId id="257" r:id="rId6"/>
    <p:sldId id="258" r:id="rId7"/>
    <p:sldId id="259" r:id="rId8"/>
    <p:sldId id="260" r:id="rId9"/>
    <p:sldId id="261" r:id="rId10"/>
    <p:sldId id="262" r:id="rId11"/>
    <p:sldId id="267" r:id="rId12"/>
    <p:sldId id="268" r:id="rId13"/>
    <p:sldId id="272" r:id="rId14"/>
    <p:sldId id="275" r:id="rId15"/>
    <p:sldId id="428" r:id="rId16"/>
    <p:sldId id="429" r:id="rId17"/>
    <p:sldId id="430" r:id="rId18"/>
    <p:sldId id="431" r:id="rId19"/>
    <p:sldId id="432" r:id="rId20"/>
    <p:sldId id="433" r:id="rId21"/>
    <p:sldId id="434" r:id="rId22"/>
    <p:sldId id="435" r:id="rId23"/>
    <p:sldId id="436" r:id="rId24"/>
    <p:sldId id="443" r:id="rId25"/>
    <p:sldId id="282" r:id="rId26"/>
    <p:sldId id="283" r:id="rId27"/>
    <p:sldId id="284" r:id="rId28"/>
    <p:sldId id="285" r:id="rId29"/>
    <p:sldId id="286" r:id="rId30"/>
    <p:sldId id="287" r:id="rId31"/>
    <p:sldId id="288" r:id="rId32"/>
    <p:sldId id="289" r:id="rId33"/>
    <p:sldId id="290" r:id="rId34"/>
    <p:sldId id="291" r:id="rId35"/>
    <p:sldId id="292" r:id="rId36"/>
    <p:sldId id="294" r:id="rId37"/>
    <p:sldId id="295" r:id="rId38"/>
    <p:sldId id="296" r:id="rId39"/>
    <p:sldId id="299" r:id="rId40"/>
    <p:sldId id="300" r:id="rId41"/>
    <p:sldId id="301" r:id="rId42"/>
    <p:sldId id="302" r:id="rId43"/>
    <p:sldId id="303" r:id="rId44"/>
    <p:sldId id="304" r:id="rId45"/>
    <p:sldId id="305" r:id="rId46"/>
    <p:sldId id="306" r:id="rId47"/>
    <p:sldId id="307" r:id="rId48"/>
    <p:sldId id="308" r:id="rId49"/>
    <p:sldId id="309" r:id="rId50"/>
    <p:sldId id="310" r:id="rId51"/>
    <p:sldId id="311" r:id="rId52"/>
    <p:sldId id="312" r:id="rId53"/>
    <p:sldId id="313" r:id="rId54"/>
    <p:sldId id="314" r:id="rId55"/>
    <p:sldId id="315" r:id="rId56"/>
    <p:sldId id="316" r:id="rId57"/>
    <p:sldId id="317" r:id="rId58"/>
    <p:sldId id="318" r:id="rId59"/>
    <p:sldId id="326" r:id="rId60"/>
    <p:sldId id="327" r:id="rId61"/>
    <p:sldId id="328" r:id="rId62"/>
    <p:sldId id="329" r:id="rId63"/>
    <p:sldId id="330" r:id="rId64"/>
    <p:sldId id="331" r:id="rId65"/>
    <p:sldId id="332" r:id="rId66"/>
    <p:sldId id="336" r:id="rId67"/>
    <p:sldId id="337" r:id="rId68"/>
    <p:sldId id="338" r:id="rId69"/>
    <p:sldId id="339" r:id="rId70"/>
    <p:sldId id="340" r:id="rId71"/>
    <p:sldId id="343" r:id="rId72"/>
    <p:sldId id="344" r:id="rId73"/>
    <p:sldId id="347" r:id="rId74"/>
    <p:sldId id="384" r:id="rId75"/>
    <p:sldId id="385" r:id="rId76"/>
    <p:sldId id="386" r:id="rId77"/>
    <p:sldId id="387" r:id="rId78"/>
    <p:sldId id="388" r:id="rId79"/>
    <p:sldId id="389" r:id="rId80"/>
    <p:sldId id="390" r:id="rId81"/>
    <p:sldId id="394" r:id="rId82"/>
    <p:sldId id="395" r:id="rId83"/>
    <p:sldId id="400" r:id="rId84"/>
    <p:sldId id="401" r:id="rId85"/>
    <p:sldId id="404" r:id="rId86"/>
    <p:sldId id="405" r:id="rId87"/>
    <p:sldId id="406" r:id="rId88"/>
    <p:sldId id="407" r:id="rId89"/>
    <p:sldId id="408" r:id="rId90"/>
    <p:sldId id="409" r:id="rId91"/>
    <p:sldId id="410" r:id="rId92"/>
    <p:sldId id="411" r:id="rId93"/>
    <p:sldId id="412" r:id="rId94"/>
    <p:sldId id="413" r:id="rId95"/>
    <p:sldId id="414" r:id="rId96"/>
    <p:sldId id="415" r:id="rId97"/>
    <p:sldId id="416" r:id="rId98"/>
    <p:sldId id="417" r:id="rId99"/>
    <p:sldId id="418" r:id="rId100"/>
    <p:sldId id="421" r:id="rId101"/>
    <p:sldId id="348" r:id="rId102"/>
    <p:sldId id="349" r:id="rId103"/>
    <p:sldId id="350" r:id="rId104"/>
    <p:sldId id="351" r:id="rId105"/>
    <p:sldId id="352" r:id="rId106"/>
    <p:sldId id="353" r:id="rId107"/>
    <p:sldId id="354" r:id="rId108"/>
    <p:sldId id="355" r:id="rId109"/>
    <p:sldId id="356" r:id="rId110"/>
    <p:sldId id="357" r:id="rId111"/>
    <p:sldId id="358" r:id="rId112"/>
    <p:sldId id="359" r:id="rId113"/>
    <p:sldId id="360" r:id="rId114"/>
    <p:sldId id="361" r:id="rId115"/>
    <p:sldId id="362" r:id="rId116"/>
    <p:sldId id="363" r:id="rId117"/>
    <p:sldId id="364" r:id="rId118"/>
    <p:sldId id="365" r:id="rId119"/>
    <p:sldId id="366" r:id="rId120"/>
    <p:sldId id="367" r:id="rId121"/>
    <p:sldId id="368" r:id="rId122"/>
    <p:sldId id="369" r:id="rId123"/>
    <p:sldId id="370" r:id="rId124"/>
    <p:sldId id="371" r:id="rId125"/>
    <p:sldId id="372" r:id="rId126"/>
    <p:sldId id="373" r:id="rId127"/>
    <p:sldId id="374" r:id="rId128"/>
    <p:sldId id="375" r:id="rId129"/>
    <p:sldId id="376" r:id="rId130"/>
    <p:sldId id="377" r:id="rId131"/>
    <p:sldId id="378" r:id="rId132"/>
    <p:sldId id="379" r:id="rId133"/>
    <p:sldId id="380" r:id="rId134"/>
    <p:sldId id="381" r:id="rId135"/>
    <p:sldId id="382" r:id="rId136"/>
    <p:sldId id="383" r:id="rId137"/>
  </p:sldIdLst>
  <p:sldSz cx="12192000" cy="6858000"/>
  <p:notesSz cx="6799263" cy="9929813"/>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3" d="100"/>
          <a:sy n="113" d="100"/>
        </p:scale>
        <p:origin x="372"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notesMaster" Target="notesMasters/notesMaster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slide" Target="slides/slide128.xml"/><Relationship Id="rId137" Type="http://schemas.openxmlformats.org/officeDocument/2006/relationships/slide" Target="slides/slide13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slide" Target="slides/slide131.xml"/><Relationship Id="rId14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14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46400" cy="498475"/>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sz="quarter" idx="1"/>
          </p:nvPr>
        </p:nvSpPr>
        <p:spPr>
          <a:xfrm>
            <a:off x="3851275" y="0"/>
            <a:ext cx="2946400" cy="498475"/>
          </a:xfrm>
          <a:prstGeom prst="rect">
            <a:avLst/>
          </a:prstGeom>
        </p:spPr>
        <p:txBody>
          <a:bodyPr vert="horz" lIns="91440" tIns="45720" rIns="91440" bIns="45720" rtlCol="0"/>
          <a:lstStyle>
            <a:lvl1pPr algn="r">
              <a:defRPr sz="1200"/>
            </a:lvl1pPr>
          </a:lstStyle>
          <a:p>
            <a:fld id="{0965C99F-6249-490B-9CAB-F79AC3D469E5}" type="datetimeFigureOut">
              <a:rPr lang="it-IT" smtClean="0"/>
              <a:t>09/12/2014</a:t>
            </a:fld>
            <a:endParaRPr lang="it-IT"/>
          </a:p>
        </p:txBody>
      </p:sp>
      <p:sp>
        <p:nvSpPr>
          <p:cNvPr id="4" name="Segnaposto piè di pagina 3"/>
          <p:cNvSpPr>
            <a:spLocks noGrp="1"/>
          </p:cNvSpPr>
          <p:nvPr>
            <p:ph type="ftr" sz="quarter" idx="2"/>
          </p:nvPr>
        </p:nvSpPr>
        <p:spPr>
          <a:xfrm>
            <a:off x="0" y="9431338"/>
            <a:ext cx="2946400" cy="498475"/>
          </a:xfrm>
          <a:prstGeom prst="rect">
            <a:avLst/>
          </a:prstGeom>
        </p:spPr>
        <p:txBody>
          <a:bodyPr vert="horz" lIns="91440" tIns="45720" rIns="91440" bIns="45720" rtlCol="0" anchor="b"/>
          <a:lstStyle>
            <a:lvl1pPr algn="l">
              <a:defRPr sz="1200"/>
            </a:lvl1pPr>
          </a:lstStyle>
          <a:p>
            <a:endParaRPr lang="it-IT"/>
          </a:p>
        </p:txBody>
      </p:sp>
      <p:sp>
        <p:nvSpPr>
          <p:cNvPr id="5" name="Segnaposto numero diapositiva 4"/>
          <p:cNvSpPr>
            <a:spLocks noGrp="1"/>
          </p:cNvSpPr>
          <p:nvPr>
            <p:ph type="sldNum" sz="quarter" idx="3"/>
          </p:nvPr>
        </p:nvSpPr>
        <p:spPr>
          <a:xfrm>
            <a:off x="3851275" y="9431338"/>
            <a:ext cx="2946400" cy="498475"/>
          </a:xfrm>
          <a:prstGeom prst="rect">
            <a:avLst/>
          </a:prstGeom>
        </p:spPr>
        <p:txBody>
          <a:bodyPr vert="horz" lIns="91440" tIns="45720" rIns="91440" bIns="45720" rtlCol="0" anchor="b"/>
          <a:lstStyle>
            <a:lvl1pPr algn="r">
              <a:defRPr sz="1200"/>
            </a:lvl1pPr>
          </a:lstStyle>
          <a:p>
            <a:fld id="{D604BA26-A368-4BC1-8C29-C0BA23F44914}" type="slidenum">
              <a:rPr lang="it-IT" smtClean="0"/>
              <a:t>‹N›</a:t>
            </a:fld>
            <a:endParaRPr lang="it-IT"/>
          </a:p>
        </p:txBody>
      </p:sp>
    </p:spTree>
    <p:extLst>
      <p:ext uri="{BB962C8B-B14F-4D97-AF65-F5344CB8AC3E}">
        <p14:creationId xmlns:p14="http://schemas.microsoft.com/office/powerpoint/2010/main" val="25083216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46347" cy="498215"/>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51342" y="0"/>
            <a:ext cx="2946347" cy="498215"/>
          </a:xfrm>
          <a:prstGeom prst="rect">
            <a:avLst/>
          </a:prstGeom>
        </p:spPr>
        <p:txBody>
          <a:bodyPr vert="horz" lIns="91440" tIns="45720" rIns="91440" bIns="45720" rtlCol="0"/>
          <a:lstStyle>
            <a:lvl1pPr algn="r">
              <a:defRPr sz="1200"/>
            </a:lvl1pPr>
          </a:lstStyle>
          <a:p>
            <a:fld id="{0B96FD64-C993-4095-9C60-75D3E8280203}" type="datetimeFigureOut">
              <a:rPr lang="it-IT" smtClean="0"/>
              <a:t>09/12/2014</a:t>
            </a:fld>
            <a:endParaRPr lang="it-IT"/>
          </a:p>
        </p:txBody>
      </p:sp>
      <p:sp>
        <p:nvSpPr>
          <p:cNvPr id="4" name="Segnaposto immagine diapositiva 3"/>
          <p:cNvSpPr>
            <a:spLocks noGrp="1" noRot="1" noChangeAspect="1"/>
          </p:cNvSpPr>
          <p:nvPr>
            <p:ph type="sldImg" idx="2"/>
          </p:nvPr>
        </p:nvSpPr>
        <p:spPr>
          <a:xfrm>
            <a:off x="422275" y="1241425"/>
            <a:ext cx="5954713" cy="3351213"/>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79927" y="4778722"/>
            <a:ext cx="5439410" cy="3909864"/>
          </a:xfrm>
          <a:prstGeom prst="rect">
            <a:avLst/>
          </a:prstGeom>
        </p:spPr>
        <p:txBody>
          <a:bodyPr vert="horz" lIns="91440" tIns="45720" rIns="91440" bIns="45720" rtlCol="0"/>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9431600"/>
            <a:ext cx="2946347" cy="498214"/>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51342" y="9431600"/>
            <a:ext cx="2946347" cy="498214"/>
          </a:xfrm>
          <a:prstGeom prst="rect">
            <a:avLst/>
          </a:prstGeom>
        </p:spPr>
        <p:txBody>
          <a:bodyPr vert="horz" lIns="91440" tIns="45720" rIns="91440" bIns="45720" rtlCol="0" anchor="b"/>
          <a:lstStyle>
            <a:lvl1pPr algn="r">
              <a:defRPr sz="1200"/>
            </a:lvl1pPr>
          </a:lstStyle>
          <a:p>
            <a:fld id="{3A55A8C0-EB20-44DA-8227-FB106AE207D0}" type="slidenum">
              <a:rPr lang="it-IT" smtClean="0"/>
              <a:t>‹N›</a:t>
            </a:fld>
            <a:endParaRPr lang="it-IT"/>
          </a:p>
        </p:txBody>
      </p:sp>
    </p:spTree>
    <p:extLst>
      <p:ext uri="{BB962C8B-B14F-4D97-AF65-F5344CB8AC3E}">
        <p14:creationId xmlns:p14="http://schemas.microsoft.com/office/powerpoint/2010/main" val="23727888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13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a:p>
        </p:txBody>
      </p:sp>
      <p:sp>
        <p:nvSpPr>
          <p:cNvPr id="4" name="Segnaposto numero diapositiva 3"/>
          <p:cNvSpPr>
            <a:spLocks noGrp="1"/>
          </p:cNvSpPr>
          <p:nvPr>
            <p:ph type="sldNum" sz="quarter" idx="10"/>
          </p:nvPr>
        </p:nvSpPr>
        <p:spPr/>
        <p:txBody>
          <a:bodyPr/>
          <a:lstStyle/>
          <a:p>
            <a:fld id="{7020D24E-4D38-4C27-A552-9DE624B422F2}" type="slidenum">
              <a:rPr lang="it-IT" smtClean="0"/>
              <a:pPr/>
              <a:t>5</a:t>
            </a:fld>
            <a:endParaRPr lang="it-IT"/>
          </a:p>
        </p:txBody>
      </p:sp>
    </p:spTree>
    <p:extLst>
      <p:ext uri="{BB962C8B-B14F-4D97-AF65-F5344CB8AC3E}">
        <p14:creationId xmlns:p14="http://schemas.microsoft.com/office/powerpoint/2010/main" val="16717395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9"/>
          <p:cNvSpPr>
            <a:spLocks noGrp="1" noChangeArrowheads="1"/>
          </p:cNvSpPr>
          <p:nvPr>
            <p:ph type="sldNum" sz="quarter"/>
          </p:nvPr>
        </p:nvSpPr>
        <p:spPr/>
        <p:txBody>
          <a:bodyPr/>
          <a:lstStyle/>
          <a:p>
            <a:pPr>
              <a:defRPr/>
            </a:pPr>
            <a:fld id="{BFF585E8-ED2B-4DBF-9F93-7D9BDFD81A84}" type="slidenum">
              <a:rPr lang="it-IT"/>
              <a:pPr>
                <a:defRPr/>
              </a:pPr>
              <a:t>47</a:t>
            </a:fld>
            <a:endParaRPr lang="it-IT"/>
          </a:p>
        </p:txBody>
      </p:sp>
      <p:sp>
        <p:nvSpPr>
          <p:cNvPr id="91139" name="Rectangle 2"/>
          <p:cNvSpPr>
            <a:spLocks noGrp="1" noRot="1" noChangeAspect="1" noChangeArrowheads="1" noTextEdit="1"/>
          </p:cNvSpPr>
          <p:nvPr>
            <p:ph type="sldImg"/>
          </p:nvPr>
        </p:nvSpPr>
        <p:spPr>
          <a:xfrm>
            <a:off x="-212725" y="811213"/>
            <a:ext cx="7167563" cy="4032250"/>
          </a:xfrm>
          <a:ln/>
        </p:spPr>
      </p:sp>
      <p:sp>
        <p:nvSpPr>
          <p:cNvPr id="91140" name="Rectangle 3"/>
          <p:cNvSpPr>
            <a:spLocks noGrp="1" noChangeArrowheads="1"/>
          </p:cNvSpPr>
          <p:nvPr>
            <p:ph type="body" idx="1"/>
          </p:nvPr>
        </p:nvSpPr>
        <p:spPr>
          <a:xfrm>
            <a:off x="898910" y="5121703"/>
            <a:ext cx="4943211" cy="4854404"/>
          </a:xfrm>
          <a:noFill/>
          <a:ln/>
        </p:spPr>
        <p:txBody>
          <a:bodyPr lIns="91888" tIns="45944" rIns="91888" bIns="45944"/>
          <a:lstStyle/>
          <a:p>
            <a:endParaRPr lang="it-IT" smtClean="0"/>
          </a:p>
        </p:txBody>
      </p:sp>
    </p:spTree>
    <p:extLst>
      <p:ext uri="{BB962C8B-B14F-4D97-AF65-F5344CB8AC3E}">
        <p14:creationId xmlns:p14="http://schemas.microsoft.com/office/powerpoint/2010/main" val="10626068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9"/>
          <p:cNvSpPr>
            <a:spLocks noGrp="1" noChangeArrowheads="1"/>
          </p:cNvSpPr>
          <p:nvPr>
            <p:ph type="sldNum" sz="quarter"/>
          </p:nvPr>
        </p:nvSpPr>
        <p:spPr/>
        <p:txBody>
          <a:bodyPr/>
          <a:lstStyle/>
          <a:p>
            <a:pPr>
              <a:defRPr/>
            </a:pPr>
            <a:fld id="{8545312E-2B3C-4764-A1BB-C8A6FBA0D8D5}" type="slidenum">
              <a:rPr lang="it-IT"/>
              <a:pPr>
                <a:defRPr/>
              </a:pPr>
              <a:t>48</a:t>
            </a:fld>
            <a:endParaRPr lang="it-IT"/>
          </a:p>
        </p:txBody>
      </p:sp>
      <p:sp>
        <p:nvSpPr>
          <p:cNvPr id="92163" name="Rectangle 2"/>
          <p:cNvSpPr>
            <a:spLocks noGrp="1" noRot="1" noChangeAspect="1" noChangeArrowheads="1" noTextEdit="1"/>
          </p:cNvSpPr>
          <p:nvPr>
            <p:ph type="sldImg"/>
          </p:nvPr>
        </p:nvSpPr>
        <p:spPr>
          <a:xfrm>
            <a:off x="-212725" y="811213"/>
            <a:ext cx="7167563" cy="4032250"/>
          </a:xfrm>
          <a:ln/>
        </p:spPr>
      </p:sp>
      <p:sp>
        <p:nvSpPr>
          <p:cNvPr id="92164" name="Rectangle 3"/>
          <p:cNvSpPr>
            <a:spLocks noGrp="1" noChangeArrowheads="1"/>
          </p:cNvSpPr>
          <p:nvPr>
            <p:ph type="body" idx="1"/>
          </p:nvPr>
        </p:nvSpPr>
        <p:spPr>
          <a:xfrm>
            <a:off x="898910" y="5121703"/>
            <a:ext cx="4943211" cy="4854404"/>
          </a:xfrm>
          <a:noFill/>
          <a:ln/>
        </p:spPr>
        <p:txBody>
          <a:bodyPr lIns="91888" tIns="45944" rIns="91888" bIns="45944"/>
          <a:lstStyle/>
          <a:p>
            <a:r>
              <a:rPr lang="it-IT" smtClean="0"/>
              <a:t>Il valore da ammortizzare è normalmente dato dal costo di acquisto o di produzione dell’immobilizzazione. Secondo la dottrina il valore da ammortizzare è dato dalla differenza tra costo storico e presumibile valore di realizzo al termine del periodo di vita utile. Spesso il valore di realizzo è così esiguo rispetto al costo che non se ne tiene conto.</a:t>
            </a:r>
          </a:p>
          <a:p>
            <a:r>
              <a:rPr lang="it-IT" smtClean="0"/>
              <a:t>La residua possibilità di utilizzazione futura è determinata considerando non solo la “durata fisica” delle immobilizzazioni, ma anche la loro “durata economica” (spesso inferiore) cioè il periodo in cui si prevede che l’immobilizzazione sarà di utilità per l’impresa. In questo caso occorre considerare anche il fenomeno dell’obsolescenza. Ciò vale anche per le immobilizzazioni immateriali: se un’impresa ha acquistato un diritto di concessione ventennale per effettuare ricerche minerarie ciò non implica necessariamente che l’utilità per l’impresa di quel diritto permanga fino alla sua scadenza legale. In alcuni casi la norma civile aggiunge al criterio generale della residua possibilità di utilizzazione anche vincoli specifici che limitano la durata del periodo di ammortamento (art. 2426 comma 5 e 6):</a:t>
            </a:r>
          </a:p>
          <a:p>
            <a:pPr>
              <a:buFontTx/>
              <a:buChar char="-"/>
            </a:pPr>
            <a:r>
              <a:rPr lang="it-IT" smtClean="0"/>
              <a:t>costi di impianto e di ampliamento, i costi di ricerca, di sivluppo e di pubblicità aventi utilità pluriennale devono essere ammrotizzati entro un periodo non superiore a cinque esercizi</a:t>
            </a:r>
          </a:p>
          <a:p>
            <a:pPr>
              <a:buFontTx/>
              <a:buChar char="-"/>
            </a:pPr>
            <a:r>
              <a:rPr lang="it-IT" smtClean="0"/>
              <a:t>L’avviamento deve essere ammortizzato entro un periodo di 5 anni ampliabile</a:t>
            </a:r>
          </a:p>
        </p:txBody>
      </p:sp>
    </p:spTree>
    <p:extLst>
      <p:ext uri="{BB962C8B-B14F-4D97-AF65-F5344CB8AC3E}">
        <p14:creationId xmlns:p14="http://schemas.microsoft.com/office/powerpoint/2010/main" val="24418812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9"/>
          <p:cNvSpPr>
            <a:spLocks noGrp="1" noChangeArrowheads="1"/>
          </p:cNvSpPr>
          <p:nvPr>
            <p:ph type="sldNum" sz="quarter"/>
          </p:nvPr>
        </p:nvSpPr>
        <p:spPr/>
        <p:txBody>
          <a:bodyPr/>
          <a:lstStyle/>
          <a:p>
            <a:pPr>
              <a:defRPr/>
            </a:pPr>
            <a:fld id="{319FAE64-45F2-47DA-8BDE-52BC91DE7F49}" type="slidenum">
              <a:rPr lang="it-IT"/>
              <a:pPr>
                <a:defRPr/>
              </a:pPr>
              <a:t>52</a:t>
            </a:fld>
            <a:endParaRPr lang="it-IT"/>
          </a:p>
        </p:txBody>
      </p:sp>
      <p:sp>
        <p:nvSpPr>
          <p:cNvPr id="94211" name="Rectangle 2"/>
          <p:cNvSpPr>
            <a:spLocks noGrp="1" noRot="1" noChangeAspect="1" noChangeArrowheads="1" noTextEdit="1"/>
          </p:cNvSpPr>
          <p:nvPr>
            <p:ph type="sldImg"/>
          </p:nvPr>
        </p:nvSpPr>
        <p:spPr>
          <a:xfrm>
            <a:off x="-220663" y="806450"/>
            <a:ext cx="7188201" cy="4044950"/>
          </a:xfrm>
          <a:ln/>
        </p:spPr>
      </p:sp>
      <p:sp>
        <p:nvSpPr>
          <p:cNvPr id="94212" name="Rectangle 3"/>
          <p:cNvSpPr>
            <a:spLocks noGrp="1" noChangeArrowheads="1"/>
          </p:cNvSpPr>
          <p:nvPr>
            <p:ph type="body" idx="1"/>
          </p:nvPr>
        </p:nvSpPr>
        <p:spPr>
          <a:xfrm>
            <a:off x="898910" y="5121703"/>
            <a:ext cx="4943211" cy="4854404"/>
          </a:xfrm>
          <a:noFill/>
          <a:ln/>
        </p:spPr>
        <p:txBody>
          <a:bodyPr/>
          <a:lstStyle/>
          <a:p>
            <a:endParaRPr lang="it-IT" smtClean="0"/>
          </a:p>
        </p:txBody>
      </p:sp>
    </p:spTree>
    <p:extLst>
      <p:ext uri="{BB962C8B-B14F-4D97-AF65-F5344CB8AC3E}">
        <p14:creationId xmlns:p14="http://schemas.microsoft.com/office/powerpoint/2010/main" val="32214163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9"/>
          <p:cNvSpPr>
            <a:spLocks noGrp="1" noChangeArrowheads="1"/>
          </p:cNvSpPr>
          <p:nvPr>
            <p:ph type="sldNum" sz="quarter"/>
          </p:nvPr>
        </p:nvSpPr>
        <p:spPr/>
        <p:txBody>
          <a:bodyPr/>
          <a:lstStyle/>
          <a:p>
            <a:pPr>
              <a:defRPr/>
            </a:pPr>
            <a:fld id="{05272DEB-4CF8-4EDB-9787-983FF218ED20}" type="slidenum">
              <a:rPr lang="it-IT"/>
              <a:pPr>
                <a:defRPr/>
              </a:pPr>
              <a:t>53</a:t>
            </a:fld>
            <a:endParaRPr lang="it-IT"/>
          </a:p>
        </p:txBody>
      </p:sp>
      <p:sp>
        <p:nvSpPr>
          <p:cNvPr id="95235" name="Rectangle 2"/>
          <p:cNvSpPr>
            <a:spLocks noGrp="1" noRot="1" noChangeAspect="1" noChangeArrowheads="1" noTextEdit="1"/>
          </p:cNvSpPr>
          <p:nvPr>
            <p:ph type="sldImg"/>
          </p:nvPr>
        </p:nvSpPr>
        <p:spPr>
          <a:xfrm>
            <a:off x="-212725" y="811213"/>
            <a:ext cx="7167563" cy="4032250"/>
          </a:xfrm>
          <a:ln/>
        </p:spPr>
      </p:sp>
      <p:sp>
        <p:nvSpPr>
          <p:cNvPr id="95236" name="Rectangle 3"/>
          <p:cNvSpPr>
            <a:spLocks noGrp="1" noChangeArrowheads="1"/>
          </p:cNvSpPr>
          <p:nvPr>
            <p:ph type="body" idx="1"/>
          </p:nvPr>
        </p:nvSpPr>
        <p:spPr>
          <a:xfrm>
            <a:off x="898910" y="5121703"/>
            <a:ext cx="4943211" cy="4854404"/>
          </a:xfrm>
          <a:noFill/>
          <a:ln/>
        </p:spPr>
        <p:txBody>
          <a:bodyPr lIns="91888" tIns="45944" rIns="91888" bIns="45944"/>
          <a:lstStyle/>
          <a:p>
            <a:r>
              <a:rPr lang="it-IT" smtClean="0"/>
              <a:t>Il valore da ammortizzare è normalmente dato dal costo di acquisto o di produzione dell’immobilizzazione. Secondo la dottrina il valore da ammortizzare è dato dalla differenza tra costo storico e presumibile valore di realizzo al termine del periodo di vita utile. Spesso il valore di realizzo è così esiguo rispetto al costo che non se ne tiene conto.</a:t>
            </a:r>
          </a:p>
          <a:p>
            <a:r>
              <a:rPr lang="it-IT" smtClean="0"/>
              <a:t>La residua possibilità di utilizzazione futura è determinata considerando non solo la “durata fisica” delle immobilizzazioni, ma anche la loro “durata economica” (spesso inferiore) cioè il periodo in cui si prevede che l’immobilizzazione sarà di utilità per l’impresa. In questo caso occorre considerare anche il fenomeno dell’obsolescenza. Ciò vale anche per le immobilizzazioni immateriali: se un’impresa ha acquistato un diritto di concessione ventennale per effettuare ricerche minerarie ciò non implica necessariamente che l’utilità per l’impresa di quel diritto permanga fino alla sua scadenza legale. In alcuni casi la norma civile aggiunge al criterio generale della residua possibilità di utilizzazione anche vincoli specifici che limitano la durata del periodo di ammortamento (art. 2426 comma 5 e 6):</a:t>
            </a:r>
          </a:p>
          <a:p>
            <a:pPr>
              <a:buFontTx/>
              <a:buChar char="-"/>
            </a:pPr>
            <a:r>
              <a:rPr lang="it-IT" smtClean="0"/>
              <a:t>costi di impianto e di ampliamento, i costi di ricerca, di sivluppo e di pubblicità aventi utilità pluriennale devono essere ammrotizzati entro un periodo non superiore a cinque esercizi</a:t>
            </a:r>
          </a:p>
          <a:p>
            <a:pPr>
              <a:buFontTx/>
              <a:buChar char="-"/>
            </a:pPr>
            <a:r>
              <a:rPr lang="it-IT" smtClean="0"/>
              <a:t>L’avviamento deve essere ammortizzato entro un periodo di 5 anni ampliabile</a:t>
            </a:r>
          </a:p>
        </p:txBody>
      </p:sp>
    </p:spTree>
    <p:extLst>
      <p:ext uri="{BB962C8B-B14F-4D97-AF65-F5344CB8AC3E}">
        <p14:creationId xmlns:p14="http://schemas.microsoft.com/office/powerpoint/2010/main" val="15954258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9"/>
          <p:cNvSpPr>
            <a:spLocks noGrp="1" noChangeArrowheads="1"/>
          </p:cNvSpPr>
          <p:nvPr>
            <p:ph type="sldNum" sz="quarter"/>
          </p:nvPr>
        </p:nvSpPr>
        <p:spPr/>
        <p:txBody>
          <a:bodyPr/>
          <a:lstStyle/>
          <a:p>
            <a:pPr>
              <a:defRPr/>
            </a:pPr>
            <a:fld id="{BE9F2F08-8104-47C3-8F2E-F314796BFC2E}" type="slidenum">
              <a:rPr lang="it-IT"/>
              <a:pPr>
                <a:defRPr/>
              </a:pPr>
              <a:t>54</a:t>
            </a:fld>
            <a:endParaRPr lang="it-IT"/>
          </a:p>
        </p:txBody>
      </p:sp>
      <p:sp>
        <p:nvSpPr>
          <p:cNvPr id="93187" name="Rectangle 2"/>
          <p:cNvSpPr>
            <a:spLocks noGrp="1" noRot="1" noChangeAspect="1" noChangeArrowheads="1" noTextEdit="1"/>
          </p:cNvSpPr>
          <p:nvPr>
            <p:ph type="sldImg"/>
          </p:nvPr>
        </p:nvSpPr>
        <p:spPr>
          <a:xfrm>
            <a:off x="-212725" y="811213"/>
            <a:ext cx="7167563" cy="4032250"/>
          </a:xfrm>
          <a:ln/>
        </p:spPr>
      </p:sp>
      <p:sp>
        <p:nvSpPr>
          <p:cNvPr id="93188" name="Rectangle 3"/>
          <p:cNvSpPr>
            <a:spLocks noGrp="1" noChangeArrowheads="1"/>
          </p:cNvSpPr>
          <p:nvPr>
            <p:ph type="body" idx="1"/>
          </p:nvPr>
        </p:nvSpPr>
        <p:spPr>
          <a:xfrm>
            <a:off x="898910" y="5121703"/>
            <a:ext cx="4943211" cy="4854404"/>
          </a:xfrm>
          <a:noFill/>
          <a:ln/>
        </p:spPr>
        <p:txBody>
          <a:bodyPr lIns="91888" tIns="45944" rIns="91888" bIns="45944"/>
          <a:lstStyle/>
          <a:p>
            <a:endParaRPr lang="it-IT" smtClean="0"/>
          </a:p>
        </p:txBody>
      </p:sp>
    </p:spTree>
    <p:extLst>
      <p:ext uri="{BB962C8B-B14F-4D97-AF65-F5344CB8AC3E}">
        <p14:creationId xmlns:p14="http://schemas.microsoft.com/office/powerpoint/2010/main" val="5981665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9"/>
          <p:cNvSpPr>
            <a:spLocks noGrp="1" noChangeArrowheads="1"/>
          </p:cNvSpPr>
          <p:nvPr>
            <p:ph type="sldNum" sz="quarter"/>
          </p:nvPr>
        </p:nvSpPr>
        <p:spPr/>
        <p:txBody>
          <a:bodyPr/>
          <a:lstStyle/>
          <a:p>
            <a:pPr>
              <a:defRPr/>
            </a:pPr>
            <a:fld id="{06874E8B-98E6-4021-9D14-031AFC54474D}" type="slidenum">
              <a:rPr lang="it-IT"/>
              <a:pPr>
                <a:defRPr/>
              </a:pPr>
              <a:t>59</a:t>
            </a:fld>
            <a:endParaRPr lang="it-IT"/>
          </a:p>
        </p:txBody>
      </p:sp>
      <p:sp>
        <p:nvSpPr>
          <p:cNvPr id="98307" name="Rectangle 2"/>
          <p:cNvSpPr>
            <a:spLocks noGrp="1" noRot="1" noChangeAspect="1" noChangeArrowheads="1" noTextEdit="1"/>
          </p:cNvSpPr>
          <p:nvPr>
            <p:ph type="sldImg"/>
          </p:nvPr>
        </p:nvSpPr>
        <p:spPr>
          <a:xfrm>
            <a:off x="-220663" y="806450"/>
            <a:ext cx="7188201" cy="4044950"/>
          </a:xfrm>
          <a:ln/>
        </p:spPr>
      </p:sp>
      <p:sp>
        <p:nvSpPr>
          <p:cNvPr id="98308" name="Rectangle 3"/>
          <p:cNvSpPr>
            <a:spLocks noGrp="1" noChangeArrowheads="1"/>
          </p:cNvSpPr>
          <p:nvPr>
            <p:ph type="body" idx="1"/>
          </p:nvPr>
        </p:nvSpPr>
        <p:spPr>
          <a:xfrm>
            <a:off x="898910" y="5121703"/>
            <a:ext cx="4943211" cy="4854404"/>
          </a:xfrm>
          <a:noFill/>
          <a:ln/>
        </p:spPr>
        <p:txBody>
          <a:bodyPr/>
          <a:lstStyle/>
          <a:p>
            <a:endParaRPr lang="it-IT" smtClean="0"/>
          </a:p>
        </p:txBody>
      </p:sp>
    </p:spTree>
    <p:extLst>
      <p:ext uri="{BB962C8B-B14F-4D97-AF65-F5344CB8AC3E}">
        <p14:creationId xmlns:p14="http://schemas.microsoft.com/office/powerpoint/2010/main" val="17367425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9"/>
          <p:cNvSpPr>
            <a:spLocks noGrp="1" noChangeArrowheads="1"/>
          </p:cNvSpPr>
          <p:nvPr>
            <p:ph type="sldNum" sz="quarter"/>
          </p:nvPr>
        </p:nvSpPr>
        <p:spPr/>
        <p:txBody>
          <a:bodyPr/>
          <a:lstStyle/>
          <a:p>
            <a:pPr>
              <a:defRPr/>
            </a:pPr>
            <a:fld id="{CB5BA417-0B25-40E1-B0C1-8B4F95A5FB3A}" type="slidenum">
              <a:rPr lang="it-IT"/>
              <a:pPr>
                <a:defRPr/>
              </a:pPr>
              <a:t>66</a:t>
            </a:fld>
            <a:endParaRPr lang="it-IT"/>
          </a:p>
        </p:txBody>
      </p:sp>
      <p:sp>
        <p:nvSpPr>
          <p:cNvPr id="97283" name="Rectangle 2"/>
          <p:cNvSpPr>
            <a:spLocks noGrp="1" noRot="1" noChangeAspect="1" noChangeArrowheads="1" noTextEdit="1"/>
          </p:cNvSpPr>
          <p:nvPr>
            <p:ph type="sldImg"/>
          </p:nvPr>
        </p:nvSpPr>
        <p:spPr>
          <a:xfrm>
            <a:off x="-212725" y="811213"/>
            <a:ext cx="7167563" cy="4032250"/>
          </a:xfrm>
          <a:ln/>
        </p:spPr>
      </p:sp>
      <p:sp>
        <p:nvSpPr>
          <p:cNvPr id="97284" name="Rectangle 3"/>
          <p:cNvSpPr>
            <a:spLocks noGrp="1" noChangeArrowheads="1"/>
          </p:cNvSpPr>
          <p:nvPr>
            <p:ph type="body" idx="1"/>
          </p:nvPr>
        </p:nvSpPr>
        <p:spPr>
          <a:xfrm>
            <a:off x="898910" y="5121703"/>
            <a:ext cx="4943211" cy="4854404"/>
          </a:xfrm>
          <a:noFill/>
          <a:ln/>
        </p:spPr>
        <p:txBody>
          <a:bodyPr lIns="91888" tIns="45944" rIns="91888" bIns="45944"/>
          <a:lstStyle/>
          <a:p>
            <a:endParaRPr lang="it-IT" smtClean="0"/>
          </a:p>
        </p:txBody>
      </p:sp>
    </p:spTree>
    <p:extLst>
      <p:ext uri="{BB962C8B-B14F-4D97-AF65-F5344CB8AC3E}">
        <p14:creationId xmlns:p14="http://schemas.microsoft.com/office/powerpoint/2010/main" val="30454533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9"/>
          <p:cNvSpPr>
            <a:spLocks noGrp="1" noChangeArrowheads="1"/>
          </p:cNvSpPr>
          <p:nvPr>
            <p:ph type="sldNum" sz="quarter"/>
          </p:nvPr>
        </p:nvSpPr>
        <p:spPr/>
        <p:txBody>
          <a:bodyPr/>
          <a:lstStyle/>
          <a:p>
            <a:pPr>
              <a:defRPr/>
            </a:pPr>
            <a:fld id="{DBA4C04B-76ED-4818-A4A6-D4D2CB3F6E1E}" type="slidenum">
              <a:rPr lang="it-IT"/>
              <a:pPr>
                <a:defRPr/>
              </a:pPr>
              <a:t>67</a:t>
            </a:fld>
            <a:endParaRPr lang="it-IT"/>
          </a:p>
        </p:txBody>
      </p:sp>
      <p:sp>
        <p:nvSpPr>
          <p:cNvPr id="99331" name="Rectangle 2"/>
          <p:cNvSpPr>
            <a:spLocks noGrp="1" noRot="1" noChangeAspect="1" noChangeArrowheads="1" noTextEdit="1"/>
          </p:cNvSpPr>
          <p:nvPr>
            <p:ph type="sldImg"/>
          </p:nvPr>
        </p:nvSpPr>
        <p:spPr>
          <a:xfrm>
            <a:off x="-212725" y="811213"/>
            <a:ext cx="7167563" cy="4032250"/>
          </a:xfrm>
          <a:ln/>
        </p:spPr>
      </p:sp>
      <p:sp>
        <p:nvSpPr>
          <p:cNvPr id="99332" name="Rectangle 3"/>
          <p:cNvSpPr>
            <a:spLocks noGrp="1" noChangeArrowheads="1"/>
          </p:cNvSpPr>
          <p:nvPr>
            <p:ph type="body" idx="1"/>
          </p:nvPr>
        </p:nvSpPr>
        <p:spPr>
          <a:xfrm>
            <a:off x="898910" y="5121703"/>
            <a:ext cx="4943211" cy="4854404"/>
          </a:xfrm>
          <a:noFill/>
          <a:ln/>
        </p:spPr>
        <p:txBody>
          <a:bodyPr lIns="91888" tIns="45944" rIns="91888" bIns="45944"/>
          <a:lstStyle/>
          <a:p>
            <a:endParaRPr lang="it-IT" smtClean="0"/>
          </a:p>
        </p:txBody>
      </p:sp>
    </p:spTree>
    <p:extLst>
      <p:ext uri="{BB962C8B-B14F-4D97-AF65-F5344CB8AC3E}">
        <p14:creationId xmlns:p14="http://schemas.microsoft.com/office/powerpoint/2010/main" val="17671647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a:spLocks noGrp="1" noChangeArrowheads="1"/>
          </p:cNvSpPr>
          <p:nvPr>
            <p:ph type="sldNum" sz="quarter" idx="5"/>
          </p:nvPr>
        </p:nvSpPr>
        <p:spPr>
          <a:noFill/>
        </p:spPr>
        <p:txBody>
          <a:bodyPr/>
          <a:lstStyle/>
          <a:p>
            <a:fld id="{BBB3CB2F-CC7D-492A-AECC-CAE69DF6D519}" type="slidenum">
              <a:rPr lang="it-IT" altLang="it-IT"/>
              <a:pPr/>
              <a:t>74</a:t>
            </a:fld>
            <a:endParaRPr lang="it-IT" altLang="it-IT"/>
          </a:p>
        </p:txBody>
      </p:sp>
      <p:sp>
        <p:nvSpPr>
          <p:cNvPr id="5123" name="Rectangle 2"/>
          <p:cNvSpPr>
            <a:spLocks noGrp="1" noRot="1" noChangeAspect="1" noChangeArrowheads="1" noTextEdit="1"/>
          </p:cNvSpPr>
          <p:nvPr>
            <p:ph type="sldImg"/>
          </p:nvPr>
        </p:nvSpPr>
        <p:spPr>
          <a:ln/>
        </p:spPr>
      </p:sp>
      <p:sp>
        <p:nvSpPr>
          <p:cNvPr id="5124" name="Rectangle 3"/>
          <p:cNvSpPr>
            <a:spLocks noGrp="1" noChangeArrowheads="1"/>
          </p:cNvSpPr>
          <p:nvPr>
            <p:ph type="body" idx="1"/>
          </p:nvPr>
        </p:nvSpPr>
        <p:spPr>
          <a:noFill/>
          <a:ln/>
        </p:spPr>
        <p:txBody>
          <a:bodyPr/>
          <a:lstStyle/>
          <a:p>
            <a:pPr eaLnBrk="1" hangingPunct="1"/>
            <a:endParaRPr lang="it-IT" altLang="it-IT" smtClean="0"/>
          </a:p>
        </p:txBody>
      </p:sp>
    </p:spTree>
    <p:extLst>
      <p:ext uri="{BB962C8B-B14F-4D97-AF65-F5344CB8AC3E}">
        <p14:creationId xmlns:p14="http://schemas.microsoft.com/office/powerpoint/2010/main" val="17639415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sldNum" sz="quarter" idx="5"/>
          </p:nvPr>
        </p:nvSpPr>
        <p:spPr>
          <a:noFill/>
        </p:spPr>
        <p:txBody>
          <a:bodyPr/>
          <a:lstStyle/>
          <a:p>
            <a:fld id="{ED3261CA-95AA-4EB7-9CF4-553102319639}" type="slidenum">
              <a:rPr lang="it-IT" altLang="it-IT"/>
              <a:pPr/>
              <a:t>75</a:t>
            </a:fld>
            <a:endParaRPr lang="it-IT" altLang="it-IT"/>
          </a:p>
        </p:txBody>
      </p:sp>
      <p:sp>
        <p:nvSpPr>
          <p:cNvPr id="7171" name="Rectangle 2"/>
          <p:cNvSpPr>
            <a:spLocks noGrp="1" noRot="1" noChangeAspect="1" noChangeArrowheads="1" noTextEdit="1"/>
          </p:cNvSpPr>
          <p:nvPr>
            <p:ph type="sldImg"/>
          </p:nvPr>
        </p:nvSpPr>
        <p:spPr>
          <a:ln/>
        </p:spPr>
      </p:sp>
      <p:sp>
        <p:nvSpPr>
          <p:cNvPr id="7172" name="Rectangle 3"/>
          <p:cNvSpPr>
            <a:spLocks noGrp="1" noChangeArrowheads="1"/>
          </p:cNvSpPr>
          <p:nvPr>
            <p:ph type="body" idx="1"/>
          </p:nvPr>
        </p:nvSpPr>
        <p:spPr>
          <a:noFill/>
          <a:ln/>
        </p:spPr>
        <p:txBody>
          <a:bodyPr/>
          <a:lstStyle/>
          <a:p>
            <a:pPr eaLnBrk="1" hangingPunct="1"/>
            <a:endParaRPr lang="it-IT" altLang="it-IT" smtClean="0"/>
          </a:p>
        </p:txBody>
      </p:sp>
    </p:spTree>
    <p:extLst>
      <p:ext uri="{BB962C8B-B14F-4D97-AF65-F5344CB8AC3E}">
        <p14:creationId xmlns:p14="http://schemas.microsoft.com/office/powerpoint/2010/main" val="21026412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a:p>
        </p:txBody>
      </p:sp>
      <p:sp>
        <p:nvSpPr>
          <p:cNvPr id="4" name="Segnaposto numero diapositiva 3"/>
          <p:cNvSpPr>
            <a:spLocks noGrp="1"/>
          </p:cNvSpPr>
          <p:nvPr>
            <p:ph type="sldNum" sz="quarter" idx="10"/>
          </p:nvPr>
        </p:nvSpPr>
        <p:spPr/>
        <p:txBody>
          <a:bodyPr/>
          <a:lstStyle/>
          <a:p>
            <a:fld id="{7020D24E-4D38-4C27-A552-9DE624B422F2}" type="slidenum">
              <a:rPr lang="it-IT" smtClean="0"/>
              <a:pPr/>
              <a:t>6</a:t>
            </a:fld>
            <a:endParaRPr lang="it-IT"/>
          </a:p>
        </p:txBody>
      </p:sp>
    </p:spTree>
    <p:extLst>
      <p:ext uri="{BB962C8B-B14F-4D97-AF65-F5344CB8AC3E}">
        <p14:creationId xmlns:p14="http://schemas.microsoft.com/office/powerpoint/2010/main" val="34042319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9"/>
          <p:cNvSpPr>
            <a:spLocks noGrp="1" noChangeArrowheads="1"/>
          </p:cNvSpPr>
          <p:nvPr>
            <p:ph type="sldNum" sz="quarter"/>
          </p:nvPr>
        </p:nvSpPr>
        <p:spPr/>
        <p:txBody>
          <a:bodyPr/>
          <a:lstStyle/>
          <a:p>
            <a:pPr>
              <a:defRPr/>
            </a:pPr>
            <a:fld id="{554B7217-EEE4-4CBF-B5ED-E429B77BCB43}" type="slidenum">
              <a:rPr lang="it-IT"/>
              <a:pPr>
                <a:defRPr/>
              </a:pPr>
              <a:t>101</a:t>
            </a:fld>
            <a:endParaRPr lang="it-IT"/>
          </a:p>
        </p:txBody>
      </p:sp>
      <p:sp>
        <p:nvSpPr>
          <p:cNvPr id="1246210" name="Text Box 2"/>
          <p:cNvSpPr txBox="1">
            <a:spLocks noChangeArrowheads="1"/>
          </p:cNvSpPr>
          <p:nvPr/>
        </p:nvSpPr>
        <p:spPr bwMode="auto">
          <a:xfrm>
            <a:off x="664342" y="817407"/>
            <a:ext cx="5410771" cy="4024930"/>
          </a:xfrm>
          <a:prstGeom prst="rect">
            <a:avLst/>
          </a:prstGeom>
          <a:solidFill>
            <a:srgbClr val="FFFFFF"/>
          </a:solidFill>
          <a:ln w="9525">
            <a:solidFill>
              <a:srgbClr val="000000"/>
            </a:solidFill>
            <a:miter lim="800000"/>
            <a:headEnd/>
            <a:tailEnd/>
          </a:ln>
          <a:effectLst/>
        </p:spPr>
        <p:txBody>
          <a:bodyPr wrap="none" lIns="91458" tIns="45729" rIns="91458" bIns="45729" anchor="ctr"/>
          <a:lstStyle/>
          <a:p>
            <a:pPr>
              <a:defRPr/>
            </a:pPr>
            <a:endParaRPr lang="it-IT"/>
          </a:p>
        </p:txBody>
      </p:sp>
      <p:sp>
        <p:nvSpPr>
          <p:cNvPr id="81924" name="Rectangle 3"/>
          <p:cNvSpPr>
            <a:spLocks noGrp="1" noChangeArrowheads="1"/>
          </p:cNvSpPr>
          <p:nvPr>
            <p:ph type="body"/>
          </p:nvPr>
        </p:nvSpPr>
        <p:spPr>
          <a:xfrm>
            <a:off x="898915" y="5119977"/>
            <a:ext cx="4940063" cy="4956147"/>
          </a:xfrm>
          <a:noFill/>
          <a:ln/>
        </p:spPr>
        <p:txBody>
          <a:bodyPr wrap="none" anchor="ctr"/>
          <a:lstStyle/>
          <a:p>
            <a:endParaRPr lang="it-IT" smtClean="0"/>
          </a:p>
        </p:txBody>
      </p:sp>
    </p:spTree>
    <p:extLst>
      <p:ext uri="{BB962C8B-B14F-4D97-AF65-F5344CB8AC3E}">
        <p14:creationId xmlns:p14="http://schemas.microsoft.com/office/powerpoint/2010/main" val="250018291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9"/>
          <p:cNvSpPr>
            <a:spLocks noGrp="1" noChangeArrowheads="1"/>
          </p:cNvSpPr>
          <p:nvPr>
            <p:ph type="sldNum" sz="quarter"/>
          </p:nvPr>
        </p:nvSpPr>
        <p:spPr/>
        <p:txBody>
          <a:bodyPr/>
          <a:lstStyle/>
          <a:p>
            <a:pPr>
              <a:defRPr/>
            </a:pPr>
            <a:fld id="{754DB260-EE29-4559-AFD6-039793EB137E}" type="slidenum">
              <a:rPr lang="it-IT"/>
              <a:pPr>
                <a:defRPr/>
              </a:pPr>
              <a:t>102</a:t>
            </a:fld>
            <a:endParaRPr lang="it-IT"/>
          </a:p>
        </p:txBody>
      </p:sp>
      <p:sp>
        <p:nvSpPr>
          <p:cNvPr id="48131" name="Rectangle 2"/>
          <p:cNvSpPr>
            <a:spLocks noGrp="1" noRot="1" noChangeAspect="1" noChangeArrowheads="1" noTextEdit="1"/>
          </p:cNvSpPr>
          <p:nvPr>
            <p:ph type="sldImg"/>
          </p:nvPr>
        </p:nvSpPr>
        <p:spPr>
          <a:xfrm>
            <a:off x="-220663" y="806450"/>
            <a:ext cx="7188201" cy="4044950"/>
          </a:xfrm>
          <a:ln/>
        </p:spPr>
      </p:sp>
      <p:sp>
        <p:nvSpPr>
          <p:cNvPr id="48132" name="Rectangle 3"/>
          <p:cNvSpPr>
            <a:spLocks noGrp="1" noChangeArrowheads="1"/>
          </p:cNvSpPr>
          <p:nvPr>
            <p:ph type="body" idx="1"/>
          </p:nvPr>
        </p:nvSpPr>
        <p:spPr>
          <a:xfrm>
            <a:off x="898220" y="5124142"/>
            <a:ext cx="4944592" cy="485135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it-IT" smtClean="0"/>
          </a:p>
        </p:txBody>
      </p:sp>
    </p:spTree>
    <p:extLst>
      <p:ext uri="{BB962C8B-B14F-4D97-AF65-F5344CB8AC3E}">
        <p14:creationId xmlns:p14="http://schemas.microsoft.com/office/powerpoint/2010/main" val="135230578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9"/>
          <p:cNvSpPr>
            <a:spLocks noGrp="1" noChangeArrowheads="1"/>
          </p:cNvSpPr>
          <p:nvPr>
            <p:ph type="sldNum" sz="quarter" idx="5"/>
          </p:nvPr>
        </p:nvSpPr>
        <p:spPr>
          <a:noFill/>
        </p:spPr>
        <p:txBody>
          <a:bodyPr/>
          <a:lstStyle/>
          <a:p>
            <a:fld id="{1669FC1C-8AEB-4971-8197-65BC16B596B3}" type="slidenum">
              <a:rPr lang="it-IT" smtClean="0">
                <a:latin typeface="Arial" pitchFamily="34" charset="0"/>
              </a:rPr>
              <a:pPr/>
              <a:t>103</a:t>
            </a:fld>
            <a:endParaRPr lang="it-IT" smtClean="0">
              <a:latin typeface="Arial" pitchFamily="34" charset="0"/>
            </a:endParaRPr>
          </a:p>
        </p:txBody>
      </p:sp>
      <p:sp>
        <p:nvSpPr>
          <p:cNvPr id="161795" name="Rectangle 2"/>
          <p:cNvSpPr>
            <a:spLocks noGrp="1" noRot="1" noChangeAspect="1" noChangeArrowheads="1" noTextEdit="1"/>
          </p:cNvSpPr>
          <p:nvPr>
            <p:ph type="sldImg"/>
          </p:nvPr>
        </p:nvSpPr>
        <p:spPr>
          <a:xfrm>
            <a:off x="-222250" y="804863"/>
            <a:ext cx="7192963" cy="4046537"/>
          </a:xfrm>
          <a:ln/>
        </p:spPr>
      </p:sp>
      <p:sp>
        <p:nvSpPr>
          <p:cNvPr id="161796" name="Rectangle 3"/>
          <p:cNvSpPr>
            <a:spLocks noGrp="1" noChangeArrowheads="1"/>
          </p:cNvSpPr>
          <p:nvPr>
            <p:ph type="body" idx="1"/>
          </p:nvPr>
        </p:nvSpPr>
        <p:spPr>
          <a:xfrm>
            <a:off x="898910" y="5119974"/>
            <a:ext cx="4943211" cy="4857852"/>
          </a:xfrm>
          <a:noFill/>
          <a:ln/>
        </p:spPr>
        <p:txBody>
          <a:bodyPr/>
          <a:lstStyle/>
          <a:p>
            <a:endParaRPr lang="it-IT" smtClean="0">
              <a:latin typeface="Arial" pitchFamily="34" charset="0"/>
            </a:endParaRPr>
          </a:p>
        </p:txBody>
      </p:sp>
    </p:spTree>
    <p:extLst>
      <p:ext uri="{BB962C8B-B14F-4D97-AF65-F5344CB8AC3E}">
        <p14:creationId xmlns:p14="http://schemas.microsoft.com/office/powerpoint/2010/main" val="147749281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9"/>
          <p:cNvSpPr>
            <a:spLocks noGrp="1" noChangeArrowheads="1"/>
          </p:cNvSpPr>
          <p:nvPr>
            <p:ph type="sldNum" sz="quarter"/>
          </p:nvPr>
        </p:nvSpPr>
        <p:spPr/>
        <p:txBody>
          <a:bodyPr/>
          <a:lstStyle/>
          <a:p>
            <a:pPr>
              <a:defRPr/>
            </a:pPr>
            <a:fld id="{B218C325-BF23-4FA0-A092-B7322A4A2DF7}" type="slidenum">
              <a:rPr lang="it-IT"/>
              <a:pPr>
                <a:defRPr/>
              </a:pPr>
              <a:t>105</a:t>
            </a:fld>
            <a:endParaRPr lang="it-IT"/>
          </a:p>
        </p:txBody>
      </p:sp>
      <p:sp>
        <p:nvSpPr>
          <p:cNvPr id="50179" name="Rectangle 2"/>
          <p:cNvSpPr>
            <a:spLocks noGrp="1" noRot="1" noChangeAspect="1" noChangeArrowheads="1" noTextEdit="1"/>
          </p:cNvSpPr>
          <p:nvPr>
            <p:ph type="sldImg"/>
          </p:nvPr>
        </p:nvSpPr>
        <p:spPr>
          <a:xfrm>
            <a:off x="-223838" y="804863"/>
            <a:ext cx="7196138" cy="4048125"/>
          </a:xfrm>
          <a:ln/>
        </p:spPr>
      </p:sp>
      <p:sp>
        <p:nvSpPr>
          <p:cNvPr id="50180" name="Rectangle 3"/>
          <p:cNvSpPr>
            <a:spLocks noGrp="1" noChangeArrowheads="1"/>
          </p:cNvSpPr>
          <p:nvPr>
            <p:ph type="body" idx="1"/>
          </p:nvPr>
        </p:nvSpPr>
        <p:spPr>
          <a:xfrm>
            <a:off x="898220" y="5120575"/>
            <a:ext cx="4944592" cy="485669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it-IT" smtClean="0"/>
          </a:p>
        </p:txBody>
      </p:sp>
    </p:spTree>
    <p:extLst>
      <p:ext uri="{BB962C8B-B14F-4D97-AF65-F5344CB8AC3E}">
        <p14:creationId xmlns:p14="http://schemas.microsoft.com/office/powerpoint/2010/main" val="134594209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9"/>
          <p:cNvSpPr>
            <a:spLocks noGrp="1" noChangeArrowheads="1"/>
          </p:cNvSpPr>
          <p:nvPr>
            <p:ph type="sldNum" sz="quarter" idx="5"/>
          </p:nvPr>
        </p:nvSpPr>
        <p:spPr>
          <a:noFill/>
        </p:spPr>
        <p:txBody>
          <a:bodyPr/>
          <a:lstStyle/>
          <a:p>
            <a:fld id="{FF5B5D18-FEED-4FA7-A58E-903548223EE7}" type="slidenum">
              <a:rPr lang="it-IT" smtClean="0">
                <a:latin typeface="Arial" pitchFamily="34" charset="0"/>
              </a:rPr>
              <a:pPr/>
              <a:t>106</a:t>
            </a:fld>
            <a:endParaRPr lang="it-IT" smtClean="0">
              <a:latin typeface="Arial" pitchFamily="34" charset="0"/>
            </a:endParaRPr>
          </a:p>
        </p:txBody>
      </p:sp>
      <p:sp>
        <p:nvSpPr>
          <p:cNvPr id="163843" name="Rectangle 2"/>
          <p:cNvSpPr>
            <a:spLocks noGrp="1" noRot="1" noChangeAspect="1" noChangeArrowheads="1" noTextEdit="1"/>
          </p:cNvSpPr>
          <p:nvPr>
            <p:ph type="sldImg"/>
          </p:nvPr>
        </p:nvSpPr>
        <p:spPr>
          <a:xfrm>
            <a:off x="-204788" y="817563"/>
            <a:ext cx="7153276" cy="4024312"/>
          </a:xfrm>
          <a:ln/>
        </p:spPr>
      </p:sp>
      <p:sp>
        <p:nvSpPr>
          <p:cNvPr id="163844" name="Rectangle 3"/>
          <p:cNvSpPr>
            <a:spLocks noGrp="1" noChangeArrowheads="1"/>
          </p:cNvSpPr>
          <p:nvPr>
            <p:ph type="body" idx="1"/>
          </p:nvPr>
        </p:nvSpPr>
        <p:spPr>
          <a:xfrm>
            <a:off x="898910" y="5119973"/>
            <a:ext cx="4943211" cy="4856128"/>
          </a:xfrm>
          <a:noFill/>
          <a:ln/>
        </p:spPr>
        <p:txBody>
          <a:bodyPr/>
          <a:lstStyle/>
          <a:p>
            <a:endParaRPr lang="it-IT" smtClean="0">
              <a:latin typeface="Arial" pitchFamily="34" charset="0"/>
            </a:endParaRPr>
          </a:p>
        </p:txBody>
      </p:sp>
    </p:spTree>
    <p:extLst>
      <p:ext uri="{BB962C8B-B14F-4D97-AF65-F5344CB8AC3E}">
        <p14:creationId xmlns:p14="http://schemas.microsoft.com/office/powerpoint/2010/main" val="189973072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9"/>
          <p:cNvSpPr>
            <a:spLocks noGrp="1" noChangeArrowheads="1"/>
          </p:cNvSpPr>
          <p:nvPr>
            <p:ph type="sldNum" sz="quarter"/>
          </p:nvPr>
        </p:nvSpPr>
        <p:spPr/>
        <p:txBody>
          <a:bodyPr/>
          <a:lstStyle/>
          <a:p>
            <a:pPr>
              <a:defRPr/>
            </a:pPr>
            <a:fld id="{B1954D16-E6D0-486B-B0EB-56694D005BA1}" type="slidenum">
              <a:rPr lang="it-IT"/>
              <a:pPr>
                <a:defRPr/>
              </a:pPr>
              <a:t>107</a:t>
            </a:fld>
            <a:endParaRPr lang="it-IT"/>
          </a:p>
        </p:txBody>
      </p:sp>
      <p:sp>
        <p:nvSpPr>
          <p:cNvPr id="53251" name="Rectangle 2"/>
          <p:cNvSpPr>
            <a:spLocks noGrp="1" noRot="1" noChangeAspect="1" noChangeArrowheads="1" noTextEdit="1"/>
          </p:cNvSpPr>
          <p:nvPr>
            <p:ph type="sldImg"/>
          </p:nvPr>
        </p:nvSpPr>
        <p:spPr>
          <a:xfrm>
            <a:off x="-206375" y="817563"/>
            <a:ext cx="7156450" cy="4025900"/>
          </a:xfrm>
          <a:ln/>
        </p:spPr>
      </p:sp>
      <p:sp>
        <p:nvSpPr>
          <p:cNvPr id="53252" name="Rectangle 3"/>
          <p:cNvSpPr>
            <a:spLocks noGrp="1" noChangeArrowheads="1"/>
          </p:cNvSpPr>
          <p:nvPr>
            <p:ph type="body" idx="1"/>
          </p:nvPr>
        </p:nvSpPr>
        <p:spPr>
          <a:xfrm>
            <a:off x="898220" y="5120577"/>
            <a:ext cx="4944592" cy="485491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it-IT" smtClean="0"/>
          </a:p>
        </p:txBody>
      </p:sp>
    </p:spTree>
    <p:extLst>
      <p:ext uri="{BB962C8B-B14F-4D97-AF65-F5344CB8AC3E}">
        <p14:creationId xmlns:p14="http://schemas.microsoft.com/office/powerpoint/2010/main" val="256638847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9"/>
          <p:cNvSpPr>
            <a:spLocks noGrp="1" noChangeArrowheads="1"/>
          </p:cNvSpPr>
          <p:nvPr>
            <p:ph type="sldNum" sz="quarter"/>
          </p:nvPr>
        </p:nvSpPr>
        <p:spPr/>
        <p:txBody>
          <a:bodyPr/>
          <a:lstStyle/>
          <a:p>
            <a:pPr>
              <a:defRPr/>
            </a:pPr>
            <a:fld id="{3394B893-F135-4304-8A0A-8C3B7FE71C01}" type="slidenum">
              <a:rPr lang="it-IT"/>
              <a:pPr>
                <a:defRPr/>
              </a:pPr>
              <a:t>108</a:t>
            </a:fld>
            <a:endParaRPr lang="it-IT"/>
          </a:p>
        </p:txBody>
      </p:sp>
      <p:sp>
        <p:nvSpPr>
          <p:cNvPr id="54275" name="Rectangle 2"/>
          <p:cNvSpPr>
            <a:spLocks noGrp="1" noRot="1" noChangeAspect="1" noChangeArrowheads="1" noTextEdit="1"/>
          </p:cNvSpPr>
          <p:nvPr>
            <p:ph type="sldImg"/>
          </p:nvPr>
        </p:nvSpPr>
        <p:spPr>
          <a:xfrm>
            <a:off x="-206375" y="817563"/>
            <a:ext cx="7156450" cy="4025900"/>
          </a:xfrm>
          <a:ln/>
        </p:spPr>
      </p:sp>
      <p:sp>
        <p:nvSpPr>
          <p:cNvPr id="54276" name="Rectangle 3"/>
          <p:cNvSpPr>
            <a:spLocks noGrp="1" noChangeArrowheads="1"/>
          </p:cNvSpPr>
          <p:nvPr>
            <p:ph type="body" idx="1"/>
          </p:nvPr>
        </p:nvSpPr>
        <p:spPr>
          <a:xfrm>
            <a:off x="898220" y="5120577"/>
            <a:ext cx="4944592" cy="485491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it-IT" smtClean="0"/>
          </a:p>
        </p:txBody>
      </p:sp>
    </p:spTree>
    <p:extLst>
      <p:ext uri="{BB962C8B-B14F-4D97-AF65-F5344CB8AC3E}">
        <p14:creationId xmlns:p14="http://schemas.microsoft.com/office/powerpoint/2010/main" val="16983108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9"/>
          <p:cNvSpPr>
            <a:spLocks noGrp="1" noChangeArrowheads="1"/>
          </p:cNvSpPr>
          <p:nvPr>
            <p:ph type="sldNum" sz="quarter"/>
          </p:nvPr>
        </p:nvSpPr>
        <p:spPr/>
        <p:txBody>
          <a:bodyPr/>
          <a:lstStyle/>
          <a:p>
            <a:pPr>
              <a:defRPr/>
            </a:pPr>
            <a:fld id="{A001F30B-5421-402E-B6E9-23B47DF33286}" type="slidenum">
              <a:rPr lang="it-IT"/>
              <a:pPr>
                <a:defRPr/>
              </a:pPr>
              <a:t>109</a:t>
            </a:fld>
            <a:endParaRPr lang="it-IT"/>
          </a:p>
        </p:txBody>
      </p:sp>
      <p:sp>
        <p:nvSpPr>
          <p:cNvPr id="55299" name="Rectangle 2"/>
          <p:cNvSpPr>
            <a:spLocks noGrp="1" noRot="1" noChangeAspect="1" noChangeArrowheads="1" noTextEdit="1"/>
          </p:cNvSpPr>
          <p:nvPr>
            <p:ph type="sldImg"/>
          </p:nvPr>
        </p:nvSpPr>
        <p:spPr>
          <a:xfrm>
            <a:off x="-206375" y="817563"/>
            <a:ext cx="7156450" cy="4025900"/>
          </a:xfrm>
          <a:ln/>
        </p:spPr>
      </p:sp>
      <p:sp>
        <p:nvSpPr>
          <p:cNvPr id="55300" name="Rectangle 3"/>
          <p:cNvSpPr>
            <a:spLocks noGrp="1" noChangeArrowheads="1"/>
          </p:cNvSpPr>
          <p:nvPr>
            <p:ph type="body" idx="1"/>
          </p:nvPr>
        </p:nvSpPr>
        <p:spPr>
          <a:xfrm>
            <a:off x="898220" y="5120577"/>
            <a:ext cx="4944592" cy="485491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it-IT" smtClean="0"/>
          </a:p>
        </p:txBody>
      </p:sp>
    </p:spTree>
    <p:extLst>
      <p:ext uri="{BB962C8B-B14F-4D97-AF65-F5344CB8AC3E}">
        <p14:creationId xmlns:p14="http://schemas.microsoft.com/office/powerpoint/2010/main" val="374251662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9"/>
          <p:cNvSpPr>
            <a:spLocks noGrp="1" noChangeArrowheads="1"/>
          </p:cNvSpPr>
          <p:nvPr>
            <p:ph type="sldNum" sz="quarter"/>
          </p:nvPr>
        </p:nvSpPr>
        <p:spPr/>
        <p:txBody>
          <a:bodyPr/>
          <a:lstStyle/>
          <a:p>
            <a:pPr>
              <a:defRPr/>
            </a:pPr>
            <a:fld id="{46645DF5-39F2-4814-81BC-8404093307A8}" type="slidenum">
              <a:rPr lang="it-IT"/>
              <a:pPr>
                <a:defRPr/>
              </a:pPr>
              <a:t>110</a:t>
            </a:fld>
            <a:endParaRPr lang="it-IT"/>
          </a:p>
        </p:txBody>
      </p:sp>
      <p:sp>
        <p:nvSpPr>
          <p:cNvPr id="56323" name="Rectangle 2"/>
          <p:cNvSpPr>
            <a:spLocks noGrp="1" noRot="1" noChangeAspect="1" noChangeArrowheads="1" noTextEdit="1"/>
          </p:cNvSpPr>
          <p:nvPr>
            <p:ph type="sldImg"/>
          </p:nvPr>
        </p:nvSpPr>
        <p:spPr>
          <a:xfrm>
            <a:off x="-206375" y="817563"/>
            <a:ext cx="7156450" cy="4025900"/>
          </a:xfrm>
          <a:ln/>
        </p:spPr>
      </p:sp>
      <p:sp>
        <p:nvSpPr>
          <p:cNvPr id="56324" name="Rectangle 3"/>
          <p:cNvSpPr>
            <a:spLocks noGrp="1" noChangeArrowheads="1"/>
          </p:cNvSpPr>
          <p:nvPr>
            <p:ph type="body" idx="1"/>
          </p:nvPr>
        </p:nvSpPr>
        <p:spPr>
          <a:xfrm>
            <a:off x="898220" y="5120577"/>
            <a:ext cx="4944592" cy="485491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it-IT" smtClean="0"/>
          </a:p>
        </p:txBody>
      </p:sp>
    </p:spTree>
    <p:extLst>
      <p:ext uri="{BB962C8B-B14F-4D97-AF65-F5344CB8AC3E}">
        <p14:creationId xmlns:p14="http://schemas.microsoft.com/office/powerpoint/2010/main" val="127207589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9"/>
          <p:cNvSpPr>
            <a:spLocks noGrp="1" noChangeArrowheads="1"/>
          </p:cNvSpPr>
          <p:nvPr>
            <p:ph type="sldNum" sz="quarter"/>
          </p:nvPr>
        </p:nvSpPr>
        <p:spPr/>
        <p:txBody>
          <a:bodyPr/>
          <a:lstStyle/>
          <a:p>
            <a:pPr>
              <a:defRPr/>
            </a:pPr>
            <a:fld id="{B5AEEE92-9920-4531-A085-88F4AD301E61}" type="slidenum">
              <a:rPr lang="it-IT"/>
              <a:pPr>
                <a:defRPr/>
              </a:pPr>
              <a:t>114</a:t>
            </a:fld>
            <a:endParaRPr lang="it-IT"/>
          </a:p>
        </p:txBody>
      </p:sp>
      <p:sp>
        <p:nvSpPr>
          <p:cNvPr id="60419" name="Rectangle 2"/>
          <p:cNvSpPr>
            <a:spLocks noGrp="1" noRot="1" noChangeAspect="1" noChangeArrowheads="1" noTextEdit="1"/>
          </p:cNvSpPr>
          <p:nvPr>
            <p:ph type="sldImg"/>
          </p:nvPr>
        </p:nvSpPr>
        <p:spPr>
          <a:xfrm>
            <a:off x="-206375" y="817563"/>
            <a:ext cx="7156450" cy="4025900"/>
          </a:xfrm>
          <a:ln/>
        </p:spPr>
      </p:sp>
      <p:sp>
        <p:nvSpPr>
          <p:cNvPr id="60420" name="Rectangle 3"/>
          <p:cNvSpPr>
            <a:spLocks noGrp="1" noChangeArrowheads="1"/>
          </p:cNvSpPr>
          <p:nvPr>
            <p:ph type="body" idx="1"/>
          </p:nvPr>
        </p:nvSpPr>
        <p:spPr>
          <a:xfrm>
            <a:off x="898220" y="5120577"/>
            <a:ext cx="4944592" cy="485491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it-IT" smtClean="0"/>
          </a:p>
        </p:txBody>
      </p:sp>
    </p:spTree>
    <p:extLst>
      <p:ext uri="{BB962C8B-B14F-4D97-AF65-F5344CB8AC3E}">
        <p14:creationId xmlns:p14="http://schemas.microsoft.com/office/powerpoint/2010/main" val="3460416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a:p>
        </p:txBody>
      </p:sp>
      <p:sp>
        <p:nvSpPr>
          <p:cNvPr id="4" name="Segnaposto numero diapositiva 3"/>
          <p:cNvSpPr>
            <a:spLocks noGrp="1"/>
          </p:cNvSpPr>
          <p:nvPr>
            <p:ph type="sldNum" sz="quarter" idx="10"/>
          </p:nvPr>
        </p:nvSpPr>
        <p:spPr/>
        <p:txBody>
          <a:bodyPr/>
          <a:lstStyle/>
          <a:p>
            <a:pPr>
              <a:defRPr/>
            </a:pPr>
            <a:fld id="{2D8ACD23-617C-4F07-99DE-9F2BD3BF1D0B}" type="slidenum">
              <a:rPr lang="it-IT" smtClean="0"/>
              <a:pPr>
                <a:defRPr/>
              </a:pPr>
              <a:t>7</a:t>
            </a:fld>
            <a:endParaRPr lang="it-IT"/>
          </a:p>
        </p:txBody>
      </p:sp>
    </p:spTree>
    <p:extLst>
      <p:ext uri="{BB962C8B-B14F-4D97-AF65-F5344CB8AC3E}">
        <p14:creationId xmlns:p14="http://schemas.microsoft.com/office/powerpoint/2010/main" val="358815700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9"/>
          <p:cNvSpPr>
            <a:spLocks noGrp="1" noChangeArrowheads="1"/>
          </p:cNvSpPr>
          <p:nvPr>
            <p:ph type="sldNum" sz="quarter"/>
          </p:nvPr>
        </p:nvSpPr>
        <p:spPr/>
        <p:txBody>
          <a:bodyPr/>
          <a:lstStyle/>
          <a:p>
            <a:pPr>
              <a:defRPr/>
            </a:pPr>
            <a:fld id="{096D2203-3F03-4E9A-8E36-9A5BDE416D15}" type="slidenum">
              <a:rPr lang="it-IT"/>
              <a:pPr>
                <a:defRPr/>
              </a:pPr>
              <a:t>115</a:t>
            </a:fld>
            <a:endParaRPr lang="it-IT"/>
          </a:p>
        </p:txBody>
      </p:sp>
      <p:sp>
        <p:nvSpPr>
          <p:cNvPr id="61443" name="Rectangle 2"/>
          <p:cNvSpPr>
            <a:spLocks noGrp="1" noRot="1" noChangeAspect="1" noChangeArrowheads="1" noTextEdit="1"/>
          </p:cNvSpPr>
          <p:nvPr>
            <p:ph type="sldImg"/>
          </p:nvPr>
        </p:nvSpPr>
        <p:spPr>
          <a:xfrm>
            <a:off x="-206375" y="817563"/>
            <a:ext cx="7156450" cy="4025900"/>
          </a:xfrm>
          <a:ln/>
        </p:spPr>
      </p:sp>
      <p:sp>
        <p:nvSpPr>
          <p:cNvPr id="61444" name="Rectangle 3"/>
          <p:cNvSpPr>
            <a:spLocks noGrp="1" noChangeArrowheads="1"/>
          </p:cNvSpPr>
          <p:nvPr>
            <p:ph type="body" idx="1"/>
          </p:nvPr>
        </p:nvSpPr>
        <p:spPr>
          <a:xfrm>
            <a:off x="898220" y="5120577"/>
            <a:ext cx="4944592" cy="485491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it-IT" smtClean="0"/>
          </a:p>
        </p:txBody>
      </p:sp>
    </p:spTree>
    <p:extLst>
      <p:ext uri="{BB962C8B-B14F-4D97-AF65-F5344CB8AC3E}">
        <p14:creationId xmlns:p14="http://schemas.microsoft.com/office/powerpoint/2010/main" val="34632942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9"/>
          <p:cNvSpPr>
            <a:spLocks noGrp="1" noChangeArrowheads="1"/>
          </p:cNvSpPr>
          <p:nvPr>
            <p:ph type="sldNum" sz="quarter"/>
          </p:nvPr>
        </p:nvSpPr>
        <p:spPr/>
        <p:txBody>
          <a:bodyPr/>
          <a:lstStyle/>
          <a:p>
            <a:pPr>
              <a:defRPr/>
            </a:pPr>
            <a:fld id="{EF4956CA-1B7D-46E8-9828-B4E0AECD35AB}" type="slidenum">
              <a:rPr lang="it-IT"/>
              <a:pPr>
                <a:defRPr/>
              </a:pPr>
              <a:t>117</a:t>
            </a:fld>
            <a:endParaRPr lang="it-IT"/>
          </a:p>
        </p:txBody>
      </p:sp>
      <p:sp>
        <p:nvSpPr>
          <p:cNvPr id="62467" name="Rectangle 2"/>
          <p:cNvSpPr>
            <a:spLocks noGrp="1" noRot="1" noChangeAspect="1" noChangeArrowheads="1" noTextEdit="1"/>
          </p:cNvSpPr>
          <p:nvPr>
            <p:ph type="sldImg"/>
          </p:nvPr>
        </p:nvSpPr>
        <p:spPr>
          <a:xfrm>
            <a:off x="-207963" y="814388"/>
            <a:ext cx="7162801" cy="4029075"/>
          </a:xfrm>
          <a:ln/>
        </p:spPr>
      </p:sp>
      <p:sp>
        <p:nvSpPr>
          <p:cNvPr id="62468" name="Rectangle 3"/>
          <p:cNvSpPr>
            <a:spLocks noGrp="1" noChangeArrowheads="1"/>
          </p:cNvSpPr>
          <p:nvPr>
            <p:ph type="body" idx="1"/>
          </p:nvPr>
        </p:nvSpPr>
        <p:spPr>
          <a:xfrm>
            <a:off x="898220" y="5120575"/>
            <a:ext cx="4944592" cy="485669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7870" tIns="43936" rIns="87870" bIns="43936"/>
          <a:lstStyle/>
          <a:p>
            <a:r>
              <a:rPr lang="it-IT" smtClean="0"/>
              <a:t>I costi di impianto: costi di costituzione della società, di fusione, scissione, trasformazione, di aumento di capitale, ecc.</a:t>
            </a:r>
          </a:p>
          <a:p>
            <a:r>
              <a:rPr lang="it-IT" smtClean="0"/>
              <a:t>I costi di ampliamento: avviamento e ampliamento di una unità produttiva (i.e. fabbrica) se non imputabili a specifici macchinari</a:t>
            </a:r>
          </a:p>
          <a:p>
            <a:endParaRPr lang="it-IT" smtClean="0"/>
          </a:p>
        </p:txBody>
      </p:sp>
    </p:spTree>
    <p:extLst>
      <p:ext uri="{BB962C8B-B14F-4D97-AF65-F5344CB8AC3E}">
        <p14:creationId xmlns:p14="http://schemas.microsoft.com/office/powerpoint/2010/main" val="391370534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9"/>
          <p:cNvSpPr>
            <a:spLocks noGrp="1" noChangeArrowheads="1"/>
          </p:cNvSpPr>
          <p:nvPr>
            <p:ph type="sldNum" sz="quarter"/>
          </p:nvPr>
        </p:nvSpPr>
        <p:spPr/>
        <p:txBody>
          <a:bodyPr/>
          <a:lstStyle/>
          <a:p>
            <a:pPr>
              <a:defRPr/>
            </a:pPr>
            <a:fld id="{B16DCDA7-F39E-4D8E-9567-C2BC6506408D}" type="slidenum">
              <a:rPr lang="it-IT"/>
              <a:pPr>
                <a:defRPr/>
              </a:pPr>
              <a:t>118</a:t>
            </a:fld>
            <a:endParaRPr lang="it-IT"/>
          </a:p>
        </p:txBody>
      </p:sp>
      <p:sp>
        <p:nvSpPr>
          <p:cNvPr id="63491" name="Rectangle 2"/>
          <p:cNvSpPr>
            <a:spLocks noGrp="1" noRot="1" noChangeAspect="1" noChangeArrowheads="1" noTextEdit="1"/>
          </p:cNvSpPr>
          <p:nvPr>
            <p:ph type="sldImg"/>
          </p:nvPr>
        </p:nvSpPr>
        <p:spPr>
          <a:xfrm>
            <a:off x="-223838" y="804863"/>
            <a:ext cx="7196138" cy="4048125"/>
          </a:xfrm>
          <a:ln/>
        </p:spPr>
      </p:sp>
      <p:sp>
        <p:nvSpPr>
          <p:cNvPr id="63492" name="Rectangle 3"/>
          <p:cNvSpPr>
            <a:spLocks noGrp="1" noChangeArrowheads="1"/>
          </p:cNvSpPr>
          <p:nvPr>
            <p:ph type="body" idx="1"/>
          </p:nvPr>
        </p:nvSpPr>
        <p:spPr>
          <a:xfrm>
            <a:off x="898220" y="5120575"/>
            <a:ext cx="4944592" cy="485669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r>
              <a:rPr lang="it-IT" smtClean="0"/>
              <a:t>Costi di ricerca e sviluppo e di pubblicità Rappresentano spese sostenute per:</a:t>
            </a:r>
          </a:p>
          <a:p>
            <a:pPr lvl="1"/>
            <a:r>
              <a:rPr lang="it-IT" smtClean="0"/>
              <a:t>acquisire competenze scientifico-tecniche grazie alle quali dare luogo ad innovazioni dei processi e dei prodotti aziendali</a:t>
            </a:r>
          </a:p>
          <a:p>
            <a:pPr lvl="1"/>
            <a:r>
              <a:rPr lang="it-IT" smtClean="0"/>
              <a:t>Campagne pubblicitarie di carattere straordinario destinate ad avere durevoli “effetti di ricordo” nel pubblico</a:t>
            </a:r>
          </a:p>
          <a:p>
            <a:endParaRPr lang="it-IT" smtClean="0"/>
          </a:p>
        </p:txBody>
      </p:sp>
    </p:spTree>
    <p:extLst>
      <p:ext uri="{BB962C8B-B14F-4D97-AF65-F5344CB8AC3E}">
        <p14:creationId xmlns:p14="http://schemas.microsoft.com/office/powerpoint/2010/main" val="127946887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9"/>
          <p:cNvSpPr>
            <a:spLocks noGrp="1" noChangeArrowheads="1"/>
          </p:cNvSpPr>
          <p:nvPr>
            <p:ph type="sldNum" sz="quarter"/>
          </p:nvPr>
        </p:nvSpPr>
        <p:spPr/>
        <p:txBody>
          <a:bodyPr/>
          <a:lstStyle/>
          <a:p>
            <a:pPr>
              <a:defRPr/>
            </a:pPr>
            <a:fld id="{B42B730D-05CE-4066-9A43-7B08F8820745}" type="slidenum">
              <a:rPr lang="it-IT"/>
              <a:pPr>
                <a:defRPr/>
              </a:pPr>
              <a:t>119</a:t>
            </a:fld>
            <a:endParaRPr lang="it-IT"/>
          </a:p>
        </p:txBody>
      </p:sp>
      <p:sp>
        <p:nvSpPr>
          <p:cNvPr id="64515" name="Rectangle 2"/>
          <p:cNvSpPr>
            <a:spLocks noGrp="1" noRot="1" noChangeAspect="1" noChangeArrowheads="1" noTextEdit="1"/>
          </p:cNvSpPr>
          <p:nvPr>
            <p:ph type="sldImg"/>
          </p:nvPr>
        </p:nvSpPr>
        <p:spPr>
          <a:xfrm>
            <a:off x="-206375" y="817563"/>
            <a:ext cx="7156450" cy="4025900"/>
          </a:xfrm>
          <a:ln/>
        </p:spPr>
      </p:sp>
      <p:sp>
        <p:nvSpPr>
          <p:cNvPr id="64516" name="Rectangle 3"/>
          <p:cNvSpPr>
            <a:spLocks noGrp="1" noChangeArrowheads="1"/>
          </p:cNvSpPr>
          <p:nvPr>
            <p:ph type="body" idx="1"/>
          </p:nvPr>
        </p:nvSpPr>
        <p:spPr>
          <a:xfrm>
            <a:off x="898220" y="5120577"/>
            <a:ext cx="4944592" cy="485491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it-IT" smtClean="0"/>
          </a:p>
        </p:txBody>
      </p:sp>
    </p:spTree>
    <p:extLst>
      <p:ext uri="{BB962C8B-B14F-4D97-AF65-F5344CB8AC3E}">
        <p14:creationId xmlns:p14="http://schemas.microsoft.com/office/powerpoint/2010/main" val="8307444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9"/>
          <p:cNvSpPr>
            <a:spLocks noGrp="1" noChangeArrowheads="1"/>
          </p:cNvSpPr>
          <p:nvPr>
            <p:ph type="sldNum" sz="quarter"/>
          </p:nvPr>
        </p:nvSpPr>
        <p:spPr/>
        <p:txBody>
          <a:bodyPr/>
          <a:lstStyle/>
          <a:p>
            <a:pPr>
              <a:defRPr/>
            </a:pPr>
            <a:fld id="{19E7AB9E-D330-4513-88B9-94F68E543130}" type="slidenum">
              <a:rPr lang="it-IT"/>
              <a:pPr>
                <a:defRPr/>
              </a:pPr>
              <a:t>120</a:t>
            </a:fld>
            <a:endParaRPr lang="it-IT"/>
          </a:p>
        </p:txBody>
      </p:sp>
      <p:sp>
        <p:nvSpPr>
          <p:cNvPr id="65539" name="Rectangle 2"/>
          <p:cNvSpPr>
            <a:spLocks noGrp="1" noRot="1" noChangeAspect="1" noChangeArrowheads="1" noTextEdit="1"/>
          </p:cNvSpPr>
          <p:nvPr>
            <p:ph type="sldImg"/>
          </p:nvPr>
        </p:nvSpPr>
        <p:spPr>
          <a:xfrm>
            <a:off x="-206375" y="817563"/>
            <a:ext cx="7156450" cy="4025900"/>
          </a:xfrm>
          <a:ln/>
        </p:spPr>
      </p:sp>
      <p:sp>
        <p:nvSpPr>
          <p:cNvPr id="65540" name="Rectangle 3"/>
          <p:cNvSpPr>
            <a:spLocks noGrp="1" noChangeArrowheads="1"/>
          </p:cNvSpPr>
          <p:nvPr>
            <p:ph type="body" idx="1"/>
          </p:nvPr>
        </p:nvSpPr>
        <p:spPr>
          <a:xfrm>
            <a:off x="898220" y="5120577"/>
            <a:ext cx="4944592" cy="485491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it-IT" smtClean="0"/>
          </a:p>
        </p:txBody>
      </p:sp>
    </p:spTree>
    <p:extLst>
      <p:ext uri="{BB962C8B-B14F-4D97-AF65-F5344CB8AC3E}">
        <p14:creationId xmlns:p14="http://schemas.microsoft.com/office/powerpoint/2010/main" val="12862798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9"/>
          <p:cNvSpPr>
            <a:spLocks noGrp="1" noChangeArrowheads="1"/>
          </p:cNvSpPr>
          <p:nvPr>
            <p:ph type="sldNum" sz="quarter"/>
          </p:nvPr>
        </p:nvSpPr>
        <p:spPr/>
        <p:txBody>
          <a:bodyPr/>
          <a:lstStyle/>
          <a:p>
            <a:pPr>
              <a:defRPr/>
            </a:pPr>
            <a:fld id="{2EA57D63-A903-4276-8A00-A0DCF4629879}" type="slidenum">
              <a:rPr lang="it-IT"/>
              <a:pPr>
                <a:defRPr/>
              </a:pPr>
              <a:t>121</a:t>
            </a:fld>
            <a:endParaRPr lang="it-IT"/>
          </a:p>
        </p:txBody>
      </p:sp>
      <p:sp>
        <p:nvSpPr>
          <p:cNvPr id="67587" name="Rectangle 2"/>
          <p:cNvSpPr>
            <a:spLocks noGrp="1" noRot="1" noChangeAspect="1" noChangeArrowheads="1" noTextEdit="1"/>
          </p:cNvSpPr>
          <p:nvPr>
            <p:ph type="sldImg"/>
          </p:nvPr>
        </p:nvSpPr>
        <p:spPr>
          <a:xfrm>
            <a:off x="-206375" y="817563"/>
            <a:ext cx="7156450" cy="4025900"/>
          </a:xfrm>
          <a:ln/>
        </p:spPr>
      </p:sp>
      <p:sp>
        <p:nvSpPr>
          <p:cNvPr id="67588" name="Rectangle 3"/>
          <p:cNvSpPr>
            <a:spLocks noGrp="1" noChangeArrowheads="1"/>
          </p:cNvSpPr>
          <p:nvPr>
            <p:ph type="body" idx="1"/>
          </p:nvPr>
        </p:nvSpPr>
        <p:spPr>
          <a:xfrm>
            <a:off x="898220" y="5120577"/>
            <a:ext cx="4944592" cy="485491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it-IT" smtClean="0"/>
          </a:p>
        </p:txBody>
      </p:sp>
    </p:spTree>
    <p:extLst>
      <p:ext uri="{BB962C8B-B14F-4D97-AF65-F5344CB8AC3E}">
        <p14:creationId xmlns:p14="http://schemas.microsoft.com/office/powerpoint/2010/main" val="220495242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9"/>
          <p:cNvSpPr>
            <a:spLocks noGrp="1" noChangeArrowheads="1"/>
          </p:cNvSpPr>
          <p:nvPr>
            <p:ph type="sldNum" sz="quarter"/>
          </p:nvPr>
        </p:nvSpPr>
        <p:spPr/>
        <p:txBody>
          <a:bodyPr/>
          <a:lstStyle/>
          <a:p>
            <a:pPr>
              <a:defRPr/>
            </a:pPr>
            <a:fld id="{E049F87F-DB8C-43A6-AAC2-054076887647}" type="slidenum">
              <a:rPr lang="it-IT"/>
              <a:pPr>
                <a:defRPr/>
              </a:pPr>
              <a:t>123</a:t>
            </a:fld>
            <a:endParaRPr lang="it-IT"/>
          </a:p>
        </p:txBody>
      </p:sp>
      <p:sp>
        <p:nvSpPr>
          <p:cNvPr id="68611" name="Rectangle 2"/>
          <p:cNvSpPr>
            <a:spLocks noGrp="1" noRot="1" noChangeAspect="1" noChangeArrowheads="1" noTextEdit="1"/>
          </p:cNvSpPr>
          <p:nvPr>
            <p:ph type="sldImg"/>
          </p:nvPr>
        </p:nvSpPr>
        <p:spPr>
          <a:xfrm>
            <a:off x="-223838" y="804863"/>
            <a:ext cx="7196138" cy="4048125"/>
          </a:xfrm>
          <a:ln/>
        </p:spPr>
      </p:sp>
      <p:sp>
        <p:nvSpPr>
          <p:cNvPr id="68612" name="Rectangle 3"/>
          <p:cNvSpPr>
            <a:spLocks noGrp="1" noChangeArrowheads="1"/>
          </p:cNvSpPr>
          <p:nvPr>
            <p:ph type="body" idx="1"/>
          </p:nvPr>
        </p:nvSpPr>
        <p:spPr>
          <a:xfrm>
            <a:off x="898220" y="5120575"/>
            <a:ext cx="4944592" cy="485669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r>
              <a:rPr lang="it-IT" smtClean="0"/>
              <a:t>Diritti di brevetto industriale,…</a:t>
            </a:r>
            <a:br>
              <a:rPr lang="it-IT" smtClean="0"/>
            </a:br>
            <a:r>
              <a:rPr lang="it-IT" smtClean="0"/>
              <a:t>Concessioni, licenze,… </a:t>
            </a:r>
          </a:p>
          <a:p>
            <a:r>
              <a:rPr lang="it-IT" smtClean="0"/>
              <a:t>L’iscrizione di queste voci è possibile sono quando l’impresa ne ha acquisito la piena titolarità legale secondo le leggi e i contratti. </a:t>
            </a:r>
          </a:p>
          <a:p>
            <a:r>
              <a:rPr lang="it-IT" smtClean="0"/>
              <a:t>Fino ad allora i costi sostenuti per acquisire tali attività devono essere rappresentati nella voce 6 “Immobilizzazioni in corso e acconti”</a:t>
            </a:r>
          </a:p>
          <a:p>
            <a:r>
              <a:rPr lang="it-IT" smtClean="0"/>
              <a:t>Il software è una tipica immobilizzazione immateriale</a:t>
            </a:r>
          </a:p>
          <a:p>
            <a:r>
              <a:rPr lang="it-IT" smtClean="0"/>
              <a:t>se l’impresa detiene tutti i diritti relativi al software in oggetto lo deve collocare nella voce B) I) 3) Diritti di brevetto industriale…</a:t>
            </a:r>
          </a:p>
          <a:p>
            <a:r>
              <a:rPr lang="it-IT" smtClean="0"/>
              <a:t>se possiede solo la licenza d’uso (i.e. ha acquistato Office 2000) allora deve allocarlo in B) I) 4) Concessioni, licenze…</a:t>
            </a:r>
          </a:p>
          <a:p>
            <a:endParaRPr lang="it-IT" smtClean="0"/>
          </a:p>
        </p:txBody>
      </p:sp>
    </p:spTree>
    <p:extLst>
      <p:ext uri="{BB962C8B-B14F-4D97-AF65-F5344CB8AC3E}">
        <p14:creationId xmlns:p14="http://schemas.microsoft.com/office/powerpoint/2010/main" val="355354176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9"/>
          <p:cNvSpPr>
            <a:spLocks noGrp="1" noChangeArrowheads="1"/>
          </p:cNvSpPr>
          <p:nvPr>
            <p:ph type="sldNum" sz="quarter"/>
          </p:nvPr>
        </p:nvSpPr>
        <p:spPr/>
        <p:txBody>
          <a:bodyPr/>
          <a:lstStyle/>
          <a:p>
            <a:pPr>
              <a:defRPr/>
            </a:pPr>
            <a:fld id="{43732689-B363-434E-88C0-AF6B6F119604}" type="slidenum">
              <a:rPr lang="it-IT"/>
              <a:pPr>
                <a:defRPr/>
              </a:pPr>
              <a:t>124</a:t>
            </a:fld>
            <a:endParaRPr lang="it-IT"/>
          </a:p>
        </p:txBody>
      </p:sp>
      <p:sp>
        <p:nvSpPr>
          <p:cNvPr id="69635" name="Rectangle 2"/>
          <p:cNvSpPr>
            <a:spLocks noGrp="1" noRot="1" noChangeAspect="1" noChangeArrowheads="1" noTextEdit="1"/>
          </p:cNvSpPr>
          <p:nvPr>
            <p:ph type="sldImg"/>
          </p:nvPr>
        </p:nvSpPr>
        <p:spPr>
          <a:xfrm>
            <a:off x="-206375" y="817563"/>
            <a:ext cx="7156450" cy="4025900"/>
          </a:xfrm>
          <a:ln/>
        </p:spPr>
      </p:sp>
      <p:sp>
        <p:nvSpPr>
          <p:cNvPr id="69636" name="Rectangle 3"/>
          <p:cNvSpPr>
            <a:spLocks noGrp="1" noChangeArrowheads="1"/>
          </p:cNvSpPr>
          <p:nvPr>
            <p:ph type="body" idx="1"/>
          </p:nvPr>
        </p:nvSpPr>
        <p:spPr>
          <a:xfrm>
            <a:off x="898220" y="5120577"/>
            <a:ext cx="4944592" cy="485491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it-IT" smtClean="0"/>
          </a:p>
        </p:txBody>
      </p:sp>
    </p:spTree>
    <p:extLst>
      <p:ext uri="{BB962C8B-B14F-4D97-AF65-F5344CB8AC3E}">
        <p14:creationId xmlns:p14="http://schemas.microsoft.com/office/powerpoint/2010/main" val="141168292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9"/>
          <p:cNvSpPr>
            <a:spLocks noGrp="1" noChangeArrowheads="1"/>
          </p:cNvSpPr>
          <p:nvPr>
            <p:ph type="sldNum" sz="quarter"/>
          </p:nvPr>
        </p:nvSpPr>
        <p:spPr/>
        <p:txBody>
          <a:bodyPr/>
          <a:lstStyle/>
          <a:p>
            <a:pPr>
              <a:defRPr/>
            </a:pPr>
            <a:fld id="{14A4F07C-6889-4D02-A6E8-3C5213B5B527}" type="slidenum">
              <a:rPr lang="it-IT"/>
              <a:pPr>
                <a:defRPr/>
              </a:pPr>
              <a:t>125</a:t>
            </a:fld>
            <a:endParaRPr lang="it-IT"/>
          </a:p>
        </p:txBody>
      </p:sp>
      <p:sp>
        <p:nvSpPr>
          <p:cNvPr id="70659" name="Rectangle 2"/>
          <p:cNvSpPr>
            <a:spLocks noGrp="1" noRot="1" noChangeAspect="1" noChangeArrowheads="1" noTextEdit="1"/>
          </p:cNvSpPr>
          <p:nvPr>
            <p:ph type="sldImg"/>
          </p:nvPr>
        </p:nvSpPr>
        <p:spPr>
          <a:xfrm>
            <a:off x="-206375" y="817563"/>
            <a:ext cx="7156450" cy="4025900"/>
          </a:xfrm>
          <a:ln/>
        </p:spPr>
      </p:sp>
      <p:sp>
        <p:nvSpPr>
          <p:cNvPr id="70660" name="Rectangle 3"/>
          <p:cNvSpPr>
            <a:spLocks noGrp="1" noChangeArrowheads="1"/>
          </p:cNvSpPr>
          <p:nvPr>
            <p:ph type="body" idx="1"/>
          </p:nvPr>
        </p:nvSpPr>
        <p:spPr>
          <a:xfrm>
            <a:off x="898220" y="5120577"/>
            <a:ext cx="4944592" cy="485491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it-IT" smtClean="0"/>
          </a:p>
        </p:txBody>
      </p:sp>
    </p:spTree>
    <p:extLst>
      <p:ext uri="{BB962C8B-B14F-4D97-AF65-F5344CB8AC3E}">
        <p14:creationId xmlns:p14="http://schemas.microsoft.com/office/powerpoint/2010/main" val="131025089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9"/>
          <p:cNvSpPr>
            <a:spLocks noGrp="1" noChangeArrowheads="1"/>
          </p:cNvSpPr>
          <p:nvPr>
            <p:ph type="sldNum" sz="quarter"/>
          </p:nvPr>
        </p:nvSpPr>
        <p:spPr/>
        <p:txBody>
          <a:bodyPr/>
          <a:lstStyle/>
          <a:p>
            <a:pPr>
              <a:defRPr/>
            </a:pPr>
            <a:fld id="{4760AFE7-889C-4ABA-8DFC-38A53389F299}" type="slidenum">
              <a:rPr lang="it-IT"/>
              <a:pPr>
                <a:defRPr/>
              </a:pPr>
              <a:t>126</a:t>
            </a:fld>
            <a:endParaRPr lang="it-IT"/>
          </a:p>
        </p:txBody>
      </p:sp>
      <p:sp>
        <p:nvSpPr>
          <p:cNvPr id="71683" name="Rectangle 2"/>
          <p:cNvSpPr>
            <a:spLocks noGrp="1" noRot="1" noChangeAspect="1" noChangeArrowheads="1" noTextEdit="1"/>
          </p:cNvSpPr>
          <p:nvPr>
            <p:ph type="sldImg"/>
          </p:nvPr>
        </p:nvSpPr>
        <p:spPr>
          <a:xfrm>
            <a:off x="-206375" y="817563"/>
            <a:ext cx="7156450" cy="4025900"/>
          </a:xfrm>
          <a:ln/>
        </p:spPr>
      </p:sp>
      <p:sp>
        <p:nvSpPr>
          <p:cNvPr id="71684" name="Rectangle 3"/>
          <p:cNvSpPr>
            <a:spLocks noGrp="1" noChangeArrowheads="1"/>
          </p:cNvSpPr>
          <p:nvPr>
            <p:ph type="body" idx="1"/>
          </p:nvPr>
        </p:nvSpPr>
        <p:spPr>
          <a:xfrm>
            <a:off x="898220" y="5120577"/>
            <a:ext cx="4944592" cy="485491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it-IT" smtClean="0"/>
          </a:p>
        </p:txBody>
      </p:sp>
    </p:spTree>
    <p:extLst>
      <p:ext uri="{BB962C8B-B14F-4D97-AF65-F5344CB8AC3E}">
        <p14:creationId xmlns:p14="http://schemas.microsoft.com/office/powerpoint/2010/main" val="9647440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9"/>
          <p:cNvSpPr>
            <a:spLocks noGrp="1" noChangeArrowheads="1"/>
          </p:cNvSpPr>
          <p:nvPr>
            <p:ph type="sldNum" sz="quarter"/>
          </p:nvPr>
        </p:nvSpPr>
        <p:spPr/>
        <p:txBody>
          <a:bodyPr/>
          <a:lstStyle/>
          <a:p>
            <a:pPr>
              <a:defRPr/>
            </a:pPr>
            <a:fld id="{07019D07-B102-4EAA-B5D3-858A13915FA0}" type="slidenum">
              <a:rPr lang="it-IT"/>
              <a:pPr>
                <a:defRPr/>
              </a:pPr>
              <a:t>32</a:t>
            </a:fld>
            <a:endParaRPr lang="it-IT"/>
          </a:p>
        </p:txBody>
      </p:sp>
      <p:sp>
        <p:nvSpPr>
          <p:cNvPr id="86019" name="Rectangle 2"/>
          <p:cNvSpPr>
            <a:spLocks noGrp="1" noRot="1" noChangeAspect="1" noChangeArrowheads="1" noTextEdit="1"/>
          </p:cNvSpPr>
          <p:nvPr>
            <p:ph type="sldImg"/>
          </p:nvPr>
        </p:nvSpPr>
        <p:spPr>
          <a:xfrm>
            <a:off x="-212725" y="811213"/>
            <a:ext cx="7167563" cy="4032250"/>
          </a:xfrm>
          <a:ln/>
        </p:spPr>
      </p:sp>
      <p:sp>
        <p:nvSpPr>
          <p:cNvPr id="86020" name="Rectangle 3"/>
          <p:cNvSpPr>
            <a:spLocks noGrp="1" noChangeArrowheads="1"/>
          </p:cNvSpPr>
          <p:nvPr>
            <p:ph type="body" idx="1"/>
          </p:nvPr>
        </p:nvSpPr>
        <p:spPr>
          <a:xfrm>
            <a:off x="898910" y="5121703"/>
            <a:ext cx="4943211" cy="4854404"/>
          </a:xfrm>
          <a:noFill/>
          <a:ln/>
        </p:spPr>
        <p:txBody>
          <a:bodyPr lIns="91888" tIns="45944" rIns="91888" bIns="45944"/>
          <a:lstStyle/>
          <a:p>
            <a:endParaRPr lang="it-IT" smtClean="0"/>
          </a:p>
        </p:txBody>
      </p:sp>
    </p:spTree>
    <p:extLst>
      <p:ext uri="{BB962C8B-B14F-4D97-AF65-F5344CB8AC3E}">
        <p14:creationId xmlns:p14="http://schemas.microsoft.com/office/powerpoint/2010/main" val="80817051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9"/>
          <p:cNvSpPr>
            <a:spLocks noGrp="1" noChangeArrowheads="1"/>
          </p:cNvSpPr>
          <p:nvPr>
            <p:ph type="sldNum" sz="quarter"/>
          </p:nvPr>
        </p:nvSpPr>
        <p:spPr/>
        <p:txBody>
          <a:bodyPr/>
          <a:lstStyle/>
          <a:p>
            <a:pPr>
              <a:defRPr/>
            </a:pPr>
            <a:fld id="{361DA978-3BE7-4B65-824C-590704D75DF1}" type="slidenum">
              <a:rPr lang="it-IT"/>
              <a:pPr>
                <a:defRPr/>
              </a:pPr>
              <a:t>127</a:t>
            </a:fld>
            <a:endParaRPr lang="it-IT"/>
          </a:p>
        </p:txBody>
      </p:sp>
      <p:sp>
        <p:nvSpPr>
          <p:cNvPr id="72707" name="Rectangle 2"/>
          <p:cNvSpPr>
            <a:spLocks noGrp="1" noRot="1" noChangeAspect="1" noChangeArrowheads="1" noTextEdit="1"/>
          </p:cNvSpPr>
          <p:nvPr>
            <p:ph type="sldImg"/>
          </p:nvPr>
        </p:nvSpPr>
        <p:spPr>
          <a:xfrm>
            <a:off x="-206375" y="817563"/>
            <a:ext cx="7156450" cy="4025900"/>
          </a:xfrm>
          <a:ln/>
        </p:spPr>
      </p:sp>
      <p:sp>
        <p:nvSpPr>
          <p:cNvPr id="72708" name="Rectangle 3"/>
          <p:cNvSpPr>
            <a:spLocks noGrp="1" noChangeArrowheads="1"/>
          </p:cNvSpPr>
          <p:nvPr>
            <p:ph type="body" idx="1"/>
          </p:nvPr>
        </p:nvSpPr>
        <p:spPr>
          <a:xfrm>
            <a:off x="898220" y="5120577"/>
            <a:ext cx="4944592" cy="485491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it-IT" smtClean="0"/>
          </a:p>
        </p:txBody>
      </p:sp>
    </p:spTree>
    <p:extLst>
      <p:ext uri="{BB962C8B-B14F-4D97-AF65-F5344CB8AC3E}">
        <p14:creationId xmlns:p14="http://schemas.microsoft.com/office/powerpoint/2010/main" val="402279503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9"/>
          <p:cNvSpPr>
            <a:spLocks noGrp="1" noChangeArrowheads="1"/>
          </p:cNvSpPr>
          <p:nvPr>
            <p:ph type="sldNum" sz="quarter" idx="5"/>
          </p:nvPr>
        </p:nvSpPr>
        <p:spPr>
          <a:noFill/>
        </p:spPr>
        <p:txBody>
          <a:bodyPr/>
          <a:lstStyle/>
          <a:p>
            <a:fld id="{D6DBC221-F9E6-4A40-8E18-AA5B6B45A387}" type="slidenum">
              <a:rPr lang="it-IT" smtClean="0">
                <a:latin typeface="Arial" pitchFamily="34" charset="0"/>
              </a:rPr>
              <a:pPr/>
              <a:t>131</a:t>
            </a:fld>
            <a:endParaRPr lang="it-IT" smtClean="0">
              <a:latin typeface="Arial" pitchFamily="34" charset="0"/>
            </a:endParaRPr>
          </a:p>
        </p:txBody>
      </p:sp>
      <p:sp>
        <p:nvSpPr>
          <p:cNvPr id="182275" name="Rectangle 2"/>
          <p:cNvSpPr>
            <a:spLocks noGrp="1" noRot="1" noChangeAspect="1" noChangeArrowheads="1" noTextEdit="1"/>
          </p:cNvSpPr>
          <p:nvPr>
            <p:ph type="sldImg"/>
          </p:nvPr>
        </p:nvSpPr>
        <p:spPr>
          <a:xfrm>
            <a:off x="-204788" y="817563"/>
            <a:ext cx="7153276" cy="4024312"/>
          </a:xfrm>
          <a:ln/>
        </p:spPr>
      </p:sp>
      <p:sp>
        <p:nvSpPr>
          <p:cNvPr id="182276" name="Rectangle 3"/>
          <p:cNvSpPr>
            <a:spLocks noGrp="1" noChangeArrowheads="1"/>
          </p:cNvSpPr>
          <p:nvPr>
            <p:ph type="body" idx="1"/>
          </p:nvPr>
        </p:nvSpPr>
        <p:spPr>
          <a:xfrm>
            <a:off x="898910" y="5119973"/>
            <a:ext cx="4943211" cy="4856128"/>
          </a:xfrm>
          <a:noFill/>
          <a:ln/>
        </p:spPr>
        <p:txBody>
          <a:bodyPr/>
          <a:lstStyle/>
          <a:p>
            <a:endParaRPr lang="it-IT" smtClean="0">
              <a:latin typeface="Arial" pitchFamily="34" charset="0"/>
            </a:endParaRPr>
          </a:p>
        </p:txBody>
      </p:sp>
    </p:spTree>
    <p:extLst>
      <p:ext uri="{BB962C8B-B14F-4D97-AF65-F5344CB8AC3E}">
        <p14:creationId xmlns:p14="http://schemas.microsoft.com/office/powerpoint/2010/main" val="87291103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9"/>
          <p:cNvSpPr>
            <a:spLocks noGrp="1" noChangeArrowheads="1"/>
          </p:cNvSpPr>
          <p:nvPr>
            <p:ph type="sldNum" sz="quarter" idx="5"/>
          </p:nvPr>
        </p:nvSpPr>
        <p:spPr>
          <a:noFill/>
        </p:spPr>
        <p:txBody>
          <a:bodyPr/>
          <a:lstStyle/>
          <a:p>
            <a:fld id="{92E4ABBB-4905-4D5F-8D50-257732020F7A}" type="slidenum">
              <a:rPr lang="it-IT" smtClean="0">
                <a:latin typeface="Arial" pitchFamily="34" charset="0"/>
              </a:rPr>
              <a:pPr/>
              <a:t>132</a:t>
            </a:fld>
            <a:endParaRPr lang="it-IT" smtClean="0">
              <a:latin typeface="Arial" pitchFamily="34" charset="0"/>
            </a:endParaRPr>
          </a:p>
        </p:txBody>
      </p:sp>
      <p:sp>
        <p:nvSpPr>
          <p:cNvPr id="184323" name="Rectangle 2"/>
          <p:cNvSpPr>
            <a:spLocks noGrp="1" noRot="1" noChangeAspect="1" noChangeArrowheads="1" noTextEdit="1"/>
          </p:cNvSpPr>
          <p:nvPr>
            <p:ph type="sldImg"/>
          </p:nvPr>
        </p:nvSpPr>
        <p:spPr>
          <a:xfrm>
            <a:off x="-204788" y="817563"/>
            <a:ext cx="7153276" cy="4024312"/>
          </a:xfrm>
          <a:ln/>
        </p:spPr>
      </p:sp>
      <p:sp>
        <p:nvSpPr>
          <p:cNvPr id="184324" name="Rectangle 3"/>
          <p:cNvSpPr>
            <a:spLocks noGrp="1" noChangeArrowheads="1"/>
          </p:cNvSpPr>
          <p:nvPr>
            <p:ph type="body" idx="1"/>
          </p:nvPr>
        </p:nvSpPr>
        <p:spPr>
          <a:xfrm>
            <a:off x="898910" y="5119973"/>
            <a:ext cx="4943211" cy="4856128"/>
          </a:xfrm>
          <a:noFill/>
          <a:ln/>
        </p:spPr>
        <p:txBody>
          <a:bodyPr/>
          <a:lstStyle/>
          <a:p>
            <a:endParaRPr lang="it-IT" smtClean="0">
              <a:latin typeface="Arial" pitchFamily="34" charset="0"/>
            </a:endParaRPr>
          </a:p>
        </p:txBody>
      </p:sp>
    </p:spTree>
    <p:extLst>
      <p:ext uri="{BB962C8B-B14F-4D97-AF65-F5344CB8AC3E}">
        <p14:creationId xmlns:p14="http://schemas.microsoft.com/office/powerpoint/2010/main" val="87195532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9"/>
          <p:cNvSpPr>
            <a:spLocks noGrp="1" noChangeArrowheads="1"/>
          </p:cNvSpPr>
          <p:nvPr>
            <p:ph type="sldNum" sz="quarter"/>
          </p:nvPr>
        </p:nvSpPr>
        <p:spPr/>
        <p:txBody>
          <a:bodyPr/>
          <a:lstStyle/>
          <a:p>
            <a:pPr>
              <a:defRPr/>
            </a:pPr>
            <a:fld id="{714521FD-3B7D-47DF-9EE8-A7B75CCBC693}" type="slidenum">
              <a:rPr lang="it-IT"/>
              <a:pPr>
                <a:defRPr/>
              </a:pPr>
              <a:t>134</a:t>
            </a:fld>
            <a:endParaRPr lang="it-IT"/>
          </a:p>
        </p:txBody>
      </p:sp>
      <p:sp>
        <p:nvSpPr>
          <p:cNvPr id="74755" name="Rectangle 2"/>
          <p:cNvSpPr>
            <a:spLocks noGrp="1" noRot="1" noChangeAspect="1" noChangeArrowheads="1" noTextEdit="1"/>
          </p:cNvSpPr>
          <p:nvPr>
            <p:ph type="sldImg"/>
          </p:nvPr>
        </p:nvSpPr>
        <p:spPr>
          <a:xfrm>
            <a:off x="-223838" y="804863"/>
            <a:ext cx="7196138" cy="4048125"/>
          </a:xfrm>
          <a:ln/>
        </p:spPr>
      </p:sp>
      <p:sp>
        <p:nvSpPr>
          <p:cNvPr id="74756" name="Rectangle 3"/>
          <p:cNvSpPr>
            <a:spLocks noGrp="1" noChangeArrowheads="1"/>
          </p:cNvSpPr>
          <p:nvPr>
            <p:ph type="body" idx="1"/>
          </p:nvPr>
        </p:nvSpPr>
        <p:spPr>
          <a:xfrm>
            <a:off x="898220" y="5120575"/>
            <a:ext cx="4944592" cy="485669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it-IT" smtClean="0"/>
          </a:p>
        </p:txBody>
      </p:sp>
    </p:spTree>
    <p:extLst>
      <p:ext uri="{BB962C8B-B14F-4D97-AF65-F5344CB8AC3E}">
        <p14:creationId xmlns:p14="http://schemas.microsoft.com/office/powerpoint/2010/main" val="272915424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9"/>
          <p:cNvSpPr>
            <a:spLocks noGrp="1" noChangeArrowheads="1"/>
          </p:cNvSpPr>
          <p:nvPr>
            <p:ph type="sldNum" sz="quarter"/>
          </p:nvPr>
        </p:nvSpPr>
        <p:spPr/>
        <p:txBody>
          <a:bodyPr/>
          <a:lstStyle/>
          <a:p>
            <a:pPr>
              <a:defRPr/>
            </a:pPr>
            <a:fld id="{469B800F-FFF2-4D66-A70A-AA7F95362AAD}" type="slidenum">
              <a:rPr lang="it-IT"/>
              <a:pPr>
                <a:defRPr/>
              </a:pPr>
              <a:t>135</a:t>
            </a:fld>
            <a:endParaRPr lang="it-IT"/>
          </a:p>
        </p:txBody>
      </p:sp>
      <p:sp>
        <p:nvSpPr>
          <p:cNvPr id="77827" name="Rectangle 2"/>
          <p:cNvSpPr>
            <a:spLocks noGrp="1" noRot="1" noChangeAspect="1" noChangeArrowheads="1" noTextEdit="1"/>
          </p:cNvSpPr>
          <p:nvPr>
            <p:ph type="sldImg"/>
          </p:nvPr>
        </p:nvSpPr>
        <p:spPr>
          <a:xfrm>
            <a:off x="-223838" y="804863"/>
            <a:ext cx="7196138" cy="4048125"/>
          </a:xfrm>
          <a:ln/>
        </p:spPr>
      </p:sp>
      <p:sp>
        <p:nvSpPr>
          <p:cNvPr id="77828" name="Rectangle 3"/>
          <p:cNvSpPr>
            <a:spLocks noGrp="1" noChangeArrowheads="1"/>
          </p:cNvSpPr>
          <p:nvPr>
            <p:ph type="body" idx="1"/>
          </p:nvPr>
        </p:nvSpPr>
        <p:spPr>
          <a:xfrm>
            <a:off x="898220" y="5120575"/>
            <a:ext cx="4944592" cy="485669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it-IT" smtClean="0"/>
          </a:p>
        </p:txBody>
      </p:sp>
    </p:spTree>
    <p:extLst>
      <p:ext uri="{BB962C8B-B14F-4D97-AF65-F5344CB8AC3E}">
        <p14:creationId xmlns:p14="http://schemas.microsoft.com/office/powerpoint/2010/main" val="18564895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9"/>
          <p:cNvSpPr>
            <a:spLocks noGrp="1" noChangeArrowheads="1"/>
          </p:cNvSpPr>
          <p:nvPr>
            <p:ph type="sldNum" sz="quarter"/>
          </p:nvPr>
        </p:nvSpPr>
        <p:spPr/>
        <p:txBody>
          <a:bodyPr/>
          <a:lstStyle/>
          <a:p>
            <a:pPr>
              <a:defRPr/>
            </a:pPr>
            <a:fld id="{F65B337D-BF70-4E57-896B-2CDDCE3AE5E9}" type="slidenum">
              <a:rPr lang="it-IT"/>
              <a:pPr>
                <a:defRPr/>
              </a:pPr>
              <a:t>136</a:t>
            </a:fld>
            <a:endParaRPr lang="it-IT"/>
          </a:p>
        </p:txBody>
      </p:sp>
      <p:sp>
        <p:nvSpPr>
          <p:cNvPr id="76803" name="Rectangle 2"/>
          <p:cNvSpPr>
            <a:spLocks noGrp="1" noRot="1" noChangeAspect="1" noChangeArrowheads="1" noTextEdit="1"/>
          </p:cNvSpPr>
          <p:nvPr>
            <p:ph type="sldImg"/>
          </p:nvPr>
        </p:nvSpPr>
        <p:spPr>
          <a:xfrm>
            <a:off x="-222250" y="804863"/>
            <a:ext cx="7192963" cy="4046537"/>
          </a:xfrm>
          <a:ln/>
        </p:spPr>
      </p:sp>
      <p:sp>
        <p:nvSpPr>
          <p:cNvPr id="76804" name="Rectangle 3"/>
          <p:cNvSpPr>
            <a:spLocks noGrp="1" noChangeArrowheads="1"/>
          </p:cNvSpPr>
          <p:nvPr>
            <p:ph type="body" idx="1"/>
          </p:nvPr>
        </p:nvSpPr>
        <p:spPr>
          <a:xfrm>
            <a:off x="898220" y="5120575"/>
            <a:ext cx="4944592" cy="485669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7870" tIns="43936" rIns="87870" bIns="43936"/>
          <a:lstStyle/>
          <a:p>
            <a:r>
              <a:rPr lang="it-IT" smtClean="0"/>
              <a:t>-Costi per migliori e adattamenti: è prassi italiana considerarli immobilizzazioni immateriali, ma essi non devono essere trattati come oneri pluriennali in quanto producono beni materiali. Il loro ammortamento deve avvenire nel più breve periodo tra quello di utilità e quello contrattuale di godimento dei beni di terzi cui sono correlati;</a:t>
            </a:r>
          </a:p>
          <a:p>
            <a:pPr>
              <a:buFontTx/>
              <a:buChar char="-"/>
            </a:pPr>
            <a:r>
              <a:rPr lang="it-IT" smtClean="0"/>
              <a:t>costi per diritti di usufrutto di azioni: pur trattandosi di diritti, essi non sono assimilabili, in conseguenza della loro peculiare funzione, a quelli iscrivibili nelle voci BI3 e 4</a:t>
            </a:r>
          </a:p>
          <a:p>
            <a:pPr>
              <a:buFontTx/>
              <a:buChar char="-"/>
            </a:pPr>
            <a:r>
              <a:rPr lang="it-IT" smtClean="0"/>
              <a:t>Diritti di superficie: trattandosi di diritti immobiliari, potrebbero essere iscritti tra le immobilizzazioni materiali(in particolare quando sui terreni si sia costruito) comunque non possono essere assimilati ai diritti previsti dalle voci BI3 e4</a:t>
            </a:r>
          </a:p>
          <a:p>
            <a:endParaRPr lang="it-IT" smtClean="0"/>
          </a:p>
          <a:p>
            <a:endParaRPr lang="it-IT" smtClean="0"/>
          </a:p>
        </p:txBody>
      </p:sp>
    </p:spTree>
    <p:extLst>
      <p:ext uri="{BB962C8B-B14F-4D97-AF65-F5344CB8AC3E}">
        <p14:creationId xmlns:p14="http://schemas.microsoft.com/office/powerpoint/2010/main" val="14790508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p:nvPr>
        </p:nvSpPr>
        <p:spPr/>
        <p:txBody>
          <a:bodyPr/>
          <a:lstStyle/>
          <a:p>
            <a:pPr>
              <a:defRPr/>
            </a:pPr>
            <a:fld id="{C01A4212-62D8-493F-A369-FAF00E460920}" type="slidenum">
              <a:rPr lang="it-IT"/>
              <a:pPr>
                <a:defRPr/>
              </a:pPr>
              <a:t>42</a:t>
            </a:fld>
            <a:endParaRPr lang="it-IT"/>
          </a:p>
        </p:txBody>
      </p:sp>
      <p:sp>
        <p:nvSpPr>
          <p:cNvPr id="87043" name="Rectangle 2"/>
          <p:cNvSpPr>
            <a:spLocks noGrp="1" noRot="1" noChangeAspect="1" noChangeArrowheads="1" noTextEdit="1"/>
          </p:cNvSpPr>
          <p:nvPr>
            <p:ph type="sldImg"/>
          </p:nvPr>
        </p:nvSpPr>
        <p:spPr>
          <a:xfrm>
            <a:off x="-222250" y="806450"/>
            <a:ext cx="7189788" cy="4044950"/>
          </a:xfrm>
          <a:ln/>
        </p:spPr>
      </p:sp>
      <p:sp>
        <p:nvSpPr>
          <p:cNvPr id="87044" name="Rectangle 3"/>
          <p:cNvSpPr>
            <a:spLocks noGrp="1" noChangeArrowheads="1"/>
          </p:cNvSpPr>
          <p:nvPr>
            <p:ph type="body" idx="1"/>
          </p:nvPr>
        </p:nvSpPr>
        <p:spPr>
          <a:xfrm>
            <a:off x="898220" y="5122357"/>
            <a:ext cx="4944592" cy="485313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it-IT" smtClean="0"/>
          </a:p>
        </p:txBody>
      </p:sp>
    </p:spTree>
    <p:extLst>
      <p:ext uri="{BB962C8B-B14F-4D97-AF65-F5344CB8AC3E}">
        <p14:creationId xmlns:p14="http://schemas.microsoft.com/office/powerpoint/2010/main" val="27446512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9"/>
          <p:cNvSpPr>
            <a:spLocks noGrp="1" noChangeArrowheads="1"/>
          </p:cNvSpPr>
          <p:nvPr>
            <p:ph type="sldNum" sz="quarter"/>
          </p:nvPr>
        </p:nvSpPr>
        <p:spPr/>
        <p:txBody>
          <a:bodyPr/>
          <a:lstStyle/>
          <a:p>
            <a:pPr>
              <a:defRPr/>
            </a:pPr>
            <a:fld id="{BE9107B6-9A0F-4B0E-9671-DFB67777E93F}" type="slidenum">
              <a:rPr lang="it-IT"/>
              <a:pPr>
                <a:defRPr/>
              </a:pPr>
              <a:t>43</a:t>
            </a:fld>
            <a:endParaRPr lang="it-IT"/>
          </a:p>
        </p:txBody>
      </p:sp>
      <p:sp>
        <p:nvSpPr>
          <p:cNvPr id="87043" name="Rectangle 2"/>
          <p:cNvSpPr>
            <a:spLocks noGrp="1" noRot="1" noChangeAspect="1" noChangeArrowheads="1" noTextEdit="1"/>
          </p:cNvSpPr>
          <p:nvPr>
            <p:ph type="sldImg"/>
          </p:nvPr>
        </p:nvSpPr>
        <p:spPr>
          <a:xfrm>
            <a:off x="-212725" y="811213"/>
            <a:ext cx="7167563" cy="4032250"/>
          </a:xfrm>
          <a:ln/>
        </p:spPr>
      </p:sp>
      <p:sp>
        <p:nvSpPr>
          <p:cNvPr id="87044" name="Rectangle 3"/>
          <p:cNvSpPr>
            <a:spLocks noGrp="1" noChangeArrowheads="1"/>
          </p:cNvSpPr>
          <p:nvPr>
            <p:ph type="body" idx="1"/>
          </p:nvPr>
        </p:nvSpPr>
        <p:spPr>
          <a:xfrm>
            <a:off x="898910" y="5121703"/>
            <a:ext cx="4943211" cy="4854404"/>
          </a:xfrm>
          <a:noFill/>
          <a:ln/>
        </p:spPr>
        <p:txBody>
          <a:bodyPr lIns="91888" tIns="45944" rIns="91888" bIns="45944"/>
          <a:lstStyle/>
          <a:p>
            <a:endParaRPr lang="it-IT" smtClean="0"/>
          </a:p>
        </p:txBody>
      </p:sp>
    </p:spTree>
    <p:extLst>
      <p:ext uri="{BB962C8B-B14F-4D97-AF65-F5344CB8AC3E}">
        <p14:creationId xmlns:p14="http://schemas.microsoft.com/office/powerpoint/2010/main" val="35844793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9"/>
          <p:cNvSpPr>
            <a:spLocks noGrp="1" noChangeArrowheads="1"/>
          </p:cNvSpPr>
          <p:nvPr>
            <p:ph type="sldNum" sz="quarter"/>
          </p:nvPr>
        </p:nvSpPr>
        <p:spPr/>
        <p:txBody>
          <a:bodyPr/>
          <a:lstStyle/>
          <a:p>
            <a:pPr>
              <a:defRPr/>
            </a:pPr>
            <a:fld id="{20EDEDD7-7853-4DB5-B2A8-FFA1D232D233}" type="slidenum">
              <a:rPr lang="it-IT"/>
              <a:pPr>
                <a:defRPr/>
              </a:pPr>
              <a:t>44</a:t>
            </a:fld>
            <a:endParaRPr lang="it-IT"/>
          </a:p>
        </p:txBody>
      </p:sp>
      <p:sp>
        <p:nvSpPr>
          <p:cNvPr id="88067" name="Rectangle 2"/>
          <p:cNvSpPr>
            <a:spLocks noGrp="1" noRot="1" noChangeAspect="1" noChangeArrowheads="1" noTextEdit="1"/>
          </p:cNvSpPr>
          <p:nvPr>
            <p:ph type="sldImg"/>
          </p:nvPr>
        </p:nvSpPr>
        <p:spPr>
          <a:xfrm>
            <a:off x="-212725" y="811213"/>
            <a:ext cx="7167563" cy="4032250"/>
          </a:xfrm>
          <a:ln/>
        </p:spPr>
      </p:sp>
      <p:sp>
        <p:nvSpPr>
          <p:cNvPr id="88068" name="Rectangle 3"/>
          <p:cNvSpPr>
            <a:spLocks noGrp="1" noChangeArrowheads="1"/>
          </p:cNvSpPr>
          <p:nvPr>
            <p:ph type="body" idx="1"/>
          </p:nvPr>
        </p:nvSpPr>
        <p:spPr>
          <a:xfrm>
            <a:off x="898910" y="5121703"/>
            <a:ext cx="4943211" cy="4854404"/>
          </a:xfrm>
          <a:noFill/>
          <a:ln/>
        </p:spPr>
        <p:txBody>
          <a:bodyPr lIns="91888" tIns="45944" rIns="91888" bIns="45944"/>
          <a:lstStyle/>
          <a:p>
            <a:endParaRPr lang="it-IT" smtClean="0"/>
          </a:p>
        </p:txBody>
      </p:sp>
    </p:spTree>
    <p:extLst>
      <p:ext uri="{BB962C8B-B14F-4D97-AF65-F5344CB8AC3E}">
        <p14:creationId xmlns:p14="http://schemas.microsoft.com/office/powerpoint/2010/main" val="10308261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9"/>
          <p:cNvSpPr>
            <a:spLocks noGrp="1" noChangeArrowheads="1"/>
          </p:cNvSpPr>
          <p:nvPr>
            <p:ph type="sldNum" sz="quarter"/>
          </p:nvPr>
        </p:nvSpPr>
        <p:spPr/>
        <p:txBody>
          <a:bodyPr/>
          <a:lstStyle/>
          <a:p>
            <a:pPr>
              <a:defRPr/>
            </a:pPr>
            <a:fld id="{A9242FD4-8BDB-484A-A342-8E8C05DE1BEB}" type="slidenum">
              <a:rPr lang="it-IT"/>
              <a:pPr>
                <a:defRPr/>
              </a:pPr>
              <a:t>45</a:t>
            </a:fld>
            <a:endParaRPr lang="it-IT"/>
          </a:p>
        </p:txBody>
      </p:sp>
      <p:sp>
        <p:nvSpPr>
          <p:cNvPr id="89091" name="Rectangle 2"/>
          <p:cNvSpPr>
            <a:spLocks noGrp="1" noRot="1" noChangeAspect="1" noChangeArrowheads="1" noTextEdit="1"/>
          </p:cNvSpPr>
          <p:nvPr>
            <p:ph type="sldImg"/>
          </p:nvPr>
        </p:nvSpPr>
        <p:spPr>
          <a:xfrm>
            <a:off x="-212725" y="811213"/>
            <a:ext cx="7167563" cy="4032250"/>
          </a:xfrm>
          <a:ln/>
        </p:spPr>
      </p:sp>
      <p:sp>
        <p:nvSpPr>
          <p:cNvPr id="89092" name="Rectangle 3"/>
          <p:cNvSpPr>
            <a:spLocks noGrp="1" noChangeArrowheads="1"/>
          </p:cNvSpPr>
          <p:nvPr>
            <p:ph type="body" idx="1"/>
          </p:nvPr>
        </p:nvSpPr>
        <p:spPr>
          <a:xfrm>
            <a:off x="898910" y="5121703"/>
            <a:ext cx="4943211" cy="4854404"/>
          </a:xfrm>
          <a:noFill/>
          <a:ln/>
        </p:spPr>
        <p:txBody>
          <a:bodyPr lIns="91888" tIns="45944" rIns="91888" bIns="45944"/>
          <a:lstStyle/>
          <a:p>
            <a:endParaRPr lang="it-IT" smtClean="0"/>
          </a:p>
        </p:txBody>
      </p:sp>
    </p:spTree>
    <p:extLst>
      <p:ext uri="{BB962C8B-B14F-4D97-AF65-F5344CB8AC3E}">
        <p14:creationId xmlns:p14="http://schemas.microsoft.com/office/powerpoint/2010/main" val="35849514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9"/>
          <p:cNvSpPr>
            <a:spLocks noGrp="1" noChangeArrowheads="1"/>
          </p:cNvSpPr>
          <p:nvPr>
            <p:ph type="sldNum" sz="quarter"/>
          </p:nvPr>
        </p:nvSpPr>
        <p:spPr/>
        <p:txBody>
          <a:bodyPr/>
          <a:lstStyle/>
          <a:p>
            <a:pPr>
              <a:defRPr/>
            </a:pPr>
            <a:fld id="{51CBB645-3484-4F39-B2BC-73BACF88F326}" type="slidenum">
              <a:rPr lang="it-IT"/>
              <a:pPr>
                <a:defRPr/>
              </a:pPr>
              <a:t>46</a:t>
            </a:fld>
            <a:endParaRPr lang="it-IT"/>
          </a:p>
        </p:txBody>
      </p:sp>
      <p:sp>
        <p:nvSpPr>
          <p:cNvPr id="90115" name="Rectangle 2"/>
          <p:cNvSpPr>
            <a:spLocks noGrp="1" noRot="1" noChangeAspect="1" noChangeArrowheads="1" noTextEdit="1"/>
          </p:cNvSpPr>
          <p:nvPr>
            <p:ph type="sldImg"/>
          </p:nvPr>
        </p:nvSpPr>
        <p:spPr>
          <a:xfrm>
            <a:off x="-212725" y="811213"/>
            <a:ext cx="7167563" cy="4032250"/>
          </a:xfrm>
          <a:ln/>
        </p:spPr>
      </p:sp>
      <p:sp>
        <p:nvSpPr>
          <p:cNvPr id="90116" name="Rectangle 3"/>
          <p:cNvSpPr>
            <a:spLocks noGrp="1" noChangeArrowheads="1"/>
          </p:cNvSpPr>
          <p:nvPr>
            <p:ph type="body" idx="1"/>
          </p:nvPr>
        </p:nvSpPr>
        <p:spPr>
          <a:xfrm>
            <a:off x="898910" y="5121703"/>
            <a:ext cx="4943211" cy="4854404"/>
          </a:xfrm>
          <a:noFill/>
          <a:ln/>
        </p:spPr>
        <p:txBody>
          <a:bodyPr lIns="91888" tIns="45944" rIns="91888" bIns="45944"/>
          <a:lstStyle/>
          <a:p>
            <a:endParaRPr lang="it-IT" smtClean="0"/>
          </a:p>
        </p:txBody>
      </p:sp>
    </p:spTree>
    <p:extLst>
      <p:ext uri="{BB962C8B-B14F-4D97-AF65-F5344CB8AC3E}">
        <p14:creationId xmlns:p14="http://schemas.microsoft.com/office/powerpoint/2010/main" val="5340401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524000" y="1122363"/>
            <a:ext cx="9144000" cy="2387600"/>
          </a:xfrm>
        </p:spPr>
        <p:txBody>
          <a:bodyPr anchor="b"/>
          <a:lstStyle>
            <a:lvl1pPr algn="ctr">
              <a:defRPr sz="6000"/>
            </a:lvl1pPr>
          </a:lstStyle>
          <a:p>
            <a:r>
              <a:rPr lang="it-IT" smtClean="0"/>
              <a:t>Fare clic per modificare lo stile del titolo</a:t>
            </a:r>
            <a:endParaRPr lang="it-IT"/>
          </a:p>
        </p:txBody>
      </p:sp>
      <p:sp>
        <p:nvSpPr>
          <p:cNvPr id="3" name="Sottotito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52289E94-B1B6-4DD1-BA69-1F8A64A54223}" type="datetimeFigureOut">
              <a:rPr lang="it-IT" smtClean="0"/>
              <a:t>09/12/2014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57584D9F-141D-4632-9DDC-7FCB821D5F94}" type="slidenum">
              <a:rPr lang="it-IT" smtClean="0"/>
              <a:t>‹N›</a:t>
            </a:fld>
            <a:endParaRPr lang="it-IT"/>
          </a:p>
        </p:txBody>
      </p:sp>
    </p:spTree>
    <p:extLst>
      <p:ext uri="{BB962C8B-B14F-4D97-AF65-F5344CB8AC3E}">
        <p14:creationId xmlns:p14="http://schemas.microsoft.com/office/powerpoint/2010/main" val="3787967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52289E94-B1B6-4DD1-BA69-1F8A64A54223}" type="datetimeFigureOut">
              <a:rPr lang="it-IT" smtClean="0"/>
              <a:t>09/12/2014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57584D9F-141D-4632-9DDC-7FCB821D5F94}" type="slidenum">
              <a:rPr lang="it-IT" smtClean="0"/>
              <a:t>‹N›</a:t>
            </a:fld>
            <a:endParaRPr lang="it-IT"/>
          </a:p>
        </p:txBody>
      </p:sp>
    </p:spTree>
    <p:extLst>
      <p:ext uri="{BB962C8B-B14F-4D97-AF65-F5344CB8AC3E}">
        <p14:creationId xmlns:p14="http://schemas.microsoft.com/office/powerpoint/2010/main" val="32820352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724900" y="365125"/>
            <a:ext cx="2628900" cy="5811838"/>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838200" y="365125"/>
            <a:ext cx="7734300" cy="5811838"/>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52289E94-B1B6-4DD1-BA69-1F8A64A54223}" type="datetimeFigureOut">
              <a:rPr lang="it-IT" smtClean="0"/>
              <a:t>09/12/2014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57584D9F-141D-4632-9DDC-7FCB821D5F94}" type="slidenum">
              <a:rPr lang="it-IT" smtClean="0"/>
              <a:t>‹N›</a:t>
            </a:fld>
            <a:endParaRPr lang="it-IT"/>
          </a:p>
        </p:txBody>
      </p:sp>
    </p:spTree>
    <p:extLst>
      <p:ext uri="{BB962C8B-B14F-4D97-AF65-F5344CB8AC3E}">
        <p14:creationId xmlns:p14="http://schemas.microsoft.com/office/powerpoint/2010/main" val="17167318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cSld name="Titolo, testo e ClipArt">
    <p:spTree>
      <p:nvGrpSpPr>
        <p:cNvPr id="1" name=""/>
        <p:cNvGrpSpPr/>
        <p:nvPr/>
      </p:nvGrpSpPr>
      <p:grpSpPr>
        <a:xfrm>
          <a:off x="0" y="0"/>
          <a:ext cx="0" cy="0"/>
          <a:chOff x="0" y="0"/>
          <a:chExt cx="0" cy="0"/>
        </a:xfrm>
      </p:grpSpPr>
      <p:sp>
        <p:nvSpPr>
          <p:cNvPr id="2" name="Titolo 1"/>
          <p:cNvSpPr>
            <a:spLocks noGrp="1"/>
          </p:cNvSpPr>
          <p:nvPr>
            <p:ph type="title"/>
          </p:nvPr>
        </p:nvSpPr>
        <p:spPr>
          <a:xfrm>
            <a:off x="812670" y="9526"/>
            <a:ext cx="10355679" cy="1433513"/>
          </a:xfrm>
        </p:spPr>
        <p:txBody>
          <a:bodyPr/>
          <a:lstStyle/>
          <a:p>
            <a:r>
              <a:rPr lang="it-IT" smtClean="0"/>
              <a:t>Fare clic per modificare lo stile del titolo</a:t>
            </a:r>
            <a:endParaRPr lang="it-IT"/>
          </a:p>
        </p:txBody>
      </p:sp>
      <p:sp>
        <p:nvSpPr>
          <p:cNvPr id="3" name="Segnaposto testo 2"/>
          <p:cNvSpPr>
            <a:spLocks noGrp="1"/>
          </p:cNvSpPr>
          <p:nvPr>
            <p:ph type="body" sz="half" idx="1"/>
          </p:nvPr>
        </p:nvSpPr>
        <p:spPr>
          <a:xfrm>
            <a:off x="1117421" y="1905001"/>
            <a:ext cx="5083093" cy="4233863"/>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lipArt 3"/>
          <p:cNvSpPr>
            <a:spLocks noGrp="1"/>
          </p:cNvSpPr>
          <p:nvPr>
            <p:ph type="clipArt" sz="half" idx="2"/>
          </p:nvPr>
        </p:nvSpPr>
        <p:spPr>
          <a:xfrm>
            <a:off x="6388053" y="1905001"/>
            <a:ext cx="5085047" cy="4233863"/>
          </a:xfrm>
        </p:spPr>
        <p:txBody>
          <a:bodyPr/>
          <a:lstStyle/>
          <a:p>
            <a:pPr lvl="0"/>
            <a:endParaRPr lang="it-IT" noProof="0" smtClean="0"/>
          </a:p>
        </p:txBody>
      </p:sp>
      <p:sp>
        <p:nvSpPr>
          <p:cNvPr id="5" name="Rectangle 64"/>
          <p:cNvSpPr>
            <a:spLocks noGrp="1" noChangeArrowheads="1"/>
          </p:cNvSpPr>
          <p:nvPr>
            <p:ph type="dt" idx="10"/>
          </p:nvPr>
        </p:nvSpPr>
        <p:spPr>
          <a:ln/>
        </p:spPr>
        <p:txBody>
          <a:bodyPr/>
          <a:lstStyle>
            <a:lvl1pPr>
              <a:defRPr/>
            </a:lvl1pPr>
          </a:lstStyle>
          <a:p>
            <a:pPr>
              <a:defRPr/>
            </a:pPr>
            <a:endParaRPr lang="it-IT"/>
          </a:p>
        </p:txBody>
      </p:sp>
      <p:sp>
        <p:nvSpPr>
          <p:cNvPr id="6" name="Rectangle 65"/>
          <p:cNvSpPr>
            <a:spLocks noGrp="1" noChangeArrowheads="1"/>
          </p:cNvSpPr>
          <p:nvPr>
            <p:ph type="ftr" idx="11"/>
          </p:nvPr>
        </p:nvSpPr>
        <p:spPr>
          <a:ln/>
        </p:spPr>
        <p:txBody>
          <a:bodyPr/>
          <a:lstStyle>
            <a:lvl1pPr>
              <a:defRPr/>
            </a:lvl1pPr>
          </a:lstStyle>
          <a:p>
            <a:pPr>
              <a:defRPr/>
            </a:pPr>
            <a:endParaRPr lang="it-IT"/>
          </a:p>
        </p:txBody>
      </p:sp>
      <p:sp>
        <p:nvSpPr>
          <p:cNvPr id="7" name="Rectangle 66"/>
          <p:cNvSpPr>
            <a:spLocks noGrp="1" noChangeArrowheads="1"/>
          </p:cNvSpPr>
          <p:nvPr>
            <p:ph type="sldNum" idx="12"/>
          </p:nvPr>
        </p:nvSpPr>
        <p:spPr>
          <a:ln/>
        </p:spPr>
        <p:txBody>
          <a:bodyPr/>
          <a:lstStyle>
            <a:lvl1pPr>
              <a:defRPr/>
            </a:lvl1pPr>
          </a:lstStyle>
          <a:p>
            <a:pPr>
              <a:defRPr/>
            </a:pPr>
            <a:fld id="{5FF9887E-737A-40AE-AA8E-592C44E5EFC0}" type="slidenum">
              <a:rPr lang="it-IT"/>
              <a:pPr>
                <a:defRPr/>
              </a:pPr>
              <a:t>‹N›</a:t>
            </a:fld>
            <a:endParaRPr lang="it-IT"/>
          </a:p>
        </p:txBody>
      </p:sp>
    </p:spTree>
    <p:extLst>
      <p:ext uri="{BB962C8B-B14F-4D97-AF65-F5344CB8AC3E}">
        <p14:creationId xmlns:p14="http://schemas.microsoft.com/office/powerpoint/2010/main" val="27282743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Layout personalizzato">
    <p:spTree>
      <p:nvGrpSpPr>
        <p:cNvPr id="1" name=""/>
        <p:cNvGrpSpPr/>
        <p:nvPr/>
      </p:nvGrpSpPr>
      <p:grpSpPr>
        <a:xfrm>
          <a:off x="0" y="0"/>
          <a:ext cx="0" cy="0"/>
          <a:chOff x="0" y="0"/>
          <a:chExt cx="0" cy="0"/>
        </a:xfrm>
      </p:grpSpPr>
      <p:sp>
        <p:nvSpPr>
          <p:cNvPr id="2" name="Titolo 1"/>
          <p:cNvSpPr>
            <a:spLocks noGrp="1"/>
          </p:cNvSpPr>
          <p:nvPr>
            <p:ph type="title"/>
          </p:nvPr>
        </p:nvSpPr>
        <p:spPr>
          <a:xfrm>
            <a:off x="812670" y="9526"/>
            <a:ext cx="10355679" cy="1433513"/>
          </a:xfrm>
        </p:spPr>
        <p:txBody>
          <a:bodyPr/>
          <a:lstStyle/>
          <a:p>
            <a:r>
              <a:rPr lang="it-IT" smtClean="0"/>
              <a:t>Fare clic per modificare lo stile del titolo</a:t>
            </a:r>
            <a:endParaRPr lang="it-IT"/>
          </a:p>
        </p:txBody>
      </p:sp>
      <p:sp>
        <p:nvSpPr>
          <p:cNvPr id="3" name="Rectangle 64"/>
          <p:cNvSpPr>
            <a:spLocks noGrp="1" noChangeArrowheads="1"/>
          </p:cNvSpPr>
          <p:nvPr>
            <p:ph type="dt" idx="10"/>
          </p:nvPr>
        </p:nvSpPr>
        <p:spPr>
          <a:ln/>
        </p:spPr>
        <p:txBody>
          <a:bodyPr/>
          <a:lstStyle>
            <a:lvl1pPr>
              <a:defRPr/>
            </a:lvl1pPr>
          </a:lstStyle>
          <a:p>
            <a:pPr>
              <a:defRPr/>
            </a:pPr>
            <a:endParaRPr lang="it-IT"/>
          </a:p>
        </p:txBody>
      </p:sp>
      <p:sp>
        <p:nvSpPr>
          <p:cNvPr id="4" name="Rectangle 65"/>
          <p:cNvSpPr>
            <a:spLocks noGrp="1" noChangeArrowheads="1"/>
          </p:cNvSpPr>
          <p:nvPr>
            <p:ph type="ftr" idx="11"/>
          </p:nvPr>
        </p:nvSpPr>
        <p:spPr>
          <a:ln/>
        </p:spPr>
        <p:txBody>
          <a:bodyPr/>
          <a:lstStyle>
            <a:lvl1pPr>
              <a:defRPr/>
            </a:lvl1pPr>
          </a:lstStyle>
          <a:p>
            <a:pPr>
              <a:defRPr/>
            </a:pPr>
            <a:endParaRPr lang="it-IT"/>
          </a:p>
        </p:txBody>
      </p:sp>
      <p:sp>
        <p:nvSpPr>
          <p:cNvPr id="5" name="Rectangle 66"/>
          <p:cNvSpPr>
            <a:spLocks noGrp="1" noChangeArrowheads="1"/>
          </p:cNvSpPr>
          <p:nvPr>
            <p:ph type="sldNum" idx="12"/>
          </p:nvPr>
        </p:nvSpPr>
        <p:spPr>
          <a:ln/>
        </p:spPr>
        <p:txBody>
          <a:bodyPr/>
          <a:lstStyle>
            <a:lvl1pPr>
              <a:defRPr/>
            </a:lvl1pPr>
          </a:lstStyle>
          <a:p>
            <a:pPr>
              <a:defRPr/>
            </a:pPr>
            <a:fld id="{DCCC322A-3580-428A-B962-4FEBBC83F9A5}" type="slidenum">
              <a:rPr lang="it-IT"/>
              <a:pPr>
                <a:defRPr/>
              </a:pPr>
              <a:t>‹N›</a:t>
            </a:fld>
            <a:endParaRPr lang="it-IT"/>
          </a:p>
        </p:txBody>
      </p:sp>
    </p:spTree>
    <p:extLst>
      <p:ext uri="{BB962C8B-B14F-4D97-AF65-F5344CB8AC3E}">
        <p14:creationId xmlns:p14="http://schemas.microsoft.com/office/powerpoint/2010/main" val="277416048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Only">
  <p:cSld name="Contenuto">
    <p:spTree>
      <p:nvGrpSpPr>
        <p:cNvPr id="1" name=""/>
        <p:cNvGrpSpPr/>
        <p:nvPr/>
      </p:nvGrpSpPr>
      <p:grpSpPr>
        <a:xfrm>
          <a:off x="0" y="0"/>
          <a:ext cx="0" cy="0"/>
          <a:chOff x="0" y="0"/>
          <a:chExt cx="0" cy="0"/>
        </a:xfrm>
      </p:grpSpPr>
      <p:sp>
        <p:nvSpPr>
          <p:cNvPr id="2" name="Segnaposto contenuto 1"/>
          <p:cNvSpPr>
            <a:spLocks noGrp="1"/>
          </p:cNvSpPr>
          <p:nvPr>
            <p:ph/>
          </p:nvPr>
        </p:nvSpPr>
        <p:spPr>
          <a:xfrm>
            <a:off x="812670" y="9525"/>
            <a:ext cx="10660430" cy="6129338"/>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3" name="Rectangle 64"/>
          <p:cNvSpPr>
            <a:spLocks noGrp="1" noChangeArrowheads="1"/>
          </p:cNvSpPr>
          <p:nvPr>
            <p:ph type="dt" idx="10"/>
          </p:nvPr>
        </p:nvSpPr>
        <p:spPr>
          <a:ln/>
        </p:spPr>
        <p:txBody>
          <a:bodyPr/>
          <a:lstStyle>
            <a:lvl1pPr>
              <a:defRPr/>
            </a:lvl1pPr>
          </a:lstStyle>
          <a:p>
            <a:pPr>
              <a:defRPr/>
            </a:pPr>
            <a:endParaRPr lang="it-IT"/>
          </a:p>
        </p:txBody>
      </p:sp>
      <p:sp>
        <p:nvSpPr>
          <p:cNvPr id="4" name="Rectangle 65"/>
          <p:cNvSpPr>
            <a:spLocks noGrp="1" noChangeArrowheads="1"/>
          </p:cNvSpPr>
          <p:nvPr>
            <p:ph type="ftr" idx="11"/>
          </p:nvPr>
        </p:nvSpPr>
        <p:spPr>
          <a:ln/>
        </p:spPr>
        <p:txBody>
          <a:bodyPr/>
          <a:lstStyle>
            <a:lvl1pPr>
              <a:defRPr/>
            </a:lvl1pPr>
          </a:lstStyle>
          <a:p>
            <a:pPr>
              <a:defRPr/>
            </a:pPr>
            <a:endParaRPr lang="it-IT"/>
          </a:p>
        </p:txBody>
      </p:sp>
      <p:sp>
        <p:nvSpPr>
          <p:cNvPr id="5" name="Rectangle 66"/>
          <p:cNvSpPr>
            <a:spLocks noGrp="1" noChangeArrowheads="1"/>
          </p:cNvSpPr>
          <p:nvPr>
            <p:ph type="sldNum" idx="12"/>
          </p:nvPr>
        </p:nvSpPr>
        <p:spPr>
          <a:ln/>
        </p:spPr>
        <p:txBody>
          <a:bodyPr/>
          <a:lstStyle>
            <a:lvl1pPr>
              <a:defRPr/>
            </a:lvl1pPr>
          </a:lstStyle>
          <a:p>
            <a:pPr>
              <a:defRPr/>
            </a:pPr>
            <a:fld id="{3A75CE95-BAC7-4351-A37F-D0924CDC0E8C}" type="slidenum">
              <a:rPr lang="it-IT"/>
              <a:pPr>
                <a:defRPr/>
              </a:pPr>
              <a:t>‹N›</a:t>
            </a:fld>
            <a:endParaRPr lang="it-IT"/>
          </a:p>
        </p:txBody>
      </p:sp>
    </p:spTree>
    <p:extLst>
      <p:ext uri="{BB962C8B-B14F-4D97-AF65-F5344CB8AC3E}">
        <p14:creationId xmlns:p14="http://schemas.microsoft.com/office/powerpoint/2010/main" val="1333240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AndObj">
  <p:cSld name="Titolo, test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812670" y="9526"/>
            <a:ext cx="10355679" cy="1433513"/>
          </a:xfrm>
        </p:spPr>
        <p:txBody>
          <a:bodyPr/>
          <a:lstStyle/>
          <a:p>
            <a:r>
              <a:rPr lang="it-IT" smtClean="0"/>
              <a:t>Fare clic per modificare lo stile del titolo</a:t>
            </a:r>
            <a:endParaRPr lang="it-IT"/>
          </a:p>
        </p:txBody>
      </p:sp>
      <p:sp>
        <p:nvSpPr>
          <p:cNvPr id="3" name="Segnaposto testo 2"/>
          <p:cNvSpPr>
            <a:spLocks noGrp="1"/>
          </p:cNvSpPr>
          <p:nvPr>
            <p:ph type="body" sz="half" idx="1"/>
          </p:nvPr>
        </p:nvSpPr>
        <p:spPr>
          <a:xfrm>
            <a:off x="1117421" y="1905001"/>
            <a:ext cx="5083093" cy="4233863"/>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6388053" y="1905001"/>
            <a:ext cx="5085047" cy="4233863"/>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Rectangle 64"/>
          <p:cNvSpPr>
            <a:spLocks noGrp="1" noChangeArrowheads="1"/>
          </p:cNvSpPr>
          <p:nvPr>
            <p:ph type="dt" idx="10"/>
          </p:nvPr>
        </p:nvSpPr>
        <p:spPr>
          <a:ln/>
        </p:spPr>
        <p:txBody>
          <a:bodyPr/>
          <a:lstStyle>
            <a:lvl1pPr>
              <a:defRPr/>
            </a:lvl1pPr>
          </a:lstStyle>
          <a:p>
            <a:pPr>
              <a:defRPr/>
            </a:pPr>
            <a:endParaRPr lang="it-IT"/>
          </a:p>
        </p:txBody>
      </p:sp>
      <p:sp>
        <p:nvSpPr>
          <p:cNvPr id="6" name="Rectangle 65"/>
          <p:cNvSpPr>
            <a:spLocks noGrp="1" noChangeArrowheads="1"/>
          </p:cNvSpPr>
          <p:nvPr>
            <p:ph type="ftr" idx="11"/>
          </p:nvPr>
        </p:nvSpPr>
        <p:spPr>
          <a:ln/>
        </p:spPr>
        <p:txBody>
          <a:bodyPr/>
          <a:lstStyle>
            <a:lvl1pPr>
              <a:defRPr/>
            </a:lvl1pPr>
          </a:lstStyle>
          <a:p>
            <a:pPr>
              <a:defRPr/>
            </a:pPr>
            <a:endParaRPr lang="it-IT"/>
          </a:p>
        </p:txBody>
      </p:sp>
      <p:sp>
        <p:nvSpPr>
          <p:cNvPr id="7" name="Rectangle 66"/>
          <p:cNvSpPr>
            <a:spLocks noGrp="1" noChangeArrowheads="1"/>
          </p:cNvSpPr>
          <p:nvPr>
            <p:ph type="sldNum" idx="12"/>
          </p:nvPr>
        </p:nvSpPr>
        <p:spPr>
          <a:ln/>
        </p:spPr>
        <p:txBody>
          <a:bodyPr/>
          <a:lstStyle>
            <a:lvl1pPr>
              <a:defRPr/>
            </a:lvl1pPr>
          </a:lstStyle>
          <a:p>
            <a:pPr>
              <a:defRPr/>
            </a:pPr>
            <a:fld id="{6C4F236E-222E-4C0A-B2AF-28087CCD87F9}" type="slidenum">
              <a:rPr lang="it-IT"/>
              <a:pPr>
                <a:defRPr/>
              </a:pPr>
              <a:t>‹N›</a:t>
            </a:fld>
            <a:endParaRPr lang="it-IT"/>
          </a:p>
        </p:txBody>
      </p:sp>
    </p:spTree>
    <p:extLst>
      <p:ext uri="{BB962C8B-B14F-4D97-AF65-F5344CB8AC3E}">
        <p14:creationId xmlns:p14="http://schemas.microsoft.com/office/powerpoint/2010/main" val="365476865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Diapositiva titolo">
    <p:spTree>
      <p:nvGrpSpPr>
        <p:cNvPr id="1" name=""/>
        <p:cNvGrpSpPr/>
        <p:nvPr/>
      </p:nvGrpSpPr>
      <p:grpSpPr>
        <a:xfrm>
          <a:off x="0" y="0"/>
          <a:ext cx="0" cy="0"/>
          <a:chOff x="0" y="0"/>
          <a:chExt cx="0" cy="0"/>
        </a:xfrm>
      </p:grpSpPr>
    </p:spTree>
    <p:extLst>
      <p:ext uri="{BB962C8B-B14F-4D97-AF65-F5344CB8AC3E}">
        <p14:creationId xmlns:p14="http://schemas.microsoft.com/office/powerpoint/2010/main" val="5114548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52289E94-B1B6-4DD1-BA69-1F8A64A54223}" type="datetimeFigureOut">
              <a:rPr lang="it-IT" smtClean="0"/>
              <a:t>09/12/2014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57584D9F-141D-4632-9DDC-7FCB821D5F94}" type="slidenum">
              <a:rPr lang="it-IT" smtClean="0"/>
              <a:t>‹N›</a:t>
            </a:fld>
            <a:endParaRPr lang="it-IT"/>
          </a:p>
        </p:txBody>
      </p:sp>
    </p:spTree>
    <p:extLst>
      <p:ext uri="{BB962C8B-B14F-4D97-AF65-F5344CB8AC3E}">
        <p14:creationId xmlns:p14="http://schemas.microsoft.com/office/powerpoint/2010/main" val="39142789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831850" y="1709738"/>
            <a:ext cx="10515600" cy="2852737"/>
          </a:xfrm>
        </p:spPr>
        <p:txBody>
          <a:bodyPr anchor="b"/>
          <a:lstStyle>
            <a:lvl1pPr>
              <a:defRPr sz="6000"/>
            </a:lvl1pPr>
          </a:lstStyle>
          <a:p>
            <a:r>
              <a:rPr lang="it-IT" smtClean="0"/>
              <a:t>Fare clic per modificare lo stile del titolo</a:t>
            </a:r>
            <a:endParaRPr lang="it-IT"/>
          </a:p>
        </p:txBody>
      </p:sp>
      <p:sp>
        <p:nvSpPr>
          <p:cNvPr id="3" name="Segnaposto tes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52289E94-B1B6-4DD1-BA69-1F8A64A54223}" type="datetimeFigureOut">
              <a:rPr lang="it-IT" smtClean="0"/>
              <a:t>09/12/2014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57584D9F-141D-4632-9DDC-7FCB821D5F94}" type="slidenum">
              <a:rPr lang="it-IT" smtClean="0"/>
              <a:t>‹N›</a:t>
            </a:fld>
            <a:endParaRPr lang="it-IT"/>
          </a:p>
        </p:txBody>
      </p:sp>
    </p:spTree>
    <p:extLst>
      <p:ext uri="{BB962C8B-B14F-4D97-AF65-F5344CB8AC3E}">
        <p14:creationId xmlns:p14="http://schemas.microsoft.com/office/powerpoint/2010/main" val="16958918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838200" y="1825625"/>
            <a:ext cx="5181600" cy="4351338"/>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6172200" y="1825625"/>
            <a:ext cx="5181600" cy="4351338"/>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52289E94-B1B6-4DD1-BA69-1F8A64A54223}" type="datetimeFigureOut">
              <a:rPr lang="it-IT" smtClean="0"/>
              <a:t>09/12/2014</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57584D9F-141D-4632-9DDC-7FCB821D5F94}" type="slidenum">
              <a:rPr lang="it-IT" smtClean="0"/>
              <a:t>‹N›</a:t>
            </a:fld>
            <a:endParaRPr lang="it-IT"/>
          </a:p>
        </p:txBody>
      </p:sp>
    </p:spTree>
    <p:extLst>
      <p:ext uri="{BB962C8B-B14F-4D97-AF65-F5344CB8AC3E}">
        <p14:creationId xmlns:p14="http://schemas.microsoft.com/office/powerpoint/2010/main" val="24682688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839788" y="365125"/>
            <a:ext cx="10515600" cy="1325563"/>
          </a:xfrm>
        </p:spPr>
        <p:txBody>
          <a:bodyPr/>
          <a:lstStyle/>
          <a:p>
            <a:r>
              <a:rPr lang="it-IT" smtClean="0"/>
              <a:t>Fare clic per modificare lo stile del titolo</a:t>
            </a:r>
            <a:endParaRPr lang="it-IT"/>
          </a:p>
        </p:txBody>
      </p:sp>
      <p:sp>
        <p:nvSpPr>
          <p:cNvPr id="3" name="Segnaposto tes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839788" y="2505075"/>
            <a:ext cx="5157787" cy="3684588"/>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6172200" y="2505075"/>
            <a:ext cx="5183188" cy="3684588"/>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52289E94-B1B6-4DD1-BA69-1F8A64A54223}" type="datetimeFigureOut">
              <a:rPr lang="it-IT" smtClean="0"/>
              <a:t>09/12/2014</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57584D9F-141D-4632-9DDC-7FCB821D5F94}" type="slidenum">
              <a:rPr lang="it-IT" smtClean="0"/>
              <a:t>‹N›</a:t>
            </a:fld>
            <a:endParaRPr lang="it-IT"/>
          </a:p>
        </p:txBody>
      </p:sp>
    </p:spTree>
    <p:extLst>
      <p:ext uri="{BB962C8B-B14F-4D97-AF65-F5344CB8AC3E}">
        <p14:creationId xmlns:p14="http://schemas.microsoft.com/office/powerpoint/2010/main" val="11565621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52289E94-B1B6-4DD1-BA69-1F8A64A54223}" type="datetimeFigureOut">
              <a:rPr lang="it-IT" smtClean="0"/>
              <a:t>09/12/2014</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57584D9F-141D-4632-9DDC-7FCB821D5F94}" type="slidenum">
              <a:rPr lang="it-IT" smtClean="0"/>
              <a:t>‹N›</a:t>
            </a:fld>
            <a:endParaRPr lang="it-IT"/>
          </a:p>
        </p:txBody>
      </p:sp>
    </p:spTree>
    <p:extLst>
      <p:ext uri="{BB962C8B-B14F-4D97-AF65-F5344CB8AC3E}">
        <p14:creationId xmlns:p14="http://schemas.microsoft.com/office/powerpoint/2010/main" val="4954818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52289E94-B1B6-4DD1-BA69-1F8A64A54223}" type="datetimeFigureOut">
              <a:rPr lang="it-IT" smtClean="0"/>
              <a:t>09/12/2014</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57584D9F-141D-4632-9DDC-7FCB821D5F94}" type="slidenum">
              <a:rPr lang="it-IT" smtClean="0"/>
              <a:t>‹N›</a:t>
            </a:fld>
            <a:endParaRPr lang="it-IT"/>
          </a:p>
        </p:txBody>
      </p:sp>
    </p:spTree>
    <p:extLst>
      <p:ext uri="{BB962C8B-B14F-4D97-AF65-F5344CB8AC3E}">
        <p14:creationId xmlns:p14="http://schemas.microsoft.com/office/powerpoint/2010/main" val="7520266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smtClean="0"/>
              <a:t>Fare clic per modificare lo stile del titolo</a:t>
            </a:r>
            <a:endParaRPr lang="it-IT"/>
          </a:p>
        </p:txBody>
      </p:sp>
      <p:sp>
        <p:nvSpPr>
          <p:cNvPr id="3" name="Segnaposto contenut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52289E94-B1B6-4DD1-BA69-1F8A64A54223}" type="datetimeFigureOut">
              <a:rPr lang="it-IT" smtClean="0"/>
              <a:t>09/12/2014</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57584D9F-141D-4632-9DDC-7FCB821D5F94}" type="slidenum">
              <a:rPr lang="it-IT" smtClean="0"/>
              <a:t>‹N›</a:t>
            </a:fld>
            <a:endParaRPr lang="it-IT"/>
          </a:p>
        </p:txBody>
      </p:sp>
    </p:spTree>
    <p:extLst>
      <p:ext uri="{BB962C8B-B14F-4D97-AF65-F5344CB8AC3E}">
        <p14:creationId xmlns:p14="http://schemas.microsoft.com/office/powerpoint/2010/main" val="28728596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smtClean="0"/>
              <a:t>Fare clic per modificare lo stile del titolo</a:t>
            </a:r>
            <a:endParaRPr lang="it-IT"/>
          </a:p>
        </p:txBody>
      </p:sp>
      <p:sp>
        <p:nvSpPr>
          <p:cNvPr id="3" name="Segnaposto immagin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52289E94-B1B6-4DD1-BA69-1F8A64A54223}" type="datetimeFigureOut">
              <a:rPr lang="it-IT" smtClean="0"/>
              <a:t>09/12/2014</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57584D9F-141D-4632-9DDC-7FCB821D5F94}" type="slidenum">
              <a:rPr lang="it-IT" smtClean="0"/>
              <a:t>‹N›</a:t>
            </a:fld>
            <a:endParaRPr lang="it-IT"/>
          </a:p>
        </p:txBody>
      </p:sp>
    </p:spTree>
    <p:extLst>
      <p:ext uri="{BB962C8B-B14F-4D97-AF65-F5344CB8AC3E}">
        <p14:creationId xmlns:p14="http://schemas.microsoft.com/office/powerpoint/2010/main" val="37426011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2289E94-B1B6-4DD1-BA69-1F8A64A54223}" type="datetimeFigureOut">
              <a:rPr lang="it-IT" smtClean="0"/>
              <a:t>09/12/2014</a:t>
            </a:fld>
            <a:endParaRPr lang="it-IT"/>
          </a:p>
        </p:txBody>
      </p:sp>
      <p:sp>
        <p:nvSpPr>
          <p:cNvPr id="5" name="Segnaposto piè di pa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7584D9F-141D-4632-9DDC-7FCB821D5F94}" type="slidenum">
              <a:rPr lang="it-IT" smtClean="0"/>
              <a:t>‹N›</a:t>
            </a:fld>
            <a:endParaRPr lang="it-IT"/>
          </a:p>
        </p:txBody>
      </p:sp>
    </p:spTree>
    <p:extLst>
      <p:ext uri="{BB962C8B-B14F-4D97-AF65-F5344CB8AC3E}">
        <p14:creationId xmlns:p14="http://schemas.microsoft.com/office/powerpoint/2010/main" val="4966677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119.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0.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124.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13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title" idx="4294967295"/>
          </p:nvPr>
        </p:nvSpPr>
        <p:spPr>
          <a:xfrm>
            <a:off x="623393" y="1651000"/>
            <a:ext cx="10847916" cy="3979333"/>
          </a:xfrm>
          <a:prstGeom prst="rect">
            <a:avLst/>
          </a:prstGeom>
          <a:noFill/>
          <a:ln w="3175">
            <a:noFill/>
          </a:ln>
        </p:spPr>
        <p:txBody>
          <a:bodyPr>
            <a:normAutofit fontScale="90000"/>
          </a:bodyPr>
          <a:lstStyle/>
          <a:p>
            <a:pPr algn="ctr" eaLnBrk="1" hangingPunct="1"/>
            <a:r>
              <a:rPr lang="it-IT" sz="4800" b="1" dirty="0">
                <a:latin typeface="Garamond" pitchFamily="18" charset="0"/>
                <a:cs typeface="Times" pitchFamily="18" charset="0"/>
              </a:rPr>
              <a:t>I </a:t>
            </a:r>
            <a:r>
              <a:rPr lang="it-IT" sz="4800" b="1" dirty="0" smtClean="0">
                <a:latin typeface="Garamond" pitchFamily="18" charset="0"/>
                <a:cs typeface="Times" pitchFamily="18" charset="0"/>
              </a:rPr>
              <a:t>PRINCIPI </a:t>
            </a:r>
            <a:r>
              <a:rPr lang="it-IT" sz="4800" b="1" dirty="0">
                <a:latin typeface="Garamond" pitchFamily="18" charset="0"/>
                <a:cs typeface="Times" pitchFamily="18" charset="0"/>
              </a:rPr>
              <a:t>CONTABILI </a:t>
            </a:r>
            <a:r>
              <a:rPr lang="it-IT" sz="4800" b="1" dirty="0" smtClean="0">
                <a:latin typeface="Garamond" pitchFamily="18" charset="0"/>
                <a:cs typeface="Times" pitchFamily="18" charset="0"/>
              </a:rPr>
              <a:t>APPLICATI AI BILANCI 20014</a:t>
            </a:r>
            <a:br>
              <a:rPr lang="it-IT" sz="4800" b="1" dirty="0" smtClean="0">
                <a:latin typeface="Garamond" pitchFamily="18" charset="0"/>
                <a:cs typeface="Times" pitchFamily="18" charset="0"/>
              </a:rPr>
            </a:br>
            <a:r>
              <a:rPr lang="it-IT" sz="4800" b="1" dirty="0" smtClean="0">
                <a:latin typeface="Garamond" pitchFamily="18" charset="0"/>
                <a:cs typeface="Times" pitchFamily="18" charset="0"/>
              </a:rPr>
              <a:t/>
            </a:r>
            <a:br>
              <a:rPr lang="it-IT" sz="4800" b="1" dirty="0" smtClean="0">
                <a:latin typeface="Garamond" pitchFamily="18" charset="0"/>
                <a:cs typeface="Times" pitchFamily="18" charset="0"/>
              </a:rPr>
            </a:br>
            <a:r>
              <a:rPr lang="it-IT" sz="4800" b="1" dirty="0" smtClean="0">
                <a:latin typeface="Garamond" pitchFamily="18" charset="0"/>
                <a:cs typeface="Times" pitchFamily="18" charset="0"/>
              </a:rPr>
              <a:t>Prof. Dott. Raffaele Marcello</a:t>
            </a:r>
            <a:br>
              <a:rPr lang="it-IT" sz="4800" b="1" dirty="0" smtClean="0">
                <a:latin typeface="Garamond" pitchFamily="18" charset="0"/>
                <a:cs typeface="Times" pitchFamily="18" charset="0"/>
              </a:rPr>
            </a:br>
            <a:r>
              <a:rPr lang="it-IT" sz="4800" b="1" dirty="0" smtClean="0">
                <a:latin typeface="Garamond" pitchFamily="18" charset="0"/>
                <a:cs typeface="Times" pitchFamily="18" charset="0"/>
              </a:rPr>
              <a:t/>
            </a:r>
            <a:br>
              <a:rPr lang="it-IT" sz="4800" b="1" dirty="0" smtClean="0">
                <a:latin typeface="Garamond" pitchFamily="18" charset="0"/>
                <a:cs typeface="Times" pitchFamily="18" charset="0"/>
              </a:rPr>
            </a:br>
            <a:r>
              <a:rPr lang="it-IT" sz="4800" b="1" dirty="0" smtClean="0">
                <a:latin typeface="Garamond" pitchFamily="18" charset="0"/>
                <a:cs typeface="Times" pitchFamily="18" charset="0"/>
              </a:rPr>
              <a:t>Palermo, 11 dicembre 2014</a:t>
            </a:r>
            <a:endParaRPr lang="it-IT" sz="4800" b="1" dirty="0">
              <a:latin typeface="Garamond" pitchFamily="18" charset="0"/>
              <a:cs typeface="Times" pitchFamily="18" charset="0"/>
            </a:endParaRPr>
          </a:p>
        </p:txBody>
      </p:sp>
    </p:spTree>
    <p:extLst>
      <p:ext uri="{BB962C8B-B14F-4D97-AF65-F5344CB8AC3E}">
        <p14:creationId xmlns:p14="http://schemas.microsoft.com/office/powerpoint/2010/main" val="581985382"/>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ttangolo 6"/>
          <p:cNvSpPr>
            <a:spLocks noChangeArrowheads="1"/>
          </p:cNvSpPr>
          <p:nvPr/>
        </p:nvSpPr>
        <p:spPr bwMode="auto">
          <a:xfrm>
            <a:off x="1775520" y="1412778"/>
            <a:ext cx="8845708" cy="3970318"/>
          </a:xfrm>
          <a:prstGeom prst="rect">
            <a:avLst/>
          </a:prstGeom>
          <a:noFill/>
          <a:ln w="9525">
            <a:noFill/>
            <a:miter lim="800000"/>
            <a:headEnd/>
            <a:tailEnd/>
          </a:ln>
        </p:spPr>
        <p:txBody>
          <a:bodyPr wrap="square">
            <a:spAutoFit/>
          </a:bodyPr>
          <a:lstStyle/>
          <a:p>
            <a:r>
              <a:rPr lang="it-IT" dirty="0">
                <a:solidFill>
                  <a:schemeClr val="accent6"/>
                </a:solidFill>
              </a:rPr>
              <a:t>“La migliore evidenza del valore equo di un’attività è il prezzo pattuito in un accordo vincolante di vendita stabilito in una libera transazione o il prezzo di mercato in un mercato attivo. Se non esiste un accordo vincolante di vendita né alcun mercato attivo per un’attività, il valore equo è determinato in base alle migliori informazioni disponibili per riflettere l’ammontare che la società potrebbe ottenere, alla data di riferimento del bilancio, dalla vendita dell’attività in una libera transazione tra parti consapevoli e disponibili, dopo aver dedotto i costi di vendita. Nel determinare tale ammontare, la società considera il risultato di recenti transazioni per attività similari effettuate all’interno dello stesso settore industriale.</a:t>
            </a:r>
          </a:p>
          <a:p>
            <a:r>
              <a:rPr lang="it-IT" dirty="0">
                <a:solidFill>
                  <a:schemeClr val="accent6"/>
                </a:solidFill>
              </a:rPr>
              <a:t>Ai fini della determinazione del valore recuperabile, al valore equo sono sottratti i costi di vendita.” (OIC 9, par.17)</a:t>
            </a:r>
          </a:p>
          <a:p>
            <a:pPr algn="just"/>
            <a:endParaRPr lang="it-IT" dirty="0">
              <a:solidFill>
                <a:schemeClr val="accent6"/>
              </a:solidFill>
            </a:endParaRPr>
          </a:p>
          <a:p>
            <a:r>
              <a:rPr lang="it-IT" dirty="0">
                <a:solidFill>
                  <a:schemeClr val="accent6"/>
                </a:solidFill>
              </a:rPr>
              <a:t>Il fair </a:t>
            </a:r>
            <a:r>
              <a:rPr lang="it-IT" dirty="0" err="1">
                <a:solidFill>
                  <a:schemeClr val="accent6"/>
                </a:solidFill>
              </a:rPr>
              <a:t>value</a:t>
            </a:r>
            <a:r>
              <a:rPr lang="it-IT" dirty="0">
                <a:solidFill>
                  <a:schemeClr val="accent6"/>
                </a:solidFill>
              </a:rPr>
              <a:t> dell’OIC 9 rappresenta, di fatto, un </a:t>
            </a:r>
            <a:r>
              <a:rPr lang="it-IT" i="1" u="sng" dirty="0">
                <a:solidFill>
                  <a:schemeClr val="accent6"/>
                </a:solidFill>
              </a:rPr>
              <a:t>market value</a:t>
            </a:r>
            <a:r>
              <a:rPr lang="it-IT" dirty="0">
                <a:solidFill>
                  <a:schemeClr val="accent6"/>
                </a:solidFill>
              </a:rPr>
              <a:t>, come già evidenziato dagli Standard di valutazione internazionali (International Valuation Standards) e nazionali (Principi Italiani di Valutazione).</a:t>
            </a:r>
          </a:p>
        </p:txBody>
      </p:sp>
      <p:sp>
        <p:nvSpPr>
          <p:cNvPr id="7" name="Rectangle 3"/>
          <p:cNvSpPr>
            <a:spLocks noChangeArrowheads="1"/>
          </p:cNvSpPr>
          <p:nvPr/>
        </p:nvSpPr>
        <p:spPr bwMode="auto">
          <a:xfrm>
            <a:off x="1632292" y="164640"/>
            <a:ext cx="8972435" cy="396399"/>
          </a:xfrm>
          <a:prstGeom prst="rect">
            <a:avLst/>
          </a:prstGeom>
          <a:noFill/>
          <a:ln w="9525">
            <a:noFill/>
            <a:miter lim="800000"/>
            <a:headEnd/>
            <a:tailEnd/>
          </a:ln>
        </p:spPr>
        <p:txBody>
          <a:bodyPr/>
          <a:lstStyle/>
          <a:p>
            <a:pPr algn="ctr"/>
            <a:r>
              <a:rPr lang="it-IT" sz="3200" dirty="0">
                <a:solidFill>
                  <a:srgbClr val="660066"/>
                </a:solidFill>
              </a:rPr>
              <a:t>Fair </a:t>
            </a:r>
            <a:r>
              <a:rPr lang="it-IT" sz="3200" dirty="0" err="1">
                <a:solidFill>
                  <a:srgbClr val="660066"/>
                </a:solidFill>
              </a:rPr>
              <a:t>value</a:t>
            </a:r>
            <a:endParaRPr lang="it-IT" sz="3200" dirty="0">
              <a:solidFill>
                <a:srgbClr val="660066"/>
              </a:solidFill>
            </a:endParaRPr>
          </a:p>
        </p:txBody>
      </p:sp>
    </p:spTree>
    <p:extLst>
      <p:ext uri="{BB962C8B-B14F-4D97-AF65-F5344CB8AC3E}">
        <p14:creationId xmlns:p14="http://schemas.microsoft.com/office/powerpoint/2010/main" val="3547798455"/>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ttangolo 6"/>
          <p:cNvSpPr>
            <a:spLocks noChangeArrowheads="1"/>
          </p:cNvSpPr>
          <p:nvPr/>
        </p:nvSpPr>
        <p:spPr bwMode="auto">
          <a:xfrm>
            <a:off x="527382" y="1316766"/>
            <a:ext cx="11137237" cy="3540200"/>
          </a:xfrm>
          <a:prstGeom prst="rect">
            <a:avLst/>
          </a:prstGeom>
          <a:noFill/>
          <a:ln w="9525">
            <a:noFill/>
            <a:miter lim="800000"/>
            <a:headEnd/>
            <a:tailEnd/>
          </a:ln>
        </p:spPr>
        <p:txBody>
          <a:bodyPr wrap="square">
            <a:spAutoFit/>
          </a:bodyPr>
          <a:lstStyle/>
          <a:p>
            <a:r>
              <a:rPr lang="it-IT" sz="1867" dirty="0">
                <a:latin typeface="Garamond" panose="02020404030301010803" pitchFamily="18" charset="0"/>
              </a:rPr>
              <a:t>È una tematica precedentemente non trattata</a:t>
            </a:r>
          </a:p>
          <a:p>
            <a:endParaRPr lang="it-IT" sz="1867" dirty="0">
              <a:latin typeface="Garamond" panose="02020404030301010803" pitchFamily="18" charset="0"/>
            </a:endParaRPr>
          </a:p>
          <a:p>
            <a:r>
              <a:rPr lang="it-IT" sz="1867" dirty="0">
                <a:latin typeface="Garamond" panose="02020404030301010803" pitchFamily="18" charset="0"/>
              </a:rPr>
              <a:t>La nuova versione del Principio chiarisce che tali operazioni non determinino, in capo alla partecipante, la rilevazione di proventi da dividendi. Il valore di iscrizione della partecipata non muta di valore a seguito dell’operazione; per tale motivo, non vi è ragione di iscrivere componenti economiche a livello di conto economico</a:t>
            </a:r>
          </a:p>
          <a:p>
            <a:endParaRPr lang="it-IT" sz="1867" dirty="0">
              <a:latin typeface="Garamond" panose="02020404030301010803" pitchFamily="18" charset="0"/>
            </a:endParaRPr>
          </a:p>
          <a:p>
            <a:r>
              <a:rPr lang="it-IT" sz="1867" dirty="0">
                <a:latin typeface="Garamond" panose="02020404030301010803" pitchFamily="18" charset="0"/>
              </a:rPr>
              <a:t>L’operazione è assimilata per la partecipata ad un annullamento delle azioni proprie con riduzione di capitale sociale, seguito dall’imputazione delle riserve azioni proprie a capitale</a:t>
            </a:r>
          </a:p>
          <a:p>
            <a:endParaRPr lang="it-IT" sz="1867" dirty="0">
              <a:latin typeface="Garamond" panose="02020404030301010803" pitchFamily="18" charset="0"/>
            </a:endParaRPr>
          </a:p>
          <a:p>
            <a:r>
              <a:rPr lang="it-IT" sz="1867" dirty="0">
                <a:latin typeface="Garamond" panose="02020404030301010803" pitchFamily="18" charset="0"/>
              </a:rPr>
              <a:t>La definizione del trattamento contabile inerente l’attribuzione di azioni proprie sotto forma di dividendi risulta essere in linea con le due risoluzioni dell’Agenzia delle Entrate – risoluzione n. 26 del 2011 e n. 12 del 2012, seppur queste siano sviluppate nella prospettiva della società partecipata e siano focalizzate sugli aspetti squisitamente fiscali</a:t>
            </a:r>
          </a:p>
        </p:txBody>
      </p:sp>
      <p:sp>
        <p:nvSpPr>
          <p:cNvPr id="5" name="Rectangle 3"/>
          <p:cNvSpPr>
            <a:spLocks noChangeArrowheads="1"/>
          </p:cNvSpPr>
          <p:nvPr/>
        </p:nvSpPr>
        <p:spPr bwMode="auto">
          <a:xfrm>
            <a:off x="603085" y="164638"/>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OIC 20 TITOLI E OIC 21 PARTECIPAZIONI E AZIONI PROPRIE</a:t>
            </a:r>
            <a:endParaRPr lang="it-IT" sz="2400" dirty="0">
              <a:latin typeface="Garamond" pitchFamily="18" charset="0"/>
            </a:endParaRPr>
          </a:p>
        </p:txBody>
      </p:sp>
      <p:sp>
        <p:nvSpPr>
          <p:cNvPr id="4" name="Rectangle 3"/>
          <p:cNvSpPr>
            <a:spLocks noChangeArrowheads="1"/>
          </p:cNvSpPr>
          <p:nvPr/>
        </p:nvSpPr>
        <p:spPr bwMode="auto">
          <a:xfrm>
            <a:off x="623392" y="728346"/>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Azioni proprie: attribuzione azioni proprie sotto forma di dividendi</a:t>
            </a:r>
            <a:endParaRPr lang="it-IT" sz="2400" dirty="0">
              <a:latin typeface="Garamond" pitchFamily="18" charset="0"/>
            </a:endParaRPr>
          </a:p>
        </p:txBody>
      </p:sp>
    </p:spTree>
    <p:extLst>
      <p:ext uri="{BB962C8B-B14F-4D97-AF65-F5344CB8AC3E}">
        <p14:creationId xmlns:p14="http://schemas.microsoft.com/office/powerpoint/2010/main" val="3311646607"/>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3352006" y="980728"/>
            <a:ext cx="7283450" cy="1143000"/>
          </a:xfrm>
        </p:spPr>
        <p:txBody>
          <a:bodyPr>
            <a:normAutofit fontScale="90000"/>
          </a:bodyPr>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it-IT" dirty="0" smtClean="0"/>
              <a:t>Le immobilizzazioni immateriali</a:t>
            </a:r>
            <a:br>
              <a:rPr lang="it-IT" dirty="0" smtClean="0"/>
            </a:br>
            <a:r>
              <a:rPr lang="it-IT" dirty="0" smtClean="0"/>
              <a:t>OIC 24</a:t>
            </a:r>
          </a:p>
        </p:txBody>
      </p:sp>
    </p:spTree>
    <p:extLst>
      <p:ext uri="{BB962C8B-B14F-4D97-AF65-F5344CB8AC3E}">
        <p14:creationId xmlns:p14="http://schemas.microsoft.com/office/powerpoint/2010/main" val="3982760249"/>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3"/>
          <p:cNvSpPr>
            <a:spLocks noGrp="1" noChangeArrowheads="1"/>
          </p:cNvSpPr>
          <p:nvPr>
            <p:ph type="title" idx="4294967295"/>
          </p:nvPr>
        </p:nvSpPr>
        <p:spPr>
          <a:xfrm>
            <a:off x="2605882" y="617538"/>
            <a:ext cx="8443913" cy="1143000"/>
          </a:xfrm>
        </p:spPr>
        <p:txBody>
          <a:bodyPr vert="horz" lIns="92075" tIns="46038" rIns="92075" bIns="46038" rtlCol="0" anchor="ctr">
            <a:normAutofit/>
          </a:bodyPr>
          <a:lstStyle/>
          <a:p>
            <a:pPr eaLnBrk="1" hangingPunct="1"/>
            <a:r>
              <a:rPr lang="it-IT" sz="3000" b="1"/>
              <a:t>ANALISI IN DETTAGLIO DELLO STATO PATRIMONIALE: LE ATTIVITA’</a:t>
            </a:r>
          </a:p>
        </p:txBody>
      </p:sp>
      <p:sp>
        <p:nvSpPr>
          <p:cNvPr id="2052" name="Rectangle 4"/>
          <p:cNvSpPr>
            <a:spLocks noChangeArrowheads="1"/>
          </p:cNvSpPr>
          <p:nvPr/>
        </p:nvSpPr>
        <p:spPr bwMode="auto">
          <a:xfrm>
            <a:off x="2639220" y="2209801"/>
            <a:ext cx="4200525" cy="409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pPr marL="457200" indent="-457200" eaLnBrk="0" hangingPunct="0">
              <a:spcBef>
                <a:spcPct val="20000"/>
              </a:spcBef>
              <a:buClr>
                <a:schemeClr val="tx1"/>
              </a:buClr>
              <a:buSzPct val="75000"/>
              <a:buFont typeface="Monotype Sorts" charset="2"/>
              <a:buAutoNum type="alphaUcPeriod"/>
            </a:pPr>
            <a:r>
              <a:rPr lang="it-IT" b="1" dirty="0">
                <a:latin typeface="Times New Roman" pitchFamily="18" charset="0"/>
              </a:rPr>
              <a:t>CREDITI VS SOCI PER VERSAMENTI ANCORA DOVUTI</a:t>
            </a:r>
          </a:p>
          <a:p>
            <a:pPr marL="457200" indent="-457200" eaLnBrk="0" hangingPunct="0">
              <a:spcBef>
                <a:spcPct val="20000"/>
              </a:spcBef>
              <a:buClr>
                <a:schemeClr val="tx1"/>
              </a:buClr>
              <a:buSzPct val="75000"/>
              <a:buFont typeface="Monotype Sorts" charset="2"/>
              <a:buAutoNum type="alphaUcPeriod"/>
            </a:pPr>
            <a:r>
              <a:rPr lang="it-IT" b="1" dirty="0">
                <a:latin typeface="Times New Roman" pitchFamily="18" charset="0"/>
              </a:rPr>
              <a:t>IMMOBILIZZAZIONI</a:t>
            </a:r>
          </a:p>
          <a:p>
            <a:pPr marL="457200" indent="-457200" eaLnBrk="0" hangingPunct="0">
              <a:spcBef>
                <a:spcPct val="20000"/>
              </a:spcBef>
              <a:buClr>
                <a:schemeClr val="tx1"/>
              </a:buClr>
              <a:buSzPct val="75000"/>
            </a:pPr>
            <a:r>
              <a:rPr lang="it-IT" b="1" dirty="0">
                <a:latin typeface="Times New Roman" pitchFamily="18" charset="0"/>
              </a:rPr>
              <a:t>	I     Immobilizzazioni immateriali</a:t>
            </a:r>
          </a:p>
          <a:p>
            <a:pPr marL="457200" indent="-457200" eaLnBrk="0" hangingPunct="0">
              <a:spcBef>
                <a:spcPct val="20000"/>
              </a:spcBef>
              <a:buClr>
                <a:schemeClr val="tx1"/>
              </a:buClr>
              <a:buSzPct val="75000"/>
            </a:pPr>
            <a:r>
              <a:rPr lang="it-IT" b="1" dirty="0">
                <a:latin typeface="Times New Roman" pitchFamily="18" charset="0"/>
              </a:rPr>
              <a:t>	II   Immobilizzazioni materiali</a:t>
            </a:r>
          </a:p>
          <a:p>
            <a:pPr marL="457200" indent="-457200" eaLnBrk="0" hangingPunct="0">
              <a:spcBef>
                <a:spcPct val="20000"/>
              </a:spcBef>
              <a:buClr>
                <a:schemeClr val="tx1"/>
              </a:buClr>
              <a:buSzPct val="75000"/>
            </a:pPr>
            <a:r>
              <a:rPr lang="it-IT" b="1" dirty="0">
                <a:latin typeface="Times New Roman" pitchFamily="18" charset="0"/>
              </a:rPr>
              <a:t>	III  Immobilizzazioni finanziarie</a:t>
            </a:r>
          </a:p>
          <a:p>
            <a:pPr marL="457200" indent="-457200" eaLnBrk="0" hangingPunct="0">
              <a:spcBef>
                <a:spcPct val="20000"/>
              </a:spcBef>
              <a:buClr>
                <a:schemeClr val="tx1"/>
              </a:buClr>
              <a:buSzPct val="75000"/>
              <a:buFont typeface="Monotype Sorts" charset="2"/>
              <a:buAutoNum type="alphaUcPeriod" startAt="3"/>
            </a:pPr>
            <a:r>
              <a:rPr lang="it-IT" b="1" dirty="0">
                <a:latin typeface="Times New Roman" pitchFamily="18" charset="0"/>
              </a:rPr>
              <a:t>ATTIVO CIRCOLANTE</a:t>
            </a:r>
          </a:p>
          <a:p>
            <a:pPr marL="457200" indent="-457200" eaLnBrk="0" hangingPunct="0">
              <a:spcBef>
                <a:spcPct val="20000"/>
              </a:spcBef>
              <a:buClr>
                <a:schemeClr val="tx1"/>
              </a:buClr>
              <a:buSzPct val="75000"/>
            </a:pPr>
            <a:r>
              <a:rPr lang="it-IT" b="1" dirty="0">
                <a:latin typeface="Times New Roman" pitchFamily="18" charset="0"/>
              </a:rPr>
              <a:t>	I    Rimanenze</a:t>
            </a:r>
          </a:p>
          <a:p>
            <a:pPr marL="457200" indent="-457200" eaLnBrk="0" hangingPunct="0">
              <a:spcBef>
                <a:spcPct val="20000"/>
              </a:spcBef>
              <a:buClr>
                <a:schemeClr val="tx1"/>
              </a:buClr>
              <a:buSzPct val="75000"/>
            </a:pPr>
            <a:r>
              <a:rPr lang="it-IT" b="1" dirty="0">
                <a:latin typeface="Times New Roman" pitchFamily="18" charset="0"/>
              </a:rPr>
              <a:t>	II  Crediti</a:t>
            </a:r>
          </a:p>
          <a:p>
            <a:pPr marL="457200" indent="-457200" eaLnBrk="0" hangingPunct="0">
              <a:spcBef>
                <a:spcPct val="20000"/>
              </a:spcBef>
              <a:buClr>
                <a:schemeClr val="tx1"/>
              </a:buClr>
              <a:buSzPct val="75000"/>
            </a:pPr>
            <a:r>
              <a:rPr lang="it-IT" b="1" dirty="0">
                <a:latin typeface="Times New Roman" pitchFamily="18" charset="0"/>
              </a:rPr>
              <a:t>	III Attività finanziarie che non</a:t>
            </a:r>
          </a:p>
          <a:p>
            <a:pPr marL="457200" indent="-457200" eaLnBrk="0" hangingPunct="0">
              <a:spcBef>
                <a:spcPct val="20000"/>
              </a:spcBef>
              <a:buClr>
                <a:schemeClr val="tx1"/>
              </a:buClr>
              <a:buSzPct val="75000"/>
            </a:pPr>
            <a:r>
              <a:rPr lang="it-IT" b="1" dirty="0">
                <a:latin typeface="Times New Roman" pitchFamily="18" charset="0"/>
              </a:rPr>
              <a:t>	 costituiscono immobilizzazioni</a:t>
            </a:r>
            <a:endParaRPr lang="it-IT" dirty="0">
              <a:latin typeface="Times New Roman" pitchFamily="18" charset="0"/>
            </a:endParaRPr>
          </a:p>
          <a:p>
            <a:pPr marL="457200" indent="-457200" eaLnBrk="0" hangingPunct="0">
              <a:spcBef>
                <a:spcPct val="20000"/>
              </a:spcBef>
              <a:buClr>
                <a:schemeClr val="tx1"/>
              </a:buClr>
              <a:buSzPct val="75000"/>
            </a:pPr>
            <a:r>
              <a:rPr lang="it-IT" b="1" dirty="0">
                <a:latin typeface="Times New Roman" pitchFamily="18" charset="0"/>
              </a:rPr>
              <a:t>	IV  Disponibilità liquide</a:t>
            </a:r>
            <a:endParaRPr lang="it-IT" dirty="0">
              <a:latin typeface="Times New Roman" pitchFamily="18" charset="0"/>
            </a:endParaRPr>
          </a:p>
          <a:p>
            <a:pPr marL="457200" indent="-457200" eaLnBrk="0" hangingPunct="0">
              <a:spcBef>
                <a:spcPct val="20000"/>
              </a:spcBef>
              <a:buClr>
                <a:schemeClr val="tx1"/>
              </a:buClr>
              <a:buSzPct val="75000"/>
              <a:buFont typeface="Monotype Sorts" charset="2"/>
              <a:buAutoNum type="alphaUcPeriod" startAt="4"/>
            </a:pPr>
            <a:r>
              <a:rPr lang="it-IT" b="1" dirty="0">
                <a:latin typeface="Times New Roman" pitchFamily="18" charset="0"/>
              </a:rPr>
              <a:t>RATEI E RISCONTI</a:t>
            </a:r>
          </a:p>
        </p:txBody>
      </p:sp>
      <p:sp>
        <p:nvSpPr>
          <p:cNvPr id="1359877" name="Oval 5"/>
          <p:cNvSpPr>
            <a:spLocks noChangeArrowheads="1"/>
          </p:cNvSpPr>
          <p:nvPr/>
        </p:nvSpPr>
        <p:spPr bwMode="auto">
          <a:xfrm>
            <a:off x="2639220" y="2708275"/>
            <a:ext cx="3889375" cy="1296988"/>
          </a:xfrm>
          <a:prstGeom prst="ellipse">
            <a:avLst/>
          </a:prstGeom>
          <a:noFill/>
          <a:ln w="34925">
            <a:solidFill>
              <a:srgbClr val="FF0000"/>
            </a:solidFill>
            <a:round/>
            <a:headEnd/>
            <a:tailEnd/>
          </a:ln>
          <a:effectLst/>
        </p:spPr>
        <p:txBody>
          <a:bodyPr wrap="none" anchor="ctr"/>
          <a:lstStyle/>
          <a:p>
            <a:pPr>
              <a:defRPr/>
            </a:pPr>
            <a:endParaRPr lang="it-IT"/>
          </a:p>
        </p:txBody>
      </p:sp>
      <p:sp>
        <p:nvSpPr>
          <p:cNvPr id="2" name="Segnaposto contenuto 1"/>
          <p:cNvSpPr>
            <a:spLocks noGrp="1"/>
          </p:cNvSpPr>
          <p:nvPr>
            <p:ph/>
          </p:nvPr>
        </p:nvSpPr>
        <p:spPr/>
        <p:txBody>
          <a:bodyPr/>
          <a:lstStyle/>
          <a:p>
            <a:endParaRPr lang="it-IT"/>
          </a:p>
        </p:txBody>
      </p:sp>
    </p:spTree>
    <p:extLst>
      <p:ext uri="{BB962C8B-B14F-4D97-AF65-F5344CB8AC3E}">
        <p14:creationId xmlns:p14="http://schemas.microsoft.com/office/powerpoint/2010/main" val="467771846"/>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ext Box 2"/>
          <p:cNvSpPr txBox="1">
            <a:spLocks noChangeArrowheads="1"/>
          </p:cNvSpPr>
          <p:nvPr/>
        </p:nvSpPr>
        <p:spPr bwMode="auto">
          <a:xfrm>
            <a:off x="1727030" y="981077"/>
            <a:ext cx="7821147" cy="5203825"/>
          </a:xfrm>
          <a:prstGeom prst="rect">
            <a:avLst/>
          </a:prstGeom>
          <a:noFill/>
          <a:ln w="9525">
            <a:noFill/>
            <a:miter lim="800000"/>
            <a:headEnd/>
            <a:tailEnd/>
          </a:ln>
        </p:spPr>
        <p:txBody>
          <a:bodyPr>
            <a:spAutoFit/>
          </a:bodyPr>
          <a:lstStyle/>
          <a:p>
            <a:pPr marL="388938" indent="-388938" eaLnBrk="0" hangingPunct="0">
              <a:lnSpc>
                <a:spcPct val="70000"/>
              </a:lnSpc>
              <a:spcBef>
                <a:spcPct val="30000"/>
              </a:spcBef>
            </a:pPr>
            <a:endParaRPr lang="it-IT" sz="2200" dirty="0">
              <a:latin typeface="+mj-lt"/>
            </a:endParaRPr>
          </a:p>
          <a:p>
            <a:pPr marL="388938" indent="-388938" eaLnBrk="0" hangingPunct="0">
              <a:lnSpc>
                <a:spcPct val="70000"/>
              </a:lnSpc>
              <a:spcBef>
                <a:spcPct val="30000"/>
              </a:spcBef>
            </a:pPr>
            <a:r>
              <a:rPr lang="it-IT" sz="2200" b="1" dirty="0">
                <a:latin typeface="+mj-lt"/>
              </a:rPr>
              <a:t>Attivo</a:t>
            </a:r>
          </a:p>
          <a:p>
            <a:pPr marL="388938" indent="-388938" eaLnBrk="0" hangingPunct="0">
              <a:lnSpc>
                <a:spcPct val="70000"/>
              </a:lnSpc>
              <a:spcBef>
                <a:spcPct val="30000"/>
              </a:spcBef>
            </a:pPr>
            <a:r>
              <a:rPr lang="it-IT" sz="2200" dirty="0">
                <a:latin typeface="+mj-lt"/>
              </a:rPr>
              <a:t>……..</a:t>
            </a:r>
          </a:p>
          <a:p>
            <a:pPr marL="388938" indent="-388938" eaLnBrk="0" hangingPunct="0">
              <a:lnSpc>
                <a:spcPct val="70000"/>
              </a:lnSpc>
              <a:spcBef>
                <a:spcPct val="30000"/>
              </a:spcBef>
            </a:pPr>
            <a:r>
              <a:rPr lang="it-IT" sz="2200" dirty="0">
                <a:latin typeface="+mj-lt"/>
              </a:rPr>
              <a:t>B) Immobilizzazioni</a:t>
            </a:r>
          </a:p>
          <a:p>
            <a:pPr marL="388938" indent="-388938" eaLnBrk="0" hangingPunct="0">
              <a:spcBef>
                <a:spcPct val="30000"/>
              </a:spcBef>
            </a:pPr>
            <a:r>
              <a:rPr lang="it-IT" sz="2200" dirty="0">
                <a:latin typeface="+mj-lt"/>
              </a:rPr>
              <a:t>I  Immobilizzazioni immateriali</a:t>
            </a:r>
          </a:p>
          <a:p>
            <a:pPr marL="388938" indent="-388938" eaLnBrk="0" hangingPunct="0">
              <a:spcBef>
                <a:spcPct val="30000"/>
              </a:spcBef>
            </a:pPr>
            <a:r>
              <a:rPr lang="it-IT" sz="2200" dirty="0">
                <a:latin typeface="+mj-lt"/>
              </a:rPr>
              <a:t>1. Costi di impianto e ampliamento</a:t>
            </a:r>
          </a:p>
          <a:p>
            <a:pPr marL="388938" indent="-388938" eaLnBrk="0" hangingPunct="0">
              <a:spcBef>
                <a:spcPct val="30000"/>
              </a:spcBef>
            </a:pPr>
            <a:r>
              <a:rPr lang="it-IT" sz="2200" dirty="0">
                <a:latin typeface="+mj-lt"/>
              </a:rPr>
              <a:t>2. Costi di ricerca, sviluppo e pubblicità</a:t>
            </a:r>
          </a:p>
          <a:p>
            <a:pPr marL="388938" indent="-388938" eaLnBrk="0" hangingPunct="0">
              <a:spcBef>
                <a:spcPct val="30000"/>
              </a:spcBef>
            </a:pPr>
            <a:r>
              <a:rPr lang="it-IT" sz="2200" dirty="0">
                <a:latin typeface="+mj-lt"/>
              </a:rPr>
              <a:t>3. Diritti di brevetto industriale e diritti di utilizzazione delle opere di ingegno</a:t>
            </a:r>
          </a:p>
          <a:p>
            <a:pPr marL="388938" indent="-388938" eaLnBrk="0" hangingPunct="0">
              <a:spcBef>
                <a:spcPct val="30000"/>
              </a:spcBef>
            </a:pPr>
            <a:r>
              <a:rPr lang="it-IT" sz="2200" dirty="0">
                <a:latin typeface="+mj-lt"/>
              </a:rPr>
              <a:t>4. Concessioni, licenze, marchi e diritti simili</a:t>
            </a:r>
          </a:p>
          <a:p>
            <a:pPr marL="388938" indent="-388938" eaLnBrk="0" hangingPunct="0">
              <a:spcBef>
                <a:spcPct val="30000"/>
              </a:spcBef>
            </a:pPr>
            <a:r>
              <a:rPr lang="it-IT" sz="2200" dirty="0">
                <a:latin typeface="+mj-lt"/>
              </a:rPr>
              <a:t>5. Avviamento</a:t>
            </a:r>
          </a:p>
          <a:p>
            <a:pPr marL="388938" indent="-388938" eaLnBrk="0" hangingPunct="0">
              <a:spcBef>
                <a:spcPct val="30000"/>
              </a:spcBef>
            </a:pPr>
            <a:r>
              <a:rPr lang="it-IT" sz="2200" dirty="0">
                <a:latin typeface="+mj-lt"/>
              </a:rPr>
              <a:t>6. Immobilizzazioni in corso e acconti</a:t>
            </a:r>
          </a:p>
          <a:p>
            <a:pPr marL="388938" indent="-388938" eaLnBrk="0" hangingPunct="0">
              <a:spcBef>
                <a:spcPct val="30000"/>
              </a:spcBef>
            </a:pPr>
            <a:r>
              <a:rPr lang="it-IT" sz="2200" dirty="0">
                <a:latin typeface="+mj-lt"/>
              </a:rPr>
              <a:t>7. Altre</a:t>
            </a:r>
          </a:p>
        </p:txBody>
      </p:sp>
      <p:sp>
        <p:nvSpPr>
          <p:cNvPr id="55299" name="Rectangle 3"/>
          <p:cNvSpPr>
            <a:spLocks noGrp="1" noChangeArrowheads="1"/>
          </p:cNvSpPr>
          <p:nvPr>
            <p:ph type="title" idx="4294967295"/>
          </p:nvPr>
        </p:nvSpPr>
        <p:spPr>
          <a:xfrm>
            <a:off x="1343472" y="476672"/>
            <a:ext cx="9515278" cy="792262"/>
          </a:xfrm>
        </p:spPr>
        <p:txBody>
          <a:bodyPr>
            <a:normAutofit fontScale="90000"/>
          </a:bodyPr>
          <a:lstStyle/>
          <a:p>
            <a:pPr eaLnBrk="1" hangingPunct="1"/>
            <a:r>
              <a:rPr lang="it-IT" sz="4000" dirty="0"/>
              <a:t>I Immobilizzazioni immateriali: Classificazione (art.2424)</a:t>
            </a:r>
          </a:p>
        </p:txBody>
      </p:sp>
      <p:sp>
        <p:nvSpPr>
          <p:cNvPr id="55300" name="AutoShape 4"/>
          <p:cNvSpPr>
            <a:spLocks/>
          </p:cNvSpPr>
          <p:nvPr/>
        </p:nvSpPr>
        <p:spPr bwMode="auto">
          <a:xfrm>
            <a:off x="7110840" y="2708275"/>
            <a:ext cx="247690" cy="762000"/>
          </a:xfrm>
          <a:prstGeom prst="rightBrace">
            <a:avLst>
              <a:gd name="adj1" fmla="val 25633"/>
              <a:gd name="adj2" fmla="val 50000"/>
            </a:avLst>
          </a:prstGeom>
          <a:noFill/>
          <a:ln w="9525">
            <a:solidFill>
              <a:schemeClr val="tx1"/>
            </a:solidFill>
            <a:round/>
            <a:headEnd/>
            <a:tailEnd/>
          </a:ln>
        </p:spPr>
        <p:txBody>
          <a:bodyPr wrap="none" anchor="ctr"/>
          <a:lstStyle/>
          <a:p>
            <a:endParaRPr lang="it-IT"/>
          </a:p>
        </p:txBody>
      </p:sp>
      <p:sp>
        <p:nvSpPr>
          <p:cNvPr id="55301" name="Text Box 5"/>
          <p:cNvSpPr txBox="1">
            <a:spLocks noChangeArrowheads="1"/>
          </p:cNvSpPr>
          <p:nvPr/>
        </p:nvSpPr>
        <p:spPr bwMode="auto">
          <a:xfrm>
            <a:off x="7344770" y="2852739"/>
            <a:ext cx="2311771" cy="369332"/>
          </a:xfrm>
          <a:prstGeom prst="rect">
            <a:avLst/>
          </a:prstGeom>
          <a:noFill/>
          <a:ln w="9525">
            <a:noFill/>
            <a:miter lim="800000"/>
            <a:headEnd/>
            <a:tailEnd/>
          </a:ln>
        </p:spPr>
        <p:txBody>
          <a:bodyPr>
            <a:spAutoFit/>
          </a:bodyPr>
          <a:lstStyle/>
          <a:p>
            <a:pPr algn="ctr">
              <a:spcBef>
                <a:spcPct val="50000"/>
              </a:spcBef>
            </a:pPr>
            <a:r>
              <a:rPr lang="it-IT">
                <a:latin typeface="Arial" pitchFamily="34" charset="0"/>
              </a:rPr>
              <a:t>Oneri pluriennali</a:t>
            </a:r>
          </a:p>
        </p:txBody>
      </p:sp>
      <p:sp>
        <p:nvSpPr>
          <p:cNvPr id="55302" name="AutoShape 6"/>
          <p:cNvSpPr>
            <a:spLocks/>
          </p:cNvSpPr>
          <p:nvPr/>
        </p:nvSpPr>
        <p:spPr bwMode="auto">
          <a:xfrm>
            <a:off x="9061396" y="3573463"/>
            <a:ext cx="249410" cy="1079500"/>
          </a:xfrm>
          <a:prstGeom prst="rightBrace">
            <a:avLst>
              <a:gd name="adj1" fmla="val 33305"/>
              <a:gd name="adj2" fmla="val 50000"/>
            </a:avLst>
          </a:prstGeom>
          <a:noFill/>
          <a:ln w="9525">
            <a:solidFill>
              <a:schemeClr val="tx1"/>
            </a:solidFill>
            <a:round/>
            <a:headEnd/>
            <a:tailEnd/>
          </a:ln>
        </p:spPr>
        <p:txBody>
          <a:bodyPr wrap="none" anchor="ctr"/>
          <a:lstStyle/>
          <a:p>
            <a:endParaRPr lang="it-IT"/>
          </a:p>
        </p:txBody>
      </p:sp>
      <p:sp>
        <p:nvSpPr>
          <p:cNvPr id="55303" name="Text Box 7"/>
          <p:cNvSpPr txBox="1">
            <a:spLocks noChangeArrowheads="1"/>
          </p:cNvSpPr>
          <p:nvPr/>
        </p:nvSpPr>
        <p:spPr bwMode="auto">
          <a:xfrm>
            <a:off x="9061397" y="3573465"/>
            <a:ext cx="1568701" cy="646331"/>
          </a:xfrm>
          <a:prstGeom prst="rect">
            <a:avLst/>
          </a:prstGeom>
          <a:noFill/>
          <a:ln w="9525">
            <a:noFill/>
            <a:miter lim="800000"/>
            <a:headEnd/>
            <a:tailEnd/>
          </a:ln>
        </p:spPr>
        <p:txBody>
          <a:bodyPr>
            <a:spAutoFit/>
          </a:bodyPr>
          <a:lstStyle/>
          <a:p>
            <a:pPr algn="ctr">
              <a:spcBef>
                <a:spcPct val="50000"/>
              </a:spcBef>
            </a:pPr>
            <a:r>
              <a:rPr lang="it-IT" dirty="0">
                <a:latin typeface="Arial" pitchFamily="34" charset="0"/>
              </a:rPr>
              <a:t>Beni immateriali</a:t>
            </a:r>
          </a:p>
        </p:txBody>
      </p:sp>
      <p:sp>
        <p:nvSpPr>
          <p:cNvPr id="55304" name="AutoShape 8"/>
          <p:cNvSpPr>
            <a:spLocks/>
          </p:cNvSpPr>
          <p:nvPr/>
        </p:nvSpPr>
        <p:spPr bwMode="auto">
          <a:xfrm>
            <a:off x="6486456" y="4868863"/>
            <a:ext cx="247690" cy="431800"/>
          </a:xfrm>
          <a:prstGeom prst="rightBrace">
            <a:avLst>
              <a:gd name="adj1" fmla="val 15382"/>
              <a:gd name="adj2" fmla="val 50000"/>
            </a:avLst>
          </a:prstGeom>
          <a:noFill/>
          <a:ln w="9525">
            <a:solidFill>
              <a:schemeClr val="tx1"/>
            </a:solidFill>
            <a:round/>
            <a:headEnd/>
            <a:tailEnd/>
          </a:ln>
        </p:spPr>
        <p:txBody>
          <a:bodyPr wrap="none" anchor="ctr"/>
          <a:lstStyle/>
          <a:p>
            <a:endParaRPr lang="it-IT"/>
          </a:p>
        </p:txBody>
      </p:sp>
      <p:sp>
        <p:nvSpPr>
          <p:cNvPr id="55305" name="AutoShape 9"/>
          <p:cNvSpPr>
            <a:spLocks/>
          </p:cNvSpPr>
          <p:nvPr/>
        </p:nvSpPr>
        <p:spPr bwMode="auto">
          <a:xfrm>
            <a:off x="6954316" y="5805636"/>
            <a:ext cx="249409" cy="647700"/>
          </a:xfrm>
          <a:prstGeom prst="rightBrace">
            <a:avLst>
              <a:gd name="adj1" fmla="val 17938"/>
              <a:gd name="adj2" fmla="val 50000"/>
            </a:avLst>
          </a:prstGeom>
          <a:noFill/>
          <a:ln w="9525">
            <a:solidFill>
              <a:schemeClr val="tx1"/>
            </a:solidFill>
            <a:round/>
            <a:headEnd/>
            <a:tailEnd/>
          </a:ln>
        </p:spPr>
        <p:txBody>
          <a:bodyPr wrap="none" anchor="ctr"/>
          <a:lstStyle/>
          <a:p>
            <a:endParaRPr lang="it-IT"/>
          </a:p>
        </p:txBody>
      </p:sp>
      <p:sp>
        <p:nvSpPr>
          <p:cNvPr id="55306" name="Text Box 10"/>
          <p:cNvSpPr txBox="1">
            <a:spLocks noChangeArrowheads="1"/>
          </p:cNvSpPr>
          <p:nvPr/>
        </p:nvSpPr>
        <p:spPr bwMode="auto">
          <a:xfrm>
            <a:off x="7188245" y="4868864"/>
            <a:ext cx="1568701" cy="369332"/>
          </a:xfrm>
          <a:prstGeom prst="rect">
            <a:avLst/>
          </a:prstGeom>
          <a:noFill/>
          <a:ln w="9525">
            <a:noFill/>
            <a:miter lim="800000"/>
            <a:headEnd/>
            <a:tailEnd/>
          </a:ln>
        </p:spPr>
        <p:txBody>
          <a:bodyPr>
            <a:spAutoFit/>
          </a:bodyPr>
          <a:lstStyle/>
          <a:p>
            <a:pPr algn="ctr">
              <a:spcBef>
                <a:spcPct val="50000"/>
              </a:spcBef>
            </a:pPr>
            <a:r>
              <a:rPr lang="it-IT">
                <a:latin typeface="Arial" pitchFamily="34" charset="0"/>
              </a:rPr>
              <a:t>Avviamento</a:t>
            </a:r>
          </a:p>
        </p:txBody>
      </p:sp>
      <p:sp>
        <p:nvSpPr>
          <p:cNvPr id="55307" name="Text Box 11"/>
          <p:cNvSpPr txBox="1">
            <a:spLocks noChangeArrowheads="1"/>
          </p:cNvSpPr>
          <p:nvPr/>
        </p:nvSpPr>
        <p:spPr bwMode="auto">
          <a:xfrm>
            <a:off x="7578698" y="5877272"/>
            <a:ext cx="2887994" cy="369332"/>
          </a:xfrm>
          <a:prstGeom prst="rect">
            <a:avLst/>
          </a:prstGeom>
          <a:noFill/>
          <a:ln w="9525">
            <a:noFill/>
            <a:miter lim="800000"/>
            <a:headEnd/>
            <a:tailEnd/>
          </a:ln>
        </p:spPr>
        <p:txBody>
          <a:bodyPr>
            <a:spAutoFit/>
          </a:bodyPr>
          <a:lstStyle/>
          <a:p>
            <a:pPr algn="ctr">
              <a:spcBef>
                <a:spcPct val="50000"/>
              </a:spcBef>
            </a:pPr>
            <a:r>
              <a:rPr lang="it-IT" dirty="0">
                <a:latin typeface="Arial" pitchFamily="34" charset="0"/>
              </a:rPr>
              <a:t>Altre immobilizzazioni</a:t>
            </a:r>
          </a:p>
        </p:txBody>
      </p:sp>
      <p:sp>
        <p:nvSpPr>
          <p:cNvPr id="2" name="Freccia circolare in su 1"/>
          <p:cNvSpPr/>
          <p:nvPr/>
        </p:nvSpPr>
        <p:spPr>
          <a:xfrm rot="20156050">
            <a:off x="6472992" y="5068944"/>
            <a:ext cx="3024361" cy="534030"/>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Tree>
    <p:extLst>
      <p:ext uri="{BB962C8B-B14F-4D97-AF65-F5344CB8AC3E}">
        <p14:creationId xmlns:p14="http://schemas.microsoft.com/office/powerpoint/2010/main" val="1773884741"/>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La proposta 2013: l’impostazione</a:t>
            </a:r>
            <a:endParaRPr lang="it-IT" dirty="0"/>
          </a:p>
        </p:txBody>
      </p:sp>
      <p:sp>
        <p:nvSpPr>
          <p:cNvPr id="3" name="Segnaposto contenuto 2"/>
          <p:cNvSpPr>
            <a:spLocks noGrp="1"/>
          </p:cNvSpPr>
          <p:nvPr>
            <p:ph idx="1"/>
          </p:nvPr>
        </p:nvSpPr>
        <p:spPr/>
        <p:txBody>
          <a:bodyPr/>
          <a:lstStyle/>
          <a:p>
            <a:r>
              <a:rPr lang="it-IT" dirty="0" smtClean="0"/>
              <a:t>Rilevazione e valutazione distinguono tra:</a:t>
            </a:r>
          </a:p>
          <a:p>
            <a:pPr>
              <a:buFontTx/>
              <a:buChar char="-"/>
            </a:pPr>
            <a:r>
              <a:rPr lang="it-IT" dirty="0" smtClean="0"/>
              <a:t>Oneri pluriennali</a:t>
            </a:r>
          </a:p>
          <a:p>
            <a:pPr>
              <a:buFontTx/>
              <a:buChar char="-"/>
            </a:pPr>
            <a:r>
              <a:rPr lang="it-IT" dirty="0" smtClean="0"/>
              <a:t>Beni immateriali</a:t>
            </a:r>
          </a:p>
          <a:p>
            <a:pPr>
              <a:buFontTx/>
              <a:buChar char="-"/>
            </a:pPr>
            <a:r>
              <a:rPr lang="it-IT" dirty="0" smtClean="0"/>
              <a:t>Avviamento</a:t>
            </a:r>
            <a:endParaRPr lang="it-IT" dirty="0"/>
          </a:p>
        </p:txBody>
      </p:sp>
    </p:spTree>
    <p:extLst>
      <p:ext uri="{BB962C8B-B14F-4D97-AF65-F5344CB8AC3E}">
        <p14:creationId xmlns:p14="http://schemas.microsoft.com/office/powerpoint/2010/main" val="426437122"/>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486694" y="344489"/>
            <a:ext cx="9358312" cy="1108075"/>
          </a:xfrm>
          <a:ln>
            <a:solidFill>
              <a:schemeClr val="tx1"/>
            </a:solidFill>
            <a:round/>
            <a:headEnd/>
            <a:tailEnd/>
          </a:ln>
        </p:spPr>
        <p:txBody>
          <a:bodyPr/>
          <a:lstStyle/>
          <a:p>
            <a:pPr eaLnBrk="1" hangingPunct="1"/>
            <a:r>
              <a:rPr lang="it-IT" sz="4000"/>
              <a:t>Immobilizzazioni immateriali</a:t>
            </a:r>
            <a:br>
              <a:rPr lang="it-IT" sz="4000"/>
            </a:br>
            <a:r>
              <a:rPr lang="it-IT" sz="2600"/>
              <a:t>Definizione</a:t>
            </a:r>
            <a:endParaRPr lang="it-IT" smtClean="0"/>
          </a:p>
        </p:txBody>
      </p:sp>
      <p:sp>
        <p:nvSpPr>
          <p:cNvPr id="11267" name="Rectangle 3"/>
          <p:cNvSpPr>
            <a:spLocks noGrp="1" noChangeArrowheads="1"/>
          </p:cNvSpPr>
          <p:nvPr>
            <p:ph type="body" idx="1"/>
          </p:nvPr>
        </p:nvSpPr>
        <p:spPr>
          <a:xfrm>
            <a:off x="1769270" y="1916113"/>
            <a:ext cx="9151937" cy="4038600"/>
          </a:xfrm>
        </p:spPr>
        <p:txBody>
          <a:bodyPr/>
          <a:lstStyle/>
          <a:p>
            <a:pPr eaLnBrk="1" hangingPunct="1">
              <a:lnSpc>
                <a:spcPct val="80000"/>
              </a:lnSpc>
              <a:spcBef>
                <a:spcPct val="30000"/>
              </a:spcBef>
            </a:pPr>
            <a:r>
              <a:rPr lang="it-IT" sz="2200" b="1" dirty="0"/>
              <a:t>I beni immateriali</a:t>
            </a:r>
            <a:r>
              <a:rPr lang="it-IT" sz="2200" dirty="0"/>
              <a:t> hanno una propria identificabilità e </a:t>
            </a:r>
            <a:r>
              <a:rPr lang="it-IT" sz="2200" dirty="0" err="1"/>
              <a:t>individuabilità</a:t>
            </a:r>
            <a:r>
              <a:rPr lang="it-IT" sz="2200" dirty="0"/>
              <a:t>. Di norma sono rappresentati da diritti giuridicamente tutelati: marchi, licenze, brevetti, concessioni</a:t>
            </a:r>
          </a:p>
          <a:p>
            <a:pPr eaLnBrk="1" hangingPunct="1">
              <a:lnSpc>
                <a:spcPct val="80000"/>
              </a:lnSpc>
              <a:spcBef>
                <a:spcPct val="30000"/>
              </a:spcBef>
            </a:pPr>
            <a:r>
              <a:rPr lang="it-IT" sz="2200" dirty="0"/>
              <a:t>Gli </a:t>
            </a:r>
            <a:r>
              <a:rPr lang="it-IT" sz="2200" b="1" dirty="0"/>
              <a:t>oneri pluriennali</a:t>
            </a:r>
            <a:r>
              <a:rPr lang="it-IT" sz="2200" dirty="0"/>
              <a:t> (avviamento, costi di impianto e ampliamento, costi di ricerca e sviluppo) hanno caratteristiche di indeterminatezza più marcate rispetto ai beni immateriali. Non sono espressamente definiti dal legislatore che però stabilisce alcuni limiti, tra i quali:</a:t>
            </a:r>
          </a:p>
          <a:p>
            <a:pPr lvl="1" eaLnBrk="1" hangingPunct="1">
              <a:lnSpc>
                <a:spcPct val="80000"/>
              </a:lnSpc>
              <a:spcBef>
                <a:spcPct val="30000"/>
              </a:spcBef>
            </a:pPr>
            <a:r>
              <a:rPr lang="it-IT" sz="2000" dirty="0"/>
              <a:t>è necessario il consenso del collegio sindacale per la loro iscrizione (art. 2425 comma 5 e 6).</a:t>
            </a:r>
          </a:p>
          <a:p>
            <a:pPr lvl="1" eaLnBrk="1" hangingPunct="1">
              <a:lnSpc>
                <a:spcPct val="80000"/>
              </a:lnSpc>
              <a:spcBef>
                <a:spcPct val="30000"/>
              </a:spcBef>
            </a:pPr>
            <a:endParaRPr lang="it-IT" sz="2000" dirty="0"/>
          </a:p>
          <a:p>
            <a:pPr algn="ctr" eaLnBrk="1" hangingPunct="1">
              <a:lnSpc>
                <a:spcPct val="80000"/>
              </a:lnSpc>
              <a:spcBef>
                <a:spcPct val="30000"/>
              </a:spcBef>
            </a:pPr>
            <a:r>
              <a:rPr lang="it-IT" sz="2200" dirty="0"/>
              <a:t>NB </a:t>
            </a:r>
            <a:r>
              <a:rPr lang="it-IT" sz="2200" i="1" u="sng" dirty="0"/>
              <a:t>L’iscrizione delle immobilizzazioni immateriali è sempre     subordinata all’accertamento dell’utilità futura.</a:t>
            </a:r>
          </a:p>
        </p:txBody>
      </p:sp>
    </p:spTree>
    <p:extLst>
      <p:ext uri="{BB962C8B-B14F-4D97-AF65-F5344CB8AC3E}">
        <p14:creationId xmlns:p14="http://schemas.microsoft.com/office/powerpoint/2010/main" val="2485505667"/>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a:xfrm>
            <a:off x="1560185" y="115890"/>
            <a:ext cx="9071635" cy="720725"/>
          </a:xfrm>
        </p:spPr>
        <p:txBody>
          <a:bodyPr/>
          <a:lstStyle/>
          <a:p>
            <a:pPr eaLnBrk="1" hangingPunct="1"/>
            <a:r>
              <a:rPr lang="it-IT" smtClean="0"/>
              <a:t>Principio contabile nazionale OIC 24</a:t>
            </a:r>
          </a:p>
        </p:txBody>
      </p:sp>
      <p:sp>
        <p:nvSpPr>
          <p:cNvPr id="57347" name="Rectangle 3"/>
          <p:cNvSpPr>
            <a:spLocks noGrp="1" noChangeArrowheads="1"/>
          </p:cNvSpPr>
          <p:nvPr>
            <p:ph type="body" idx="1"/>
          </p:nvPr>
        </p:nvSpPr>
        <p:spPr>
          <a:xfrm>
            <a:off x="1704669" y="764704"/>
            <a:ext cx="9157639" cy="5339680"/>
          </a:xfrm>
        </p:spPr>
        <p:txBody>
          <a:bodyPr/>
          <a:lstStyle/>
          <a:p>
            <a:pPr>
              <a:lnSpc>
                <a:spcPct val="100000"/>
              </a:lnSpc>
              <a:spcBef>
                <a:spcPts val="600"/>
              </a:spcBef>
              <a:spcAft>
                <a:spcPts val="600"/>
              </a:spcAft>
            </a:pPr>
            <a:r>
              <a:rPr lang="it-IT" sz="2400" dirty="0"/>
              <a:t>E’ possibile iscrivere le Immobilizzazioni Immateriali nell’attivo dello SP </a:t>
            </a:r>
            <a:r>
              <a:rPr lang="it-IT" sz="2400" b="1" dirty="0"/>
              <a:t>solo se</a:t>
            </a:r>
            <a:r>
              <a:rPr lang="it-IT" sz="2400" dirty="0"/>
              <a:t>:</a:t>
            </a:r>
          </a:p>
          <a:p>
            <a:pPr>
              <a:lnSpc>
                <a:spcPct val="100000"/>
              </a:lnSpc>
              <a:spcBef>
                <a:spcPts val="600"/>
              </a:spcBef>
              <a:spcAft>
                <a:spcPts val="600"/>
              </a:spcAft>
              <a:buFontTx/>
              <a:buChar char="•"/>
            </a:pPr>
            <a:r>
              <a:rPr lang="it-IT" sz="2400" dirty="0"/>
              <a:t>manifestano una capacità di produrre </a:t>
            </a:r>
            <a:r>
              <a:rPr lang="it-IT" sz="2400" i="1" dirty="0"/>
              <a:t>benefici economici futuri</a:t>
            </a:r>
            <a:endParaRPr lang="it-IT" sz="2400" dirty="0"/>
          </a:p>
          <a:p>
            <a:pPr>
              <a:lnSpc>
                <a:spcPct val="100000"/>
              </a:lnSpc>
              <a:spcBef>
                <a:spcPts val="600"/>
              </a:spcBef>
              <a:spcAft>
                <a:spcPts val="600"/>
              </a:spcAft>
              <a:buFontTx/>
              <a:buChar char="•"/>
            </a:pPr>
            <a:r>
              <a:rPr lang="it-IT" sz="2400" dirty="0"/>
              <a:t>non esauriscono la propria utilità nell’esercizio di sostenimento ed esiste una correlazione oggettiva con i benefici futuri di cui godrà l’azienda</a:t>
            </a:r>
          </a:p>
          <a:p>
            <a:pPr>
              <a:lnSpc>
                <a:spcPct val="100000"/>
              </a:lnSpc>
              <a:spcBef>
                <a:spcPts val="600"/>
              </a:spcBef>
              <a:spcAft>
                <a:spcPts val="600"/>
              </a:spcAft>
              <a:buFontTx/>
              <a:buChar char="•"/>
            </a:pPr>
            <a:r>
              <a:rPr lang="it-IT" sz="2400" dirty="0"/>
              <a:t>È stimata con ragionevole certezza la loro recuperabilità</a:t>
            </a:r>
          </a:p>
          <a:p>
            <a:pPr>
              <a:lnSpc>
                <a:spcPct val="100000"/>
              </a:lnSpc>
              <a:spcBef>
                <a:spcPts val="600"/>
              </a:spcBef>
              <a:spcAft>
                <a:spcPts val="600"/>
              </a:spcAft>
              <a:buFontTx/>
              <a:buChar char="•"/>
            </a:pPr>
            <a:endParaRPr lang="it-IT" dirty="0"/>
          </a:p>
          <a:p>
            <a:pPr>
              <a:lnSpc>
                <a:spcPct val="100000"/>
              </a:lnSpc>
              <a:spcBef>
                <a:spcPts val="600"/>
              </a:spcBef>
              <a:spcAft>
                <a:spcPts val="600"/>
              </a:spcAft>
            </a:pPr>
            <a:r>
              <a:rPr lang="it-IT" sz="2000" dirty="0"/>
              <a:t>In presenza di utilità futura </a:t>
            </a:r>
            <a:r>
              <a:rPr lang="it-IT" sz="2000" b="1" dirty="0"/>
              <a:t>obbligo o facoltà di iscrizione?</a:t>
            </a:r>
            <a:endParaRPr lang="it-IT" sz="2000" dirty="0"/>
          </a:p>
          <a:p>
            <a:pPr lvl="1">
              <a:lnSpc>
                <a:spcPct val="100000"/>
              </a:lnSpc>
              <a:spcBef>
                <a:spcPts val="600"/>
              </a:spcBef>
              <a:spcAft>
                <a:spcPts val="600"/>
              </a:spcAft>
            </a:pPr>
            <a:r>
              <a:rPr lang="it-IT" sz="2000" b="1" i="1" dirty="0">
                <a:solidFill>
                  <a:srgbClr val="990000"/>
                </a:solidFill>
              </a:rPr>
              <a:t>Obbligo</a:t>
            </a:r>
            <a:r>
              <a:rPr lang="it-IT" sz="2000" i="1" dirty="0">
                <a:solidFill>
                  <a:srgbClr val="990000"/>
                </a:solidFill>
              </a:rPr>
              <a:t> </a:t>
            </a:r>
            <a:r>
              <a:rPr lang="it-IT" sz="2000" dirty="0">
                <a:sym typeface="Wingdings" pitchFamily="2" charset="2"/>
              </a:rPr>
              <a:t> </a:t>
            </a:r>
            <a:r>
              <a:rPr lang="it-IT" sz="2000" dirty="0"/>
              <a:t>beni immateriali in senso stretto e avviamento</a:t>
            </a:r>
            <a:endParaRPr lang="it-IT" sz="2000" i="1" dirty="0"/>
          </a:p>
          <a:p>
            <a:pPr lvl="1">
              <a:lnSpc>
                <a:spcPct val="100000"/>
              </a:lnSpc>
              <a:spcBef>
                <a:spcPts val="600"/>
              </a:spcBef>
              <a:spcAft>
                <a:spcPts val="600"/>
              </a:spcAft>
            </a:pPr>
            <a:r>
              <a:rPr lang="it-IT" sz="2000" b="1" i="1" dirty="0">
                <a:solidFill>
                  <a:srgbClr val="990000"/>
                </a:solidFill>
              </a:rPr>
              <a:t>Facoltà</a:t>
            </a:r>
            <a:r>
              <a:rPr lang="it-IT" sz="2000" b="1" dirty="0"/>
              <a:t> </a:t>
            </a:r>
            <a:r>
              <a:rPr lang="it-IT" sz="2000" dirty="0">
                <a:sym typeface="Wingdings" pitchFamily="2" charset="2"/>
              </a:rPr>
              <a:t></a:t>
            </a:r>
            <a:r>
              <a:rPr lang="it-IT" sz="2000" dirty="0"/>
              <a:t> oneri pluriennali (prevale il principio della prudenza)</a:t>
            </a:r>
            <a:endParaRPr lang="it-IT" sz="2000" i="1" dirty="0"/>
          </a:p>
        </p:txBody>
      </p:sp>
    </p:spTree>
    <p:extLst>
      <p:ext uri="{BB962C8B-B14F-4D97-AF65-F5344CB8AC3E}">
        <p14:creationId xmlns:p14="http://schemas.microsoft.com/office/powerpoint/2010/main" val="1981029596"/>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it-IT" smtClean="0"/>
              <a:t>Le vie di acquisizione</a:t>
            </a:r>
          </a:p>
        </p:txBody>
      </p:sp>
      <p:sp>
        <p:nvSpPr>
          <p:cNvPr id="15363" name="Rectangle 3"/>
          <p:cNvSpPr>
            <a:spLocks noGrp="1" noChangeArrowheads="1"/>
          </p:cNvSpPr>
          <p:nvPr>
            <p:ph type="body" idx="1"/>
          </p:nvPr>
        </p:nvSpPr>
        <p:spPr/>
        <p:txBody>
          <a:bodyPr/>
          <a:lstStyle/>
          <a:p>
            <a:pPr eaLnBrk="1" hangingPunct="1"/>
            <a:r>
              <a:rPr lang="it-IT" smtClean="0"/>
              <a:t>Possono essere:</a:t>
            </a:r>
          </a:p>
          <a:p>
            <a:pPr lvl="1" eaLnBrk="1" hangingPunct="1"/>
            <a:r>
              <a:rPr lang="it-IT" smtClean="0"/>
              <a:t>Realizzate internamente</a:t>
            </a:r>
          </a:p>
          <a:p>
            <a:pPr lvl="1" eaLnBrk="1" hangingPunct="1"/>
            <a:r>
              <a:rPr lang="it-IT" smtClean="0"/>
              <a:t>Acquisite a titolo di proprietà</a:t>
            </a:r>
          </a:p>
          <a:p>
            <a:pPr lvl="1" eaLnBrk="1" hangingPunct="1"/>
            <a:r>
              <a:rPr lang="it-IT" smtClean="0"/>
              <a:t>Acquisite a titolo di godimento</a:t>
            </a:r>
          </a:p>
        </p:txBody>
      </p:sp>
    </p:spTree>
    <p:extLst>
      <p:ext uri="{BB962C8B-B14F-4D97-AF65-F5344CB8AC3E}">
        <p14:creationId xmlns:p14="http://schemas.microsoft.com/office/powerpoint/2010/main" val="3101522048"/>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it-IT" smtClean="0"/>
              <a:t>Rilevazione</a:t>
            </a:r>
          </a:p>
        </p:txBody>
      </p:sp>
      <p:sp>
        <p:nvSpPr>
          <p:cNvPr id="16387" name="Rectangle 3"/>
          <p:cNvSpPr>
            <a:spLocks noGrp="1" noChangeArrowheads="1"/>
          </p:cNvSpPr>
          <p:nvPr>
            <p:ph type="body" idx="1"/>
          </p:nvPr>
        </p:nvSpPr>
        <p:spPr>
          <a:xfrm>
            <a:off x="1702595" y="1412875"/>
            <a:ext cx="8421687" cy="4762500"/>
          </a:xfrm>
        </p:spPr>
        <p:txBody>
          <a:bodyPr/>
          <a:lstStyle/>
          <a:p>
            <a:pPr marL="609600" indent="-609600"/>
            <a:r>
              <a:rPr lang="it-IT" dirty="0" smtClean="0"/>
              <a:t>Il legislatore prevede l’applicazione delle medesime norme stabilite per le Immobilizzazioni Materiali</a:t>
            </a:r>
          </a:p>
          <a:p>
            <a:pPr marL="609600" indent="-609600"/>
            <a:r>
              <a:rPr lang="it-IT" dirty="0" smtClean="0"/>
              <a:t> In particolare:</a:t>
            </a:r>
          </a:p>
          <a:p>
            <a:pPr marL="609600" indent="-609600">
              <a:buNone/>
            </a:pPr>
            <a:r>
              <a:rPr lang="it-IT" dirty="0" smtClean="0"/>
              <a:t>La determinazione del valore originario</a:t>
            </a:r>
          </a:p>
          <a:p>
            <a:pPr marL="609600" indent="-609600">
              <a:buNone/>
            </a:pPr>
            <a:r>
              <a:rPr lang="it-IT" dirty="0" smtClean="0"/>
              <a:t>Il processo di ammortamento</a:t>
            </a:r>
          </a:p>
          <a:p>
            <a:pPr marL="609600" indent="-609600">
              <a:buNone/>
            </a:pPr>
            <a:r>
              <a:rPr lang="it-IT" dirty="0" smtClean="0"/>
              <a:t>Le svalutazioni per perdite durevoli e i ripristini di valore</a:t>
            </a:r>
          </a:p>
          <a:p>
            <a:pPr marL="609600" indent="-609600"/>
            <a:endParaRPr lang="it-IT" dirty="0" smtClean="0"/>
          </a:p>
        </p:txBody>
      </p:sp>
    </p:spTree>
    <p:extLst>
      <p:ext uri="{BB962C8B-B14F-4D97-AF65-F5344CB8AC3E}">
        <p14:creationId xmlns:p14="http://schemas.microsoft.com/office/powerpoint/2010/main" val="3902255816"/>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it-IT" smtClean="0"/>
              <a:t>1. Valore originario di iscrizione</a:t>
            </a:r>
          </a:p>
        </p:txBody>
      </p:sp>
      <p:sp>
        <p:nvSpPr>
          <p:cNvPr id="17411" name="Rectangle 3"/>
          <p:cNvSpPr>
            <a:spLocks noGrp="1" noChangeArrowheads="1"/>
          </p:cNvSpPr>
          <p:nvPr>
            <p:ph type="body" idx="1"/>
          </p:nvPr>
        </p:nvSpPr>
        <p:spPr/>
        <p:txBody>
          <a:bodyPr/>
          <a:lstStyle/>
          <a:p>
            <a:pPr eaLnBrk="1" hangingPunct="1">
              <a:lnSpc>
                <a:spcPct val="90000"/>
              </a:lnSpc>
            </a:pPr>
            <a:r>
              <a:rPr lang="it-IT" smtClean="0"/>
              <a:t>È costituito dal costo di acquisto o di produzione</a:t>
            </a:r>
          </a:p>
          <a:p>
            <a:pPr eaLnBrk="1" hangingPunct="1">
              <a:lnSpc>
                <a:spcPct val="90000"/>
              </a:lnSpc>
            </a:pPr>
            <a:r>
              <a:rPr lang="it-IT" smtClean="0"/>
              <a:t>il costo di acquisto include anche gli oneri accessori</a:t>
            </a:r>
          </a:p>
          <a:p>
            <a:pPr eaLnBrk="1" hangingPunct="1">
              <a:lnSpc>
                <a:spcPct val="90000"/>
              </a:lnSpc>
            </a:pPr>
            <a:r>
              <a:rPr lang="it-IT" smtClean="0"/>
              <a:t>il costo di produzione comprende tutti i costi direttamente imputabili nonché i costi indiretti per la quota ragionevolmente imputabile alla immobilizzazione</a:t>
            </a:r>
          </a:p>
        </p:txBody>
      </p:sp>
    </p:spTree>
    <p:extLst>
      <p:ext uri="{BB962C8B-B14F-4D97-AF65-F5344CB8AC3E}">
        <p14:creationId xmlns:p14="http://schemas.microsoft.com/office/powerpoint/2010/main" val="179882137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ttangolo 6"/>
          <p:cNvSpPr>
            <a:spLocks noChangeArrowheads="1"/>
          </p:cNvSpPr>
          <p:nvPr/>
        </p:nvSpPr>
        <p:spPr bwMode="auto">
          <a:xfrm>
            <a:off x="1726814" y="1484784"/>
            <a:ext cx="9121714" cy="5909310"/>
          </a:xfrm>
          <a:prstGeom prst="rect">
            <a:avLst/>
          </a:prstGeom>
          <a:noFill/>
          <a:ln w="9525">
            <a:noFill/>
            <a:miter lim="800000"/>
            <a:headEnd/>
            <a:tailEnd/>
          </a:ln>
        </p:spPr>
        <p:txBody>
          <a:bodyPr wrap="square">
            <a:spAutoFit/>
          </a:bodyPr>
          <a:lstStyle/>
          <a:p>
            <a:r>
              <a:rPr lang="it-IT" dirty="0">
                <a:solidFill>
                  <a:schemeClr val="accent6"/>
                </a:solidFill>
              </a:rPr>
              <a:t>In sintesi, in base a quanto previsto dall’OIC 9, per determinare il valore d’uso con la tecnica di attualizzazione dei flussi finanziari occorre:</a:t>
            </a:r>
          </a:p>
          <a:p>
            <a:pPr marL="285750" indent="-285750">
              <a:buFont typeface="Arial" panose="020B0604020202020204" pitchFamily="34" charset="0"/>
              <a:buChar char="•"/>
            </a:pPr>
            <a:r>
              <a:rPr lang="it-IT" dirty="0">
                <a:solidFill>
                  <a:schemeClr val="accent6"/>
                </a:solidFill>
              </a:rPr>
              <a:t>stimare i flussi finanziari futuri in entrata e in uscita che derivano –ossia che possono essere direttamente attribuiti o allocati all’attività in base a un criterio ragionevole e coerente- dall’uso continuativo dell’attività e dalla sua dismissione alla fine della sua vita utile, in una libera transazione fra parti consapevoli e disponibili</a:t>
            </a:r>
          </a:p>
          <a:p>
            <a:pPr marL="285750" indent="-285750">
              <a:buFont typeface="Arial" panose="020B0604020202020204" pitchFamily="34" charset="0"/>
              <a:buChar char="•"/>
            </a:pPr>
            <a:r>
              <a:rPr lang="it-IT" dirty="0">
                <a:solidFill>
                  <a:schemeClr val="accent6"/>
                </a:solidFill>
              </a:rPr>
              <a:t>applicare il tasso di attualizzazione appropriato a quei flussi finanziari futuri (OIC 9, par.r18 e 19)</a:t>
            </a:r>
          </a:p>
          <a:p>
            <a:pPr algn="just"/>
            <a:endParaRPr lang="it-IT" dirty="0">
              <a:solidFill>
                <a:schemeClr val="accent6"/>
              </a:solidFill>
            </a:endParaRPr>
          </a:p>
          <a:p>
            <a:r>
              <a:rPr lang="it-IT" dirty="0">
                <a:solidFill>
                  <a:schemeClr val="accent6"/>
                </a:solidFill>
              </a:rPr>
              <a:t>Ancora, la stima dei flussi finanziari futuri non include:</a:t>
            </a:r>
          </a:p>
          <a:p>
            <a:pPr marL="285750" indent="-285750">
              <a:buFont typeface="Arial" panose="020B0604020202020204" pitchFamily="34" charset="0"/>
              <a:buChar char="•"/>
            </a:pPr>
            <a:r>
              <a:rPr lang="it-IT" dirty="0">
                <a:solidFill>
                  <a:schemeClr val="accent6"/>
                </a:solidFill>
              </a:rPr>
              <a:t>i flussi finanziari in entrata o in uscita derivanti da attività di finanziamento. In sostanza, l’attualizzazione identifica tali valori in un’ottica </a:t>
            </a:r>
            <a:r>
              <a:rPr lang="it-IT" dirty="0" err="1">
                <a:solidFill>
                  <a:schemeClr val="accent6"/>
                </a:solidFill>
              </a:rPr>
              <a:t>asset</a:t>
            </a:r>
            <a:r>
              <a:rPr lang="it-IT" dirty="0">
                <a:solidFill>
                  <a:schemeClr val="accent6"/>
                </a:solidFill>
              </a:rPr>
              <a:t> side, ossia la netto degli oneri finanziari</a:t>
            </a:r>
          </a:p>
          <a:p>
            <a:pPr marL="285750" indent="-285750">
              <a:buFont typeface="Arial" panose="020B0604020202020204" pitchFamily="34" charset="0"/>
              <a:buChar char="•"/>
            </a:pPr>
            <a:r>
              <a:rPr lang="it-IT" dirty="0">
                <a:solidFill>
                  <a:schemeClr val="accent6"/>
                </a:solidFill>
              </a:rPr>
              <a:t>pagamenti o rimborsi fiscali, ossia al netto della gestione tributaria</a:t>
            </a:r>
          </a:p>
          <a:p>
            <a:pPr marL="285750" indent="-285750">
              <a:buFont typeface="Arial" panose="020B0604020202020204" pitchFamily="34" charset="0"/>
              <a:buChar char="•"/>
            </a:pPr>
            <a:r>
              <a:rPr lang="it-IT" dirty="0">
                <a:solidFill>
                  <a:schemeClr val="accent6"/>
                </a:solidFill>
              </a:rPr>
              <a:t>investimenti futuri (per esempio, ristrutturazioni, miglioramenti od ottimizzazioni) per i quali la società non si sia già obbligata (OIC 9, par.20)</a:t>
            </a:r>
          </a:p>
          <a:p>
            <a:r>
              <a:rPr lang="it-IT" dirty="0">
                <a:solidFill>
                  <a:schemeClr val="accent6"/>
                </a:solidFill>
              </a:rPr>
              <a:t> </a:t>
            </a:r>
          </a:p>
          <a:p>
            <a:r>
              <a:rPr lang="it-IT" dirty="0">
                <a:solidFill>
                  <a:schemeClr val="accent6"/>
                </a:solidFill>
              </a:rPr>
              <a:t>La società utilizza i piani o le previsioni più recenti. I piani non dovrebbero superare un orizzonte temporale di cinque anni. Le proiezioni più ampie possono essere basate su un tasso stabile o in diminuzione, a meno che possa essere giustificato un tasso crescente (vedi esempio)</a:t>
            </a:r>
          </a:p>
          <a:p>
            <a:pPr algn="just"/>
            <a:endParaRPr lang="it-IT" dirty="0">
              <a:solidFill>
                <a:schemeClr val="accent6"/>
              </a:solidFill>
            </a:endParaRPr>
          </a:p>
          <a:p>
            <a:pPr algn="just"/>
            <a:r>
              <a:rPr lang="it-IT" dirty="0">
                <a:solidFill>
                  <a:schemeClr val="accent6"/>
                </a:solidFill>
              </a:rPr>
              <a:t> </a:t>
            </a:r>
          </a:p>
        </p:txBody>
      </p:sp>
      <p:sp>
        <p:nvSpPr>
          <p:cNvPr id="16389" name="Rectangle 3"/>
          <p:cNvSpPr>
            <a:spLocks noChangeArrowheads="1"/>
          </p:cNvSpPr>
          <p:nvPr/>
        </p:nvSpPr>
        <p:spPr bwMode="auto">
          <a:xfrm>
            <a:off x="1726815" y="260650"/>
            <a:ext cx="8972435" cy="396399"/>
          </a:xfrm>
          <a:prstGeom prst="rect">
            <a:avLst/>
          </a:prstGeom>
          <a:noFill/>
          <a:ln w="9525">
            <a:noFill/>
            <a:miter lim="800000"/>
            <a:headEnd/>
            <a:tailEnd/>
          </a:ln>
        </p:spPr>
        <p:txBody>
          <a:bodyPr/>
          <a:lstStyle/>
          <a:p>
            <a:pPr algn="ctr"/>
            <a:r>
              <a:rPr lang="it-IT" sz="3200" dirty="0">
                <a:solidFill>
                  <a:srgbClr val="660066"/>
                </a:solidFill>
              </a:rPr>
              <a:t>Valore d’uso – </a:t>
            </a:r>
            <a:r>
              <a:rPr lang="it-IT" sz="3200" dirty="0" err="1">
                <a:solidFill>
                  <a:srgbClr val="660066"/>
                </a:solidFill>
              </a:rPr>
              <a:t>Discounted</a:t>
            </a:r>
            <a:r>
              <a:rPr lang="it-IT" sz="3200" dirty="0">
                <a:solidFill>
                  <a:srgbClr val="660066"/>
                </a:solidFill>
              </a:rPr>
              <a:t> </a:t>
            </a:r>
            <a:r>
              <a:rPr lang="it-IT" sz="3200" dirty="0" err="1">
                <a:solidFill>
                  <a:srgbClr val="660066"/>
                </a:solidFill>
              </a:rPr>
              <a:t>cash</a:t>
            </a:r>
            <a:r>
              <a:rPr lang="it-IT" sz="3200" dirty="0">
                <a:solidFill>
                  <a:srgbClr val="660066"/>
                </a:solidFill>
              </a:rPr>
              <a:t> flow</a:t>
            </a:r>
          </a:p>
          <a:p>
            <a:pPr algn="ctr"/>
            <a:endParaRPr lang="it-IT" sz="3200" dirty="0">
              <a:solidFill>
                <a:srgbClr val="660066"/>
              </a:solidFill>
            </a:endParaRPr>
          </a:p>
        </p:txBody>
      </p:sp>
    </p:spTree>
    <p:extLst>
      <p:ext uri="{BB962C8B-B14F-4D97-AF65-F5344CB8AC3E}">
        <p14:creationId xmlns:p14="http://schemas.microsoft.com/office/powerpoint/2010/main" val="3064234018"/>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it-IT" smtClean="0"/>
              <a:t>2. Processo di ammortamento</a:t>
            </a:r>
          </a:p>
        </p:txBody>
      </p:sp>
      <p:sp>
        <p:nvSpPr>
          <p:cNvPr id="18435" name="Rectangle 3"/>
          <p:cNvSpPr>
            <a:spLocks noGrp="1" noChangeArrowheads="1"/>
          </p:cNvSpPr>
          <p:nvPr>
            <p:ph type="body" idx="1"/>
          </p:nvPr>
        </p:nvSpPr>
        <p:spPr/>
        <p:txBody>
          <a:bodyPr/>
          <a:lstStyle/>
          <a:p>
            <a:pPr algn="ctr" eaLnBrk="1" hangingPunct="1"/>
            <a:endParaRPr lang="it-IT" smtClean="0"/>
          </a:p>
          <a:p>
            <a:pPr algn="ctr" eaLnBrk="1" hangingPunct="1"/>
            <a:r>
              <a:rPr lang="it-IT" smtClean="0"/>
              <a:t>Il valore  originario di costo dei beni e diritti immateriali deve essere sottoposto ad ammortamento in relazione alla “</a:t>
            </a:r>
            <a:r>
              <a:rPr lang="it-IT" i="1" smtClean="0"/>
              <a:t>vita utile”</a:t>
            </a:r>
            <a:r>
              <a:rPr lang="it-IT" smtClean="0"/>
              <a:t> delle attività</a:t>
            </a:r>
          </a:p>
          <a:p>
            <a:pPr algn="ctr" eaLnBrk="1" hangingPunct="1"/>
            <a:endParaRPr lang="it-IT" smtClean="0"/>
          </a:p>
          <a:p>
            <a:pPr algn="ctr" eaLnBrk="1" hangingPunct="1"/>
            <a:endParaRPr lang="it-IT" smtClean="0"/>
          </a:p>
        </p:txBody>
      </p:sp>
    </p:spTree>
    <p:extLst>
      <p:ext uri="{BB962C8B-B14F-4D97-AF65-F5344CB8AC3E}">
        <p14:creationId xmlns:p14="http://schemas.microsoft.com/office/powerpoint/2010/main" val="634403397"/>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olo 1"/>
          <p:cNvSpPr>
            <a:spLocks noGrp="1"/>
          </p:cNvSpPr>
          <p:nvPr>
            <p:ph type="title"/>
          </p:nvPr>
        </p:nvSpPr>
        <p:spPr/>
        <p:txBody>
          <a:bodyPr/>
          <a:lstStyle/>
          <a:p>
            <a:pPr eaLnBrk="1" hangingPunct="1"/>
            <a:r>
              <a:rPr lang="it-IT" smtClean="0"/>
              <a:t>Revisioni periodiche</a:t>
            </a:r>
          </a:p>
        </p:txBody>
      </p:sp>
      <p:sp>
        <p:nvSpPr>
          <p:cNvPr id="20483" name="Segnaposto contenuto 2"/>
          <p:cNvSpPr>
            <a:spLocks noGrp="1"/>
          </p:cNvSpPr>
          <p:nvPr>
            <p:ph idx="1"/>
          </p:nvPr>
        </p:nvSpPr>
        <p:spPr/>
        <p:txBody>
          <a:bodyPr/>
          <a:lstStyle/>
          <a:p>
            <a:pPr eaLnBrk="1" hangingPunct="1">
              <a:buFont typeface="Arial" charset="0"/>
              <a:buChar char="•"/>
            </a:pPr>
            <a:r>
              <a:rPr lang="it-IT" dirty="0" smtClean="0"/>
              <a:t>valutare se l’attività ha subito una perdita durevole di valore</a:t>
            </a:r>
          </a:p>
          <a:p>
            <a:pPr eaLnBrk="1" hangingPunct="1">
              <a:buFont typeface="Arial" charset="0"/>
              <a:buChar char="•"/>
            </a:pPr>
            <a:r>
              <a:rPr lang="it-IT" dirty="0" smtClean="0"/>
              <a:t>stimare il valore recuperabile dell’attività, se sussiste una perdita</a:t>
            </a:r>
          </a:p>
          <a:p>
            <a:pPr eaLnBrk="1" hangingPunct="1">
              <a:buFont typeface="Arial" charset="0"/>
              <a:buChar char="•"/>
            </a:pPr>
            <a:r>
              <a:rPr lang="it-IT" dirty="0" smtClean="0"/>
              <a:t>operare una svalutazione dell’attività se il valore recuperabile dell’attività è inferiore al valore contabile</a:t>
            </a:r>
          </a:p>
          <a:p>
            <a:pPr eaLnBrk="1" hangingPunct="1"/>
            <a:endParaRPr lang="it-IT" dirty="0" smtClean="0"/>
          </a:p>
        </p:txBody>
      </p:sp>
    </p:spTree>
    <p:extLst>
      <p:ext uri="{BB962C8B-B14F-4D97-AF65-F5344CB8AC3E}">
        <p14:creationId xmlns:p14="http://schemas.microsoft.com/office/powerpoint/2010/main" val="2648938427"/>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703512" y="123280"/>
            <a:ext cx="8784976" cy="1145481"/>
          </a:xfrm>
        </p:spPr>
        <p:txBody>
          <a:bodyPr/>
          <a:lstStyle/>
          <a:p>
            <a:r>
              <a:rPr lang="it-IT" dirty="0" smtClean="0"/>
              <a:t>La proposta 2013: il valore residuo</a:t>
            </a:r>
            <a:endParaRPr lang="it-IT" dirty="0"/>
          </a:p>
        </p:txBody>
      </p:sp>
      <p:sp>
        <p:nvSpPr>
          <p:cNvPr id="3" name="Segnaposto contenuto 2"/>
          <p:cNvSpPr>
            <a:spLocks noGrp="1"/>
          </p:cNvSpPr>
          <p:nvPr>
            <p:ph idx="1"/>
          </p:nvPr>
        </p:nvSpPr>
        <p:spPr>
          <a:xfrm>
            <a:off x="1847528" y="1628801"/>
            <a:ext cx="8856984" cy="4510063"/>
          </a:xfrm>
        </p:spPr>
        <p:txBody>
          <a:bodyPr/>
          <a:lstStyle/>
          <a:p>
            <a:r>
              <a:rPr lang="it-IT" sz="2000" dirty="0"/>
              <a:t>84. Il valore residuo di un bene immateriale si presume pari a zero, a meno che:</a:t>
            </a:r>
          </a:p>
          <a:p>
            <a:r>
              <a:rPr lang="it-IT" sz="2000" dirty="0"/>
              <a:t>a) vi sia un impegno da parte di terzi ad acquistare il bene immateriale alla fine della sua vita utile; o</a:t>
            </a:r>
          </a:p>
          <a:p>
            <a:r>
              <a:rPr lang="it-IT" sz="2000" dirty="0"/>
              <a:t>b) sia dimostrabile l’esistenza di un mercato del bene dal quale trarre un valore oggettivo che permetta di effettuare una stima attendibile del valore realizzabile dalla alienazione dell’attività immateriale al termine della vita utile e:</a:t>
            </a:r>
          </a:p>
          <a:p>
            <a:r>
              <a:rPr lang="it-IT" sz="2000" dirty="0"/>
              <a:t>	i. il valore residuo può essere determinato facendo riferimento a tale mercato; e</a:t>
            </a:r>
          </a:p>
          <a:p>
            <a:r>
              <a:rPr lang="it-IT" sz="2000" dirty="0"/>
              <a:t>	</a:t>
            </a:r>
            <a:r>
              <a:rPr lang="it-IT" sz="2000" dirty="0" err="1"/>
              <a:t>ii</a:t>
            </a:r>
            <a:r>
              <a:rPr lang="it-IT" sz="2000" dirty="0"/>
              <a:t>. è probabile che tale mercato esisterà alla fine della vita utile dell’attività.</a:t>
            </a:r>
          </a:p>
          <a:p>
            <a:r>
              <a:rPr lang="it-IT" sz="2000" dirty="0"/>
              <a:t>Il valore residuo di un onere pluriennale è sempre pari a zero.</a:t>
            </a:r>
          </a:p>
        </p:txBody>
      </p:sp>
    </p:spTree>
    <p:extLst>
      <p:ext uri="{BB962C8B-B14F-4D97-AF65-F5344CB8AC3E}">
        <p14:creationId xmlns:p14="http://schemas.microsoft.com/office/powerpoint/2010/main" val="815094827"/>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1559497" y="1"/>
            <a:ext cx="9001125" cy="836712"/>
          </a:xfrm>
        </p:spPr>
        <p:txBody>
          <a:bodyPr/>
          <a:lstStyle/>
          <a:p>
            <a:pPr algn="ctr" eaLnBrk="1" hangingPunct="1"/>
            <a:r>
              <a:rPr lang="it-IT" sz="3600" b="1" dirty="0"/>
              <a:t>Svalutazioni e rivalutazione</a:t>
            </a:r>
            <a:endParaRPr lang="it-IT" sz="3000" b="1" dirty="0"/>
          </a:p>
        </p:txBody>
      </p:sp>
      <p:sp>
        <p:nvSpPr>
          <p:cNvPr id="24579" name="Rectangle 3"/>
          <p:cNvSpPr>
            <a:spLocks noGrp="1" noChangeArrowheads="1"/>
          </p:cNvSpPr>
          <p:nvPr>
            <p:ph type="body" idx="1"/>
          </p:nvPr>
        </p:nvSpPr>
        <p:spPr>
          <a:xfrm>
            <a:off x="1859756" y="1484784"/>
            <a:ext cx="8916988" cy="4824536"/>
          </a:xfrm>
        </p:spPr>
        <p:txBody>
          <a:bodyPr>
            <a:normAutofit lnSpcReduction="10000"/>
          </a:bodyPr>
          <a:lstStyle/>
          <a:p>
            <a:pPr marL="609600" indent="-609600"/>
            <a:r>
              <a:rPr lang="it-IT" sz="2400" dirty="0"/>
              <a:t>Le </a:t>
            </a:r>
            <a:r>
              <a:rPr lang="it-IT" sz="2400" b="1" i="1" dirty="0">
                <a:solidFill>
                  <a:srgbClr val="7030A0"/>
                </a:solidFill>
              </a:rPr>
              <a:t>svalutazioni</a:t>
            </a:r>
            <a:r>
              <a:rPr lang="it-IT" sz="2400" dirty="0"/>
              <a:t> sono trattate dall’OIC 9 congiuntamente alle svalutazioni di immobilizzazioni materiali</a:t>
            </a:r>
          </a:p>
          <a:p>
            <a:pPr marL="609600" indent="-609600"/>
            <a:endParaRPr lang="it-IT" sz="2400" dirty="0"/>
          </a:p>
          <a:p>
            <a:pPr marL="609600" indent="-609600"/>
            <a:r>
              <a:rPr lang="it-IT" sz="2400" dirty="0"/>
              <a:t>Le </a:t>
            </a:r>
            <a:r>
              <a:rPr lang="it-IT" sz="2400" b="1" i="1" dirty="0">
                <a:solidFill>
                  <a:srgbClr val="7030A0"/>
                </a:solidFill>
              </a:rPr>
              <a:t>rivalutazioni</a:t>
            </a:r>
            <a:r>
              <a:rPr lang="it-IT" sz="2400" dirty="0"/>
              <a:t>  si distinguono, come quelle delle immobilizzazioni materiali, in:</a:t>
            </a:r>
          </a:p>
          <a:p>
            <a:pPr marL="609600" indent="-609600"/>
            <a:r>
              <a:rPr lang="it-IT" sz="2400" u="sng" dirty="0"/>
              <a:t>rivalutazioni monetarie</a:t>
            </a:r>
            <a:r>
              <a:rPr lang="it-IT" sz="2400" dirty="0"/>
              <a:t> (fondate su leggi speciali motivate dal processo inflazionistico)</a:t>
            </a:r>
          </a:p>
          <a:p>
            <a:pPr marL="609600" indent="-609600"/>
            <a:r>
              <a:rPr lang="it-IT" sz="2400" u="sng" dirty="0"/>
              <a:t>rivalutazioni economiche</a:t>
            </a:r>
            <a:r>
              <a:rPr lang="it-IT" sz="2400" dirty="0"/>
              <a:t> (per “speciali ragioni” determinate da casi eccezionali); esiste in tal caso l’</a:t>
            </a:r>
            <a:r>
              <a:rPr lang="it-IT" sz="2400" i="1" dirty="0"/>
              <a:t>obbligatorietà'</a:t>
            </a:r>
            <a:r>
              <a:rPr lang="it-IT" sz="2400" dirty="0"/>
              <a:t>  della deroga. In entrambi i casi si formano delle riserve di rivalutazione, che, nel caso di rivalutazioni economiche, non sono distribuibili se non in misura corrispondente al valore recuperato (per alienazione o per ammortamento).</a:t>
            </a:r>
          </a:p>
          <a:p>
            <a:pPr marL="609600" indent="-609600"/>
            <a:endParaRPr lang="it-IT" sz="2400" dirty="0"/>
          </a:p>
        </p:txBody>
      </p:sp>
    </p:spTree>
    <p:extLst>
      <p:ext uri="{BB962C8B-B14F-4D97-AF65-F5344CB8AC3E}">
        <p14:creationId xmlns:p14="http://schemas.microsoft.com/office/powerpoint/2010/main" val="148883905"/>
      </p:ext>
    </p:extLst>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1775620" y="404814"/>
            <a:ext cx="8415337" cy="1152525"/>
          </a:xfrm>
        </p:spPr>
        <p:txBody>
          <a:bodyPr/>
          <a:lstStyle/>
          <a:p>
            <a:pPr eaLnBrk="1" hangingPunct="1"/>
            <a:r>
              <a:rPr lang="it-IT" sz="3200" b="1" dirty="0"/>
              <a:t>Costi di impianto e ampliamento</a:t>
            </a:r>
          </a:p>
        </p:txBody>
      </p:sp>
      <p:sp>
        <p:nvSpPr>
          <p:cNvPr id="25603" name="Rectangle 3"/>
          <p:cNvSpPr>
            <a:spLocks noGrp="1" noChangeArrowheads="1"/>
          </p:cNvSpPr>
          <p:nvPr>
            <p:ph type="body" idx="1"/>
          </p:nvPr>
        </p:nvSpPr>
        <p:spPr/>
        <p:txBody>
          <a:bodyPr/>
          <a:lstStyle/>
          <a:p>
            <a:pPr eaLnBrk="1" hangingPunct="1"/>
            <a:r>
              <a:rPr lang="it-IT" dirty="0" smtClean="0"/>
              <a:t>Costi di costituzione della società e di modifica dello statuto sociale</a:t>
            </a:r>
          </a:p>
          <a:p>
            <a:pPr eaLnBrk="1" hangingPunct="1"/>
            <a:r>
              <a:rPr lang="it-IT" dirty="0" smtClean="0"/>
              <a:t>Costi di avviamento di impianti o di produzione</a:t>
            </a:r>
          </a:p>
          <a:p>
            <a:pPr eaLnBrk="1" hangingPunct="1"/>
            <a:r>
              <a:rPr lang="it-IT" dirty="0" smtClean="0"/>
              <a:t>Casi particolari</a:t>
            </a:r>
          </a:p>
        </p:txBody>
      </p:sp>
    </p:spTree>
    <p:extLst>
      <p:ext uri="{BB962C8B-B14F-4D97-AF65-F5344CB8AC3E}">
        <p14:creationId xmlns:p14="http://schemas.microsoft.com/office/powerpoint/2010/main" val="2666695861"/>
      </p:ext>
    </p:extLst>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1847056" y="260351"/>
            <a:ext cx="8426450" cy="720725"/>
          </a:xfrm>
        </p:spPr>
        <p:txBody>
          <a:bodyPr/>
          <a:lstStyle/>
          <a:p>
            <a:pPr eaLnBrk="1" hangingPunct="1"/>
            <a:r>
              <a:rPr lang="it-IT" sz="4000" i="1"/>
              <a:t>Concetto</a:t>
            </a:r>
          </a:p>
        </p:txBody>
      </p:sp>
      <p:sp>
        <p:nvSpPr>
          <p:cNvPr id="26627" name="Rectangle 3"/>
          <p:cNvSpPr>
            <a:spLocks noGrp="1" noChangeArrowheads="1"/>
          </p:cNvSpPr>
          <p:nvPr>
            <p:ph type="body" idx="1"/>
          </p:nvPr>
        </p:nvSpPr>
        <p:spPr>
          <a:xfrm>
            <a:off x="1774032" y="908050"/>
            <a:ext cx="8494713" cy="5473700"/>
          </a:xfrm>
        </p:spPr>
        <p:txBody>
          <a:bodyPr/>
          <a:lstStyle/>
          <a:p>
            <a:pPr eaLnBrk="1" hangingPunct="1">
              <a:lnSpc>
                <a:spcPct val="80000"/>
              </a:lnSpc>
            </a:pPr>
            <a:r>
              <a:rPr lang="it-IT" sz="2700" i="1" u="sng"/>
              <a:t>costituzione della società</a:t>
            </a:r>
            <a:r>
              <a:rPr lang="it-IT" sz="2700" i="1"/>
              <a:t> </a:t>
            </a:r>
            <a:r>
              <a:rPr lang="it-IT" sz="2700"/>
              <a:t>(costi inerenti l'atto costitutivo, le relative tasse, le eventuali consulenze dirette alla sua formulazione, l'ottenimento delle licenze, permessi ed autorizzazioni richieste, e simili)</a:t>
            </a:r>
          </a:p>
          <a:p>
            <a:pPr eaLnBrk="1" hangingPunct="1">
              <a:lnSpc>
                <a:spcPct val="80000"/>
              </a:lnSpc>
            </a:pPr>
            <a:r>
              <a:rPr lang="it-IT" sz="2700" i="1" u="sng"/>
              <a:t>Costi di avviamento di impianti o di produzione</a:t>
            </a:r>
            <a:r>
              <a:rPr lang="it-IT" sz="2700"/>
              <a:t> (costi per l’avviamento di nuovi impianti, nuove produzioni, costi per l’ottenimento di autorizzazioni amministrative)</a:t>
            </a:r>
          </a:p>
          <a:p>
            <a:pPr eaLnBrk="1" hangingPunct="1">
              <a:lnSpc>
                <a:spcPct val="80000"/>
              </a:lnSpc>
            </a:pPr>
            <a:r>
              <a:rPr lang="it-IT" sz="2700" i="1" u="sng"/>
              <a:t>casi particolari</a:t>
            </a:r>
            <a:r>
              <a:rPr lang="it-IT" sz="2700"/>
              <a:t> (costi start up di una nuova impresa o di una nuova attività, costi di addestramento e qualificazione del personale o degli agenti, spese per aumento di capitale sociale; spese per operazioni di trasformazione, fusione, scissione; spese per l'ammissione alla quotazione in borsa dell'impresa)</a:t>
            </a:r>
          </a:p>
        </p:txBody>
      </p:sp>
    </p:spTree>
    <p:extLst>
      <p:ext uri="{BB962C8B-B14F-4D97-AF65-F5344CB8AC3E}">
        <p14:creationId xmlns:p14="http://schemas.microsoft.com/office/powerpoint/2010/main" val="1208766970"/>
      </p:ext>
    </p:extLst>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245912" y="188640"/>
            <a:ext cx="9674625" cy="1307286"/>
          </a:xfrm>
        </p:spPr>
        <p:txBody>
          <a:bodyPr/>
          <a:lstStyle/>
          <a:p>
            <a:r>
              <a:rPr lang="it-IT" dirty="0" smtClean="0"/>
              <a:t>Proposta </a:t>
            </a:r>
            <a:r>
              <a:rPr lang="it-IT" dirty="0"/>
              <a:t>2013: costi di addestramento e </a:t>
            </a:r>
            <a:r>
              <a:rPr lang="it-IT" dirty="0" smtClean="0"/>
              <a:t>di riqualificazione </a:t>
            </a:r>
            <a:endParaRPr lang="it-IT" dirty="0"/>
          </a:p>
        </p:txBody>
      </p:sp>
      <p:sp>
        <p:nvSpPr>
          <p:cNvPr id="3" name="Segnaposto contenuto 2"/>
          <p:cNvSpPr>
            <a:spLocks noGrp="1"/>
          </p:cNvSpPr>
          <p:nvPr>
            <p:ph idx="1"/>
          </p:nvPr>
        </p:nvSpPr>
        <p:spPr>
          <a:xfrm>
            <a:off x="1847529" y="1714804"/>
            <a:ext cx="8618066" cy="4162468"/>
          </a:xfrm>
        </p:spPr>
        <p:txBody>
          <a:bodyPr/>
          <a:lstStyle/>
          <a:p>
            <a:pPr>
              <a:lnSpc>
                <a:spcPct val="100000"/>
              </a:lnSpc>
              <a:spcBef>
                <a:spcPts val="600"/>
              </a:spcBef>
              <a:spcAft>
                <a:spcPts val="600"/>
              </a:spcAft>
            </a:pPr>
            <a:r>
              <a:rPr lang="it-IT" sz="2400" dirty="0"/>
              <a:t>Sono capitalizzabili se:</a:t>
            </a:r>
          </a:p>
          <a:p>
            <a:pPr>
              <a:lnSpc>
                <a:spcPct val="100000"/>
              </a:lnSpc>
              <a:spcBef>
                <a:spcPts val="600"/>
              </a:spcBef>
              <a:spcAft>
                <a:spcPts val="600"/>
              </a:spcAft>
              <a:buFontTx/>
              <a:buChar char="-"/>
            </a:pPr>
            <a:r>
              <a:rPr lang="it-IT" sz="2400" dirty="0"/>
              <a:t>assimilabili a costi di start-up; o</a:t>
            </a:r>
          </a:p>
          <a:p>
            <a:pPr>
              <a:lnSpc>
                <a:spcPct val="100000"/>
              </a:lnSpc>
              <a:spcBef>
                <a:spcPts val="600"/>
              </a:spcBef>
              <a:spcAft>
                <a:spcPts val="600"/>
              </a:spcAft>
              <a:buFontTx/>
              <a:buChar char="-"/>
            </a:pPr>
            <a:r>
              <a:rPr lang="it-IT" sz="2400" dirty="0"/>
              <a:t>sono sostenuti in relazione ad un processo di riconversione o ristrutturazione, purché tale processo si sostanzi in un investimento sugli attuali fattori produttivi e purché comporti un profondo cambiamento nella struttura produttiva (cambiamenti dei prodotti e dei processi produttivi), commerciale (cambiamenti della struttura distributiva) ed amministrativa della società. Devono risultare da un piano approvato dagli amministratori da cui risulti la capacità di assorbire i costi</a:t>
            </a:r>
          </a:p>
        </p:txBody>
      </p:sp>
    </p:spTree>
    <p:extLst>
      <p:ext uri="{BB962C8B-B14F-4D97-AF65-F5344CB8AC3E}">
        <p14:creationId xmlns:p14="http://schemas.microsoft.com/office/powerpoint/2010/main" val="3569496531"/>
      </p:ext>
    </p:extLst>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1631156" y="765175"/>
            <a:ext cx="8929688" cy="863600"/>
          </a:xfrm>
          <a:noFill/>
          <a:ln w="9525">
            <a:noFill/>
            <a:round/>
            <a:headEnd/>
            <a:tailEnd/>
          </a:ln>
        </p:spPr>
        <p:txBody>
          <a:bodyPr vert="horz" wrap="square" lIns="92075" tIns="46038" rIns="92075" bIns="46038" numCol="1" rtlCol="0" anchor="ctr" anchorCtr="0" compatLnSpc="1">
            <a:prstTxWarp prst="textNoShape">
              <a:avLst/>
            </a:prstTxWarp>
            <a:normAutofit fontScale="90000"/>
          </a:bodyPr>
          <a:lstStyle/>
          <a:p>
            <a:pPr eaLnBrk="1" hangingPunct="1"/>
            <a:r>
              <a:rPr lang="it-IT" sz="4000" b="1" dirty="0"/>
              <a:t>Cautele:</a:t>
            </a:r>
            <a:br>
              <a:rPr lang="it-IT" sz="4000" b="1" dirty="0"/>
            </a:br>
            <a:endParaRPr lang="it-IT" sz="4000" b="1" dirty="0"/>
          </a:p>
        </p:txBody>
      </p:sp>
      <p:sp>
        <p:nvSpPr>
          <p:cNvPr id="27651" name="Rectangle 3"/>
          <p:cNvSpPr>
            <a:spLocks noGrp="1" noChangeArrowheads="1"/>
          </p:cNvSpPr>
          <p:nvPr>
            <p:ph type="body" sz="half" idx="1"/>
          </p:nvPr>
        </p:nvSpPr>
        <p:spPr>
          <a:xfrm>
            <a:off x="1720056" y="1773239"/>
            <a:ext cx="8985250" cy="3743325"/>
          </a:xfrm>
        </p:spPr>
        <p:txBody>
          <a:bodyPr vert="horz" lIns="92075" tIns="46038" rIns="92075" bIns="46038" rtlCol="0">
            <a:normAutofit/>
          </a:bodyPr>
          <a:lstStyle/>
          <a:p>
            <a:pPr marL="457200" lvl="1" indent="0">
              <a:lnSpc>
                <a:spcPct val="80000"/>
              </a:lnSpc>
              <a:spcBef>
                <a:spcPct val="20000"/>
              </a:spcBef>
              <a:buFont typeface="Times New Roman" pitchFamily="18" charset="0"/>
              <a:buChar char="–"/>
            </a:pPr>
            <a:r>
              <a:rPr lang="it-IT" sz="3200" b="1">
                <a:solidFill>
                  <a:schemeClr val="accent2"/>
                </a:solidFill>
                <a:latin typeface="Times New Roman" pitchFamily="18" charset="0"/>
              </a:rPr>
              <a:t>iscrizione solo con il consenso del Collegio Sindacale</a:t>
            </a:r>
          </a:p>
          <a:p>
            <a:pPr marL="457200" lvl="1" indent="0">
              <a:lnSpc>
                <a:spcPct val="80000"/>
              </a:lnSpc>
              <a:spcBef>
                <a:spcPct val="20000"/>
              </a:spcBef>
              <a:buFont typeface="Times New Roman" pitchFamily="18" charset="0"/>
              <a:buChar char="–"/>
            </a:pPr>
            <a:r>
              <a:rPr lang="it-IT" sz="3200" b="1">
                <a:solidFill>
                  <a:schemeClr val="accent2"/>
                </a:solidFill>
                <a:latin typeface="Times New Roman" pitchFamily="18" charset="0"/>
              </a:rPr>
              <a:t>ammortamento: massimo in  5 anni</a:t>
            </a:r>
          </a:p>
          <a:p>
            <a:pPr marL="457200" lvl="1" indent="0">
              <a:lnSpc>
                <a:spcPct val="80000"/>
              </a:lnSpc>
              <a:spcBef>
                <a:spcPct val="20000"/>
              </a:spcBef>
              <a:buFont typeface="Times New Roman" pitchFamily="18" charset="0"/>
              <a:buChar char="–"/>
            </a:pPr>
            <a:r>
              <a:rPr lang="it-IT" sz="3200" b="1">
                <a:solidFill>
                  <a:schemeClr val="accent2"/>
                </a:solidFill>
                <a:latin typeface="Times New Roman" pitchFamily="18" charset="0"/>
              </a:rPr>
              <a:t>distribuzione dei dividendi solo se:</a:t>
            </a:r>
          </a:p>
          <a:p>
            <a:pPr marL="914400" lvl="2" indent="0">
              <a:lnSpc>
                <a:spcPct val="80000"/>
              </a:lnSpc>
              <a:spcBef>
                <a:spcPct val="20000"/>
              </a:spcBef>
              <a:buFont typeface="Times New Roman" pitchFamily="18" charset="0"/>
              <a:buChar char="•"/>
            </a:pPr>
            <a:r>
              <a:rPr lang="it-IT" sz="3200" b="1">
                <a:solidFill>
                  <a:schemeClr val="accent2"/>
                </a:solidFill>
                <a:latin typeface="Times New Roman" pitchFamily="18" charset="0"/>
              </a:rPr>
              <a:t>completamente ammortizzati</a:t>
            </a:r>
            <a:r>
              <a:rPr lang="it-IT" sz="3200">
                <a:solidFill>
                  <a:schemeClr val="accent2"/>
                </a:solidFill>
                <a:latin typeface="Times New Roman" pitchFamily="18" charset="0"/>
              </a:rPr>
              <a:t> </a:t>
            </a:r>
          </a:p>
          <a:p>
            <a:pPr marL="457200" lvl="1" indent="0">
              <a:lnSpc>
                <a:spcPct val="80000"/>
              </a:lnSpc>
              <a:spcBef>
                <a:spcPct val="20000"/>
              </a:spcBef>
              <a:buFontTx/>
              <a:buChar char=" "/>
            </a:pPr>
            <a:r>
              <a:rPr lang="it-IT" sz="3200" b="1">
                <a:solidFill>
                  <a:schemeClr val="accent2"/>
                </a:solidFill>
                <a:latin typeface="Times New Roman" pitchFamily="18" charset="0"/>
              </a:rPr>
              <a:t>oppure</a:t>
            </a:r>
          </a:p>
          <a:p>
            <a:pPr marL="914400" lvl="2" indent="0">
              <a:lnSpc>
                <a:spcPct val="80000"/>
              </a:lnSpc>
              <a:spcBef>
                <a:spcPct val="20000"/>
              </a:spcBef>
              <a:buFont typeface="Times New Roman" pitchFamily="18" charset="0"/>
              <a:buChar char="•"/>
            </a:pPr>
            <a:r>
              <a:rPr lang="it-IT" sz="3200" b="1">
                <a:solidFill>
                  <a:schemeClr val="accent2"/>
                </a:solidFill>
                <a:latin typeface="Times New Roman" pitchFamily="18" charset="0"/>
              </a:rPr>
              <a:t>presenza di riserve disponibili che coprono l’importo non ammortizzato</a:t>
            </a:r>
          </a:p>
        </p:txBody>
      </p:sp>
      <p:sp>
        <p:nvSpPr>
          <p:cNvPr id="1312772" name="Rectangle 4"/>
          <p:cNvSpPr>
            <a:spLocks noChangeArrowheads="1"/>
          </p:cNvSpPr>
          <p:nvPr/>
        </p:nvSpPr>
        <p:spPr bwMode="auto">
          <a:xfrm>
            <a:off x="1561306" y="1557338"/>
            <a:ext cx="9151938" cy="4608512"/>
          </a:xfrm>
          <a:prstGeom prst="rect">
            <a:avLst/>
          </a:prstGeom>
          <a:noFill/>
          <a:ln w="12700">
            <a:solidFill>
              <a:schemeClr val="tx1"/>
            </a:solidFill>
            <a:miter lim="800000"/>
            <a:headEnd/>
            <a:tailEnd/>
          </a:ln>
          <a:effectLst/>
        </p:spPr>
        <p:txBody>
          <a:bodyPr wrap="none" anchor="ctr"/>
          <a:lstStyle/>
          <a:p>
            <a:pPr>
              <a:defRPr/>
            </a:pPr>
            <a:endParaRPr lang="it-IT"/>
          </a:p>
        </p:txBody>
      </p:sp>
      <p:sp>
        <p:nvSpPr>
          <p:cNvPr id="27653" name="Rectangle 5"/>
          <p:cNvSpPr>
            <a:spLocks noChangeArrowheads="1"/>
          </p:cNvSpPr>
          <p:nvPr/>
        </p:nvSpPr>
        <p:spPr bwMode="auto">
          <a:xfrm>
            <a:off x="9409906" y="549275"/>
            <a:ext cx="1276350"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r" eaLnBrk="0" hangingPunct="0">
              <a:buClrTx/>
              <a:buSzTx/>
              <a:buFontTx/>
              <a:buNone/>
            </a:pPr>
            <a:r>
              <a:rPr lang="it-IT" b="1">
                <a:latin typeface="Arial" charset="0"/>
              </a:rPr>
              <a:t>         C.C. </a:t>
            </a:r>
          </a:p>
          <a:p>
            <a:pPr algn="r" eaLnBrk="0" hangingPunct="0">
              <a:buClrTx/>
              <a:buSzTx/>
              <a:buFontTx/>
              <a:buNone/>
            </a:pPr>
            <a:r>
              <a:rPr lang="it-IT" b="1">
                <a:latin typeface="Arial" charset="0"/>
              </a:rPr>
              <a:t>Art. 2426,</a:t>
            </a:r>
          </a:p>
          <a:p>
            <a:pPr algn="r" eaLnBrk="0" hangingPunct="0">
              <a:buClrTx/>
              <a:buSzTx/>
              <a:buFontTx/>
              <a:buNone/>
            </a:pPr>
            <a:r>
              <a:rPr lang="it-IT" b="1">
                <a:latin typeface="Arial" charset="0"/>
              </a:rPr>
              <a:t>punto 5</a:t>
            </a:r>
          </a:p>
        </p:txBody>
      </p:sp>
    </p:spTree>
    <p:extLst>
      <p:ext uri="{BB962C8B-B14F-4D97-AF65-F5344CB8AC3E}">
        <p14:creationId xmlns:p14="http://schemas.microsoft.com/office/powerpoint/2010/main" val="2376809847"/>
      </p:ext>
    </p:extLst>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ChangeArrowheads="1"/>
          </p:cNvSpPr>
          <p:nvPr/>
        </p:nvSpPr>
        <p:spPr bwMode="auto">
          <a:xfrm>
            <a:off x="1142206" y="1125539"/>
            <a:ext cx="4160838" cy="4967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eaLnBrk="0" hangingPunct="0">
              <a:lnSpc>
                <a:spcPct val="180000"/>
              </a:lnSpc>
              <a:buClrTx/>
              <a:buSzTx/>
              <a:buFontTx/>
              <a:buNone/>
            </a:pPr>
            <a:r>
              <a:rPr lang="it-IT" sz="2500" b="1">
                <a:solidFill>
                  <a:schemeClr val="accent2"/>
                </a:solidFill>
                <a:latin typeface="Times New Roman" pitchFamily="18" charset="0"/>
              </a:rPr>
              <a:t>COSTI DI R&amp;S             =</a:t>
            </a:r>
            <a:br>
              <a:rPr lang="it-IT" sz="2500" b="1">
                <a:solidFill>
                  <a:schemeClr val="accent2"/>
                </a:solidFill>
                <a:latin typeface="Times New Roman" pitchFamily="18" charset="0"/>
              </a:rPr>
            </a:br>
            <a:r>
              <a:rPr lang="it-IT" sz="2500" b="1">
                <a:solidFill>
                  <a:schemeClr val="accent2"/>
                </a:solidFill>
                <a:latin typeface="Times New Roman" pitchFamily="18" charset="0"/>
              </a:rPr>
              <a:t/>
            </a:r>
            <a:br>
              <a:rPr lang="it-IT" sz="2500" b="1">
                <a:solidFill>
                  <a:schemeClr val="accent2"/>
                </a:solidFill>
                <a:latin typeface="Times New Roman" pitchFamily="18" charset="0"/>
              </a:rPr>
            </a:br>
            <a:endParaRPr lang="it-IT" sz="2500" b="1">
              <a:solidFill>
                <a:schemeClr val="accent2"/>
              </a:solidFill>
              <a:latin typeface="Times New Roman" pitchFamily="18" charset="0"/>
            </a:endParaRPr>
          </a:p>
          <a:p>
            <a:pPr eaLnBrk="0" hangingPunct="0">
              <a:lnSpc>
                <a:spcPct val="180000"/>
              </a:lnSpc>
              <a:buClrTx/>
              <a:buSzTx/>
              <a:buFontTx/>
              <a:buNone/>
            </a:pPr>
            <a:endParaRPr lang="it-IT" sz="2500" b="1">
              <a:solidFill>
                <a:schemeClr val="accent2"/>
              </a:solidFill>
              <a:latin typeface="Times New Roman" pitchFamily="18" charset="0"/>
            </a:endParaRPr>
          </a:p>
          <a:p>
            <a:pPr eaLnBrk="0" hangingPunct="0">
              <a:lnSpc>
                <a:spcPct val="180000"/>
              </a:lnSpc>
              <a:buClrTx/>
              <a:buSzTx/>
              <a:buFontTx/>
              <a:buNone/>
            </a:pPr>
            <a:r>
              <a:rPr lang="it-IT" sz="2500" b="1">
                <a:solidFill>
                  <a:schemeClr val="accent2"/>
                </a:solidFill>
                <a:latin typeface="Times New Roman" pitchFamily="18" charset="0"/>
              </a:rPr>
              <a:t>COSTI DI PUBBLICITA’=</a:t>
            </a:r>
          </a:p>
        </p:txBody>
      </p:sp>
      <p:sp>
        <p:nvSpPr>
          <p:cNvPr id="28675" name="Rectangle 3"/>
          <p:cNvSpPr>
            <a:spLocks noChangeArrowheads="1"/>
          </p:cNvSpPr>
          <p:nvPr/>
        </p:nvSpPr>
        <p:spPr bwMode="auto">
          <a:xfrm>
            <a:off x="5374481" y="1268413"/>
            <a:ext cx="5043488" cy="459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eaLnBrk="0" hangingPunct="0">
              <a:lnSpc>
                <a:spcPct val="90000"/>
              </a:lnSpc>
              <a:buClrTx/>
              <a:buSzTx/>
              <a:buFontTx/>
              <a:buNone/>
            </a:pPr>
            <a:r>
              <a:rPr lang="it-IT" sz="2500" b="1">
                <a:solidFill>
                  <a:schemeClr val="accent2"/>
                </a:solidFill>
                <a:latin typeface="Times New Roman" pitchFamily="18" charset="0"/>
              </a:rPr>
              <a:t>COSTI VOLTI ALLO STUDIO DI NUOVI PRODOTTI O</a:t>
            </a:r>
          </a:p>
          <a:p>
            <a:pPr eaLnBrk="0" hangingPunct="0">
              <a:lnSpc>
                <a:spcPct val="90000"/>
              </a:lnSpc>
              <a:buClrTx/>
              <a:buSzTx/>
              <a:buFontTx/>
              <a:buNone/>
            </a:pPr>
            <a:r>
              <a:rPr lang="it-IT" sz="2500" b="1">
                <a:solidFill>
                  <a:schemeClr val="accent2"/>
                </a:solidFill>
                <a:latin typeface="Times New Roman" pitchFamily="18" charset="0"/>
              </a:rPr>
              <a:t>NUOVI PROCESSI</a:t>
            </a:r>
            <a:r>
              <a:rPr lang="it-IT" sz="2500">
                <a:solidFill>
                  <a:schemeClr val="accent2"/>
                </a:solidFill>
                <a:latin typeface="Times New Roman" pitchFamily="18" charset="0"/>
              </a:rPr>
              <a:t> </a:t>
            </a:r>
            <a:r>
              <a:rPr lang="it-IT" sz="2500" b="1">
                <a:solidFill>
                  <a:schemeClr val="accent2"/>
                </a:solidFill>
                <a:latin typeface="Times New Roman" pitchFamily="18" charset="0"/>
              </a:rPr>
              <a:t>PRODUTTIVI NONCHE’ ALLA </a:t>
            </a:r>
          </a:p>
          <a:p>
            <a:pPr eaLnBrk="0" hangingPunct="0">
              <a:lnSpc>
                <a:spcPct val="90000"/>
              </a:lnSpc>
              <a:buClrTx/>
              <a:buSzTx/>
              <a:buFontTx/>
              <a:buNone/>
            </a:pPr>
            <a:r>
              <a:rPr lang="it-IT" sz="2500" b="1">
                <a:solidFill>
                  <a:schemeClr val="accent2"/>
                </a:solidFill>
                <a:latin typeface="Times New Roman" pitchFamily="18" charset="0"/>
              </a:rPr>
              <a:t>REALIZZAZIONE DI NUOVI BREVETTI O ALTRI </a:t>
            </a:r>
          </a:p>
          <a:p>
            <a:pPr eaLnBrk="0" hangingPunct="0">
              <a:lnSpc>
                <a:spcPct val="90000"/>
              </a:lnSpc>
              <a:buClrTx/>
              <a:buSzTx/>
              <a:buFontTx/>
              <a:buNone/>
            </a:pPr>
            <a:r>
              <a:rPr lang="it-IT" sz="2500" b="1">
                <a:solidFill>
                  <a:schemeClr val="accent2"/>
                </a:solidFill>
                <a:latin typeface="Times New Roman" pitchFamily="18" charset="0"/>
              </a:rPr>
              <a:t>BENI IMMATERIALI</a:t>
            </a:r>
          </a:p>
          <a:p>
            <a:pPr eaLnBrk="0" hangingPunct="0">
              <a:lnSpc>
                <a:spcPct val="90000"/>
              </a:lnSpc>
              <a:buClrTx/>
              <a:buSzTx/>
              <a:buFontTx/>
              <a:buNone/>
            </a:pPr>
            <a:endParaRPr lang="it-IT" sz="2500" b="1">
              <a:solidFill>
                <a:schemeClr val="accent2"/>
              </a:solidFill>
              <a:latin typeface="Times New Roman" pitchFamily="18" charset="0"/>
            </a:endParaRPr>
          </a:p>
          <a:p>
            <a:pPr eaLnBrk="0" hangingPunct="0">
              <a:lnSpc>
                <a:spcPct val="90000"/>
              </a:lnSpc>
              <a:buClrTx/>
              <a:buSzTx/>
              <a:buFontTx/>
              <a:buNone/>
            </a:pPr>
            <a:endParaRPr lang="it-IT" sz="2800" b="1">
              <a:solidFill>
                <a:schemeClr val="accent2"/>
              </a:solidFill>
              <a:latin typeface="Times New Roman" pitchFamily="18" charset="0"/>
            </a:endParaRPr>
          </a:p>
          <a:p>
            <a:pPr eaLnBrk="0" hangingPunct="0">
              <a:lnSpc>
                <a:spcPct val="90000"/>
              </a:lnSpc>
              <a:buClrTx/>
              <a:buSzTx/>
              <a:buFontTx/>
              <a:buNone/>
            </a:pPr>
            <a:endParaRPr lang="it-IT" sz="2500" b="1">
              <a:solidFill>
                <a:schemeClr val="accent2"/>
              </a:solidFill>
              <a:latin typeface="Times New Roman" pitchFamily="18" charset="0"/>
            </a:endParaRPr>
          </a:p>
          <a:p>
            <a:pPr eaLnBrk="0" hangingPunct="0">
              <a:lnSpc>
                <a:spcPct val="90000"/>
              </a:lnSpc>
              <a:buClrTx/>
              <a:buSzTx/>
              <a:buFontTx/>
              <a:buNone/>
            </a:pPr>
            <a:r>
              <a:rPr lang="it-IT" sz="2500" b="1">
                <a:solidFill>
                  <a:schemeClr val="accent2"/>
                </a:solidFill>
                <a:latin typeface="Times New Roman" pitchFamily="18" charset="0"/>
              </a:rPr>
              <a:t>COSTI PLURIEN. LEGATI A CAMPAGNE PUBBL.</a:t>
            </a:r>
          </a:p>
          <a:p>
            <a:pPr eaLnBrk="0" hangingPunct="0">
              <a:lnSpc>
                <a:spcPct val="90000"/>
              </a:lnSpc>
              <a:buClrTx/>
              <a:buSzTx/>
              <a:buFontTx/>
              <a:buNone/>
            </a:pPr>
            <a:r>
              <a:rPr lang="it-IT" sz="2500" b="1">
                <a:solidFill>
                  <a:schemeClr val="accent2"/>
                </a:solidFill>
                <a:latin typeface="Times New Roman" pitchFamily="18" charset="0"/>
              </a:rPr>
              <a:t>RILEVANTI E NON RIPETITIVE</a:t>
            </a:r>
          </a:p>
        </p:txBody>
      </p:sp>
      <p:sp>
        <p:nvSpPr>
          <p:cNvPr id="1314820" name="Line 4"/>
          <p:cNvSpPr>
            <a:spLocks noChangeShapeType="1"/>
          </p:cNvSpPr>
          <p:nvPr/>
        </p:nvSpPr>
        <p:spPr bwMode="auto">
          <a:xfrm>
            <a:off x="1554956" y="4572000"/>
            <a:ext cx="2476500" cy="0"/>
          </a:xfrm>
          <a:prstGeom prst="line">
            <a:avLst/>
          </a:prstGeom>
          <a:noFill/>
          <a:ln w="12700">
            <a:solidFill>
              <a:schemeClr val="bg1"/>
            </a:solidFill>
            <a:round/>
            <a:headEnd type="none" w="sm" len="sm"/>
            <a:tailEnd type="none" w="sm" len="sm"/>
          </a:ln>
          <a:effectLst/>
        </p:spPr>
        <p:txBody>
          <a:bodyPr wrap="none" anchor="ctr"/>
          <a:lstStyle/>
          <a:p>
            <a:pPr>
              <a:defRPr/>
            </a:pPr>
            <a:endParaRPr lang="it-IT"/>
          </a:p>
        </p:txBody>
      </p:sp>
      <p:sp>
        <p:nvSpPr>
          <p:cNvPr id="28677" name="Text Box 5"/>
          <p:cNvSpPr txBox="1">
            <a:spLocks noChangeArrowheads="1"/>
          </p:cNvSpPr>
          <p:nvPr/>
        </p:nvSpPr>
        <p:spPr bwMode="auto">
          <a:xfrm>
            <a:off x="1631156" y="333376"/>
            <a:ext cx="799465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p>
            <a:pPr>
              <a:buClrTx/>
              <a:buSzTx/>
              <a:buFontTx/>
              <a:buNone/>
            </a:pPr>
            <a:r>
              <a:rPr lang="it-IT" sz="3200" b="1">
                <a:solidFill>
                  <a:srgbClr val="660066"/>
                </a:solidFill>
              </a:rPr>
              <a:t>Costi di ricerca e sviluppo e di pubblicità</a:t>
            </a:r>
          </a:p>
        </p:txBody>
      </p:sp>
    </p:spTree>
    <p:extLst>
      <p:ext uri="{BB962C8B-B14F-4D97-AF65-F5344CB8AC3E}">
        <p14:creationId xmlns:p14="http://schemas.microsoft.com/office/powerpoint/2010/main" val="872261022"/>
      </p:ext>
    </p:extLst>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3"/>
          <p:cNvSpPr>
            <a:spLocks noGrp="1" noChangeArrowheads="1"/>
          </p:cNvSpPr>
          <p:nvPr>
            <p:ph type="body" sz="half" idx="1"/>
          </p:nvPr>
        </p:nvSpPr>
        <p:spPr>
          <a:xfrm>
            <a:off x="2050257" y="1905001"/>
            <a:ext cx="8081963" cy="4233863"/>
          </a:xfrm>
        </p:spPr>
        <p:txBody>
          <a:bodyPr/>
          <a:lstStyle/>
          <a:p>
            <a:pPr marL="457200" lvl="1" indent="0">
              <a:spcBef>
                <a:spcPct val="20000"/>
              </a:spcBef>
              <a:buFont typeface="Times New Roman" pitchFamily="18" charset="0"/>
              <a:buChar char="–"/>
            </a:pPr>
            <a:r>
              <a:rPr lang="it-IT" b="1" smtClean="0">
                <a:solidFill>
                  <a:schemeClr val="accent2"/>
                </a:solidFill>
                <a:latin typeface="Times New Roman" pitchFamily="18" charset="0"/>
              </a:rPr>
              <a:t>iscrizione solo con il consenso del Collegio Sindacale</a:t>
            </a:r>
          </a:p>
          <a:p>
            <a:pPr marL="457200" lvl="1" indent="0">
              <a:spcBef>
                <a:spcPct val="20000"/>
              </a:spcBef>
              <a:buFont typeface="Times New Roman" pitchFamily="18" charset="0"/>
              <a:buChar char="–"/>
            </a:pPr>
            <a:r>
              <a:rPr lang="it-IT" b="1" smtClean="0">
                <a:solidFill>
                  <a:schemeClr val="accent2"/>
                </a:solidFill>
                <a:latin typeface="Times New Roman" pitchFamily="18" charset="0"/>
              </a:rPr>
              <a:t>ammortamento: massimo in  5 anni</a:t>
            </a:r>
          </a:p>
          <a:p>
            <a:pPr marL="457200" lvl="1" indent="0">
              <a:spcBef>
                <a:spcPct val="20000"/>
              </a:spcBef>
              <a:buFont typeface="Times New Roman" pitchFamily="18" charset="0"/>
              <a:buChar char="–"/>
            </a:pPr>
            <a:r>
              <a:rPr lang="it-IT" b="1" smtClean="0">
                <a:solidFill>
                  <a:schemeClr val="accent2"/>
                </a:solidFill>
                <a:latin typeface="Times New Roman" pitchFamily="18" charset="0"/>
              </a:rPr>
              <a:t>distribuzione dei dividendi solo se:</a:t>
            </a:r>
          </a:p>
          <a:p>
            <a:pPr marL="914400" lvl="2" indent="0">
              <a:spcBef>
                <a:spcPct val="20000"/>
              </a:spcBef>
              <a:buFont typeface="Times New Roman" pitchFamily="18" charset="0"/>
              <a:buChar char="•"/>
            </a:pPr>
            <a:r>
              <a:rPr lang="it-IT" b="1" smtClean="0">
                <a:solidFill>
                  <a:schemeClr val="accent2"/>
                </a:solidFill>
                <a:latin typeface="Times New Roman" pitchFamily="18" charset="0"/>
              </a:rPr>
              <a:t>completamente ammortizzati</a:t>
            </a:r>
            <a:r>
              <a:rPr lang="it-IT" smtClean="0">
                <a:solidFill>
                  <a:schemeClr val="accent2"/>
                </a:solidFill>
                <a:latin typeface="Times New Roman" pitchFamily="18" charset="0"/>
              </a:rPr>
              <a:t> </a:t>
            </a:r>
          </a:p>
          <a:p>
            <a:pPr marL="457200" lvl="1" indent="0">
              <a:spcBef>
                <a:spcPct val="20000"/>
              </a:spcBef>
            </a:pPr>
            <a:r>
              <a:rPr lang="it-IT" b="1" smtClean="0">
                <a:solidFill>
                  <a:schemeClr val="accent2"/>
                </a:solidFill>
                <a:latin typeface="Times New Roman" pitchFamily="18" charset="0"/>
              </a:rPr>
              <a:t>oppure</a:t>
            </a:r>
          </a:p>
          <a:p>
            <a:pPr marL="914400" lvl="2" indent="0">
              <a:spcBef>
                <a:spcPct val="20000"/>
              </a:spcBef>
              <a:buFont typeface="Times New Roman" pitchFamily="18" charset="0"/>
              <a:buChar char="•"/>
            </a:pPr>
            <a:r>
              <a:rPr lang="it-IT" b="1" smtClean="0">
                <a:solidFill>
                  <a:schemeClr val="accent2"/>
                </a:solidFill>
                <a:latin typeface="Times New Roman" pitchFamily="18" charset="0"/>
              </a:rPr>
              <a:t>presenza di riserve disponibili che coprono l’importo non ammortizzato</a:t>
            </a:r>
          </a:p>
        </p:txBody>
      </p:sp>
      <p:sp>
        <p:nvSpPr>
          <p:cNvPr id="1316868" name="Rectangle 4"/>
          <p:cNvSpPr>
            <a:spLocks noChangeArrowheads="1"/>
          </p:cNvSpPr>
          <p:nvPr/>
        </p:nvSpPr>
        <p:spPr bwMode="auto">
          <a:xfrm>
            <a:off x="1631156" y="1557338"/>
            <a:ext cx="9017000" cy="4451350"/>
          </a:xfrm>
          <a:prstGeom prst="rect">
            <a:avLst/>
          </a:prstGeom>
          <a:noFill/>
          <a:ln w="12700">
            <a:solidFill>
              <a:schemeClr val="tx1"/>
            </a:solidFill>
            <a:miter lim="800000"/>
            <a:headEnd/>
            <a:tailEnd/>
          </a:ln>
          <a:effectLst/>
        </p:spPr>
        <p:txBody>
          <a:bodyPr wrap="none" anchor="ctr"/>
          <a:lstStyle/>
          <a:p>
            <a:pPr>
              <a:defRPr/>
            </a:pPr>
            <a:endParaRPr lang="it-IT"/>
          </a:p>
        </p:txBody>
      </p:sp>
      <p:sp>
        <p:nvSpPr>
          <p:cNvPr id="29701" name="Rectangle 5"/>
          <p:cNvSpPr>
            <a:spLocks noChangeArrowheads="1"/>
          </p:cNvSpPr>
          <p:nvPr/>
        </p:nvSpPr>
        <p:spPr bwMode="auto">
          <a:xfrm>
            <a:off x="8328819" y="692150"/>
            <a:ext cx="19558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buClrTx/>
              <a:buSzTx/>
              <a:buFontTx/>
              <a:buNone/>
            </a:pPr>
            <a:r>
              <a:rPr lang="it-IT" b="1">
                <a:latin typeface="Times New Roman" pitchFamily="18" charset="0"/>
              </a:rPr>
              <a:t>          C.C. </a:t>
            </a:r>
          </a:p>
          <a:p>
            <a:pPr eaLnBrk="0" hangingPunct="0">
              <a:buClrTx/>
              <a:buSzTx/>
              <a:buFontTx/>
              <a:buNone/>
            </a:pPr>
            <a:r>
              <a:rPr lang="it-IT" b="1">
                <a:latin typeface="Times New Roman" pitchFamily="18" charset="0"/>
              </a:rPr>
              <a:t>Art. 2426, punto 5</a:t>
            </a:r>
          </a:p>
        </p:txBody>
      </p:sp>
      <p:sp>
        <p:nvSpPr>
          <p:cNvPr id="9" name="Rectangle 2"/>
          <p:cNvSpPr>
            <a:spLocks noGrp="1" noChangeArrowheads="1"/>
          </p:cNvSpPr>
          <p:nvPr>
            <p:ph type="title"/>
          </p:nvPr>
        </p:nvSpPr>
        <p:spPr>
          <a:xfrm>
            <a:off x="1631156" y="765175"/>
            <a:ext cx="8929688" cy="863600"/>
          </a:xfrm>
        </p:spPr>
        <p:txBody>
          <a:bodyPr vert="horz" lIns="92075" tIns="46038" rIns="92075" bIns="46038" rtlCol="0" anchor="ctr">
            <a:normAutofit fontScale="90000"/>
          </a:bodyPr>
          <a:lstStyle/>
          <a:p>
            <a:pPr eaLnBrk="1" hangingPunct="1"/>
            <a:r>
              <a:rPr lang="it-IT" sz="4000" b="1" dirty="0"/>
              <a:t>Cautele:</a:t>
            </a:r>
            <a:br>
              <a:rPr lang="it-IT" sz="4000" b="1" dirty="0"/>
            </a:br>
            <a:endParaRPr lang="it-IT" sz="4000" b="1" dirty="0"/>
          </a:p>
        </p:txBody>
      </p:sp>
      <p:sp>
        <p:nvSpPr>
          <p:cNvPr id="2" name="Segnaposto contenuto 1"/>
          <p:cNvSpPr>
            <a:spLocks noGrp="1"/>
          </p:cNvSpPr>
          <p:nvPr>
            <p:ph sz="half" idx="2"/>
          </p:nvPr>
        </p:nvSpPr>
        <p:spPr/>
        <p:txBody>
          <a:bodyPr/>
          <a:lstStyle/>
          <a:p>
            <a:endParaRPr lang="it-IT"/>
          </a:p>
        </p:txBody>
      </p:sp>
    </p:spTree>
    <p:extLst>
      <p:ext uri="{BB962C8B-B14F-4D97-AF65-F5344CB8AC3E}">
        <p14:creationId xmlns:p14="http://schemas.microsoft.com/office/powerpoint/2010/main" val="100704112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ttangolo 6"/>
          <p:cNvSpPr>
            <a:spLocks noChangeArrowheads="1"/>
          </p:cNvSpPr>
          <p:nvPr/>
        </p:nvSpPr>
        <p:spPr bwMode="auto">
          <a:xfrm>
            <a:off x="1798072" y="1220756"/>
            <a:ext cx="9050456" cy="5355312"/>
          </a:xfrm>
          <a:prstGeom prst="rect">
            <a:avLst/>
          </a:prstGeom>
          <a:noFill/>
          <a:ln w="9525">
            <a:noFill/>
            <a:miter lim="800000"/>
            <a:headEnd/>
            <a:tailEnd/>
          </a:ln>
        </p:spPr>
        <p:txBody>
          <a:bodyPr wrap="square">
            <a:spAutoFit/>
          </a:bodyPr>
          <a:lstStyle/>
          <a:p>
            <a:endParaRPr lang="it-IT" dirty="0">
              <a:solidFill>
                <a:schemeClr val="accent6"/>
              </a:solidFill>
            </a:endParaRPr>
          </a:p>
          <a:p>
            <a:r>
              <a:rPr lang="it-IT" dirty="0">
                <a:solidFill>
                  <a:schemeClr val="accent6"/>
                </a:solidFill>
              </a:rPr>
              <a:t>In merito al tasso di sconto usato ai fini del calcolo del valore attuale, l’OIC 9, (par.22) dispone che il tasso:</a:t>
            </a:r>
          </a:p>
          <a:p>
            <a:pPr marL="285750" indent="-285750">
              <a:buFont typeface="Wingdings" panose="05000000000000000000" pitchFamily="2" charset="2"/>
              <a:buChar char="ü"/>
            </a:pPr>
            <a:r>
              <a:rPr lang="it-IT" dirty="0">
                <a:solidFill>
                  <a:schemeClr val="accent6"/>
                </a:solidFill>
              </a:rPr>
              <a:t>sia al lordo delle imposte; e</a:t>
            </a:r>
          </a:p>
          <a:p>
            <a:pPr marL="285750" indent="-285750">
              <a:buFont typeface="Wingdings" panose="05000000000000000000" pitchFamily="2" charset="2"/>
              <a:buChar char="ü"/>
            </a:pPr>
            <a:r>
              <a:rPr lang="it-IT" dirty="0">
                <a:solidFill>
                  <a:schemeClr val="accent6"/>
                </a:solidFill>
              </a:rPr>
              <a:t>rifletta il valore temporale del denaro (</a:t>
            </a:r>
            <a:r>
              <a:rPr lang="it-IT" i="1" dirty="0" err="1">
                <a:solidFill>
                  <a:schemeClr val="accent6"/>
                </a:solidFill>
              </a:rPr>
              <a:t>free-risk</a:t>
            </a:r>
            <a:r>
              <a:rPr lang="it-IT" i="1" dirty="0">
                <a:solidFill>
                  <a:schemeClr val="accent6"/>
                </a:solidFill>
              </a:rPr>
              <a:t> rate</a:t>
            </a:r>
            <a:r>
              <a:rPr lang="it-IT" dirty="0">
                <a:solidFill>
                  <a:schemeClr val="accent6"/>
                </a:solidFill>
              </a:rPr>
              <a:t>) e i rischi specifici dell’attività per i quali le stime dei flussi finanziari futuri non sono state rettificate (</a:t>
            </a:r>
            <a:r>
              <a:rPr lang="it-IT" i="1" dirty="0">
                <a:solidFill>
                  <a:schemeClr val="accent6"/>
                </a:solidFill>
              </a:rPr>
              <a:t>premium </a:t>
            </a:r>
            <a:r>
              <a:rPr lang="it-IT" i="1" dirty="0" err="1">
                <a:solidFill>
                  <a:schemeClr val="accent6"/>
                </a:solidFill>
              </a:rPr>
              <a:t>risk</a:t>
            </a:r>
            <a:r>
              <a:rPr lang="it-IT" dirty="0">
                <a:solidFill>
                  <a:schemeClr val="accent6"/>
                </a:solidFill>
              </a:rPr>
              <a:t>)</a:t>
            </a:r>
          </a:p>
          <a:p>
            <a:pPr algn="just"/>
            <a:r>
              <a:rPr lang="it-IT" dirty="0">
                <a:solidFill>
                  <a:schemeClr val="accent6"/>
                </a:solidFill>
              </a:rPr>
              <a:t> </a:t>
            </a:r>
          </a:p>
          <a:p>
            <a:r>
              <a:rPr lang="it-IT" dirty="0">
                <a:solidFill>
                  <a:srgbClr val="40458C"/>
                </a:solidFill>
              </a:rPr>
              <a:t> </a:t>
            </a:r>
            <a:endParaRPr lang="it-IT" dirty="0">
              <a:solidFill>
                <a:schemeClr val="accent6"/>
              </a:solidFill>
            </a:endParaRPr>
          </a:p>
          <a:p>
            <a:r>
              <a:rPr lang="it-IT" dirty="0">
                <a:solidFill>
                  <a:schemeClr val="accent6"/>
                </a:solidFill>
              </a:rPr>
              <a:t>La perdita durevole di valore rilevata su una unità generatrice di flussi di cassa deve essere imputata a riduzione del valore contabile delle attività che fanno parte dell’unità nel seguente ordine:</a:t>
            </a:r>
          </a:p>
          <a:p>
            <a:pPr marL="285750" indent="-285750">
              <a:buFont typeface="Wingdings" panose="05000000000000000000" pitchFamily="2" charset="2"/>
              <a:buChar char="ü"/>
            </a:pPr>
            <a:r>
              <a:rPr lang="it-IT" dirty="0">
                <a:solidFill>
                  <a:schemeClr val="accent6"/>
                </a:solidFill>
              </a:rPr>
              <a:t>in primo luogo, al valore dell’avviamento allocato sulla UGC;</a:t>
            </a:r>
          </a:p>
          <a:p>
            <a:pPr marL="285750" indent="-285750">
              <a:buFont typeface="Wingdings" panose="05000000000000000000" pitchFamily="2" charset="2"/>
              <a:buChar char="ü"/>
            </a:pPr>
            <a:r>
              <a:rPr lang="it-IT" dirty="0">
                <a:solidFill>
                  <a:schemeClr val="accent6"/>
                </a:solidFill>
              </a:rPr>
              <a:t>infine, alle altre attività proporzionalmente, sulla base del valore contabile di ciascuna attività che fa parte dell’UGC (OIC 9, par.23)</a:t>
            </a:r>
          </a:p>
          <a:p>
            <a:pPr>
              <a:buFont typeface="Wingdings" pitchFamily="2" charset="2"/>
              <a:buChar char="ü"/>
            </a:pPr>
            <a:endParaRPr lang="it-IT" dirty="0">
              <a:solidFill>
                <a:schemeClr val="accent6"/>
              </a:solidFill>
            </a:endParaRPr>
          </a:p>
          <a:p>
            <a:r>
              <a:rPr lang="it-IT" dirty="0">
                <a:solidFill>
                  <a:schemeClr val="accent6"/>
                </a:solidFill>
              </a:rPr>
              <a:t>La UGC a cui l’avviamento è allocato riflette le motivazioni per cui l’avviamento si è generato. La UGC può coincidere con la società</a:t>
            </a:r>
          </a:p>
          <a:p>
            <a:endParaRPr lang="it-IT" dirty="0">
              <a:solidFill>
                <a:schemeClr val="accent6"/>
              </a:solidFill>
            </a:endParaRPr>
          </a:p>
          <a:p>
            <a:r>
              <a:rPr lang="it-IT" dirty="0">
                <a:solidFill>
                  <a:schemeClr val="accent6"/>
                </a:solidFill>
              </a:rPr>
              <a:t>Gli oneri pluriennali?</a:t>
            </a:r>
          </a:p>
        </p:txBody>
      </p:sp>
      <p:sp>
        <p:nvSpPr>
          <p:cNvPr id="16389" name="Rectangle 3"/>
          <p:cNvSpPr>
            <a:spLocks noChangeArrowheads="1"/>
          </p:cNvSpPr>
          <p:nvPr/>
        </p:nvSpPr>
        <p:spPr bwMode="auto">
          <a:xfrm>
            <a:off x="1648794" y="836715"/>
            <a:ext cx="8972435" cy="396399"/>
          </a:xfrm>
          <a:prstGeom prst="rect">
            <a:avLst/>
          </a:prstGeom>
          <a:noFill/>
          <a:ln w="9525">
            <a:noFill/>
            <a:miter lim="800000"/>
            <a:headEnd/>
            <a:tailEnd/>
          </a:ln>
        </p:spPr>
        <p:txBody>
          <a:bodyPr/>
          <a:lstStyle/>
          <a:p>
            <a:pPr algn="ctr"/>
            <a:endParaRPr lang="it-IT" dirty="0">
              <a:latin typeface="Garamond" pitchFamily="18" charset="0"/>
            </a:endParaRPr>
          </a:p>
        </p:txBody>
      </p:sp>
      <p:sp>
        <p:nvSpPr>
          <p:cNvPr id="5" name="Rectangle 3"/>
          <p:cNvSpPr>
            <a:spLocks noChangeArrowheads="1"/>
          </p:cNvSpPr>
          <p:nvPr/>
        </p:nvSpPr>
        <p:spPr bwMode="auto">
          <a:xfrm>
            <a:off x="1726815" y="260650"/>
            <a:ext cx="8972435" cy="396399"/>
          </a:xfrm>
          <a:prstGeom prst="rect">
            <a:avLst/>
          </a:prstGeom>
          <a:noFill/>
          <a:ln w="9525">
            <a:noFill/>
            <a:miter lim="800000"/>
            <a:headEnd/>
            <a:tailEnd/>
          </a:ln>
        </p:spPr>
        <p:txBody>
          <a:bodyPr/>
          <a:lstStyle/>
          <a:p>
            <a:pPr algn="ctr"/>
            <a:r>
              <a:rPr lang="it-IT" sz="3200" dirty="0">
                <a:solidFill>
                  <a:srgbClr val="660066"/>
                </a:solidFill>
              </a:rPr>
              <a:t>Valore d’uso – </a:t>
            </a:r>
            <a:r>
              <a:rPr lang="it-IT" sz="3200" dirty="0" err="1">
                <a:solidFill>
                  <a:srgbClr val="660066"/>
                </a:solidFill>
              </a:rPr>
              <a:t>Discounted</a:t>
            </a:r>
            <a:r>
              <a:rPr lang="it-IT" sz="3200" dirty="0">
                <a:solidFill>
                  <a:srgbClr val="660066"/>
                </a:solidFill>
              </a:rPr>
              <a:t> </a:t>
            </a:r>
            <a:r>
              <a:rPr lang="it-IT" sz="3200" dirty="0" err="1">
                <a:solidFill>
                  <a:srgbClr val="660066"/>
                </a:solidFill>
              </a:rPr>
              <a:t>cash</a:t>
            </a:r>
            <a:r>
              <a:rPr lang="it-IT" sz="3200" dirty="0">
                <a:solidFill>
                  <a:srgbClr val="660066"/>
                </a:solidFill>
              </a:rPr>
              <a:t> flow</a:t>
            </a:r>
          </a:p>
          <a:p>
            <a:pPr algn="ctr"/>
            <a:endParaRPr lang="it-IT" sz="3200" dirty="0">
              <a:solidFill>
                <a:srgbClr val="660066"/>
              </a:solidFill>
            </a:endParaRPr>
          </a:p>
        </p:txBody>
      </p:sp>
    </p:spTree>
    <p:extLst>
      <p:ext uri="{BB962C8B-B14F-4D97-AF65-F5344CB8AC3E}">
        <p14:creationId xmlns:p14="http://schemas.microsoft.com/office/powerpoint/2010/main" val="3841025964"/>
      </p:ext>
    </p:extLst>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2035969" y="79376"/>
            <a:ext cx="7948612" cy="703263"/>
          </a:xfrm>
        </p:spPr>
        <p:txBody>
          <a:bodyPr/>
          <a:lstStyle/>
          <a:p>
            <a:pPr eaLnBrk="1" hangingPunct="1"/>
            <a:r>
              <a:rPr lang="it-IT" sz="4000"/>
              <a:t>Rilevazione</a:t>
            </a:r>
          </a:p>
        </p:txBody>
      </p:sp>
      <p:sp>
        <p:nvSpPr>
          <p:cNvPr id="30723" name="Rectangle 3"/>
          <p:cNvSpPr>
            <a:spLocks noGrp="1" noChangeArrowheads="1"/>
          </p:cNvSpPr>
          <p:nvPr>
            <p:ph type="body" idx="1"/>
          </p:nvPr>
        </p:nvSpPr>
        <p:spPr>
          <a:xfrm>
            <a:off x="1631157" y="1557339"/>
            <a:ext cx="9147175" cy="3959225"/>
          </a:xfrm>
        </p:spPr>
        <p:txBody>
          <a:bodyPr/>
          <a:lstStyle/>
          <a:p>
            <a:pPr eaLnBrk="1" hangingPunct="1"/>
            <a:r>
              <a:rPr lang="it-IT" dirty="0" smtClean="0"/>
              <a:t>I costi di ricerca e sviluppo sono capitalizzati se:</a:t>
            </a:r>
          </a:p>
          <a:p>
            <a:pPr lvl="1" eaLnBrk="1" hangingPunct="1">
              <a:buFont typeface="Arial" charset="0"/>
              <a:buChar char="•"/>
            </a:pPr>
            <a:r>
              <a:rPr lang="it-IT" dirty="0" smtClean="0"/>
              <a:t>direttamente sostenuti e relativi ad un prodotto o processo chiaramente definito </a:t>
            </a:r>
          </a:p>
          <a:p>
            <a:pPr lvl="1" eaLnBrk="1" hangingPunct="1">
              <a:buFont typeface="Arial" charset="0"/>
              <a:buChar char="•"/>
            </a:pPr>
            <a:r>
              <a:rPr lang="it-IT" dirty="0" smtClean="0"/>
              <a:t>identificabili e misurabili riferiti ad un progetto realizzabile e recuperabile tramite i ricavi che nel futuro si svilupperanno dall'applicazione del progetto stesso</a:t>
            </a:r>
          </a:p>
        </p:txBody>
      </p:sp>
    </p:spTree>
    <p:extLst>
      <p:ext uri="{BB962C8B-B14F-4D97-AF65-F5344CB8AC3E}">
        <p14:creationId xmlns:p14="http://schemas.microsoft.com/office/powerpoint/2010/main" val="827754599"/>
      </p:ext>
    </p:extLst>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1802606" y="9525"/>
            <a:ext cx="8415338" cy="998538"/>
          </a:xfrm>
        </p:spPr>
        <p:txBody>
          <a:bodyPr/>
          <a:lstStyle/>
          <a:p>
            <a:pPr eaLnBrk="1" hangingPunct="1"/>
            <a:r>
              <a:rPr lang="it-IT" smtClean="0"/>
              <a:t>Costi di pubblicità</a:t>
            </a:r>
          </a:p>
        </p:txBody>
      </p:sp>
      <p:sp>
        <p:nvSpPr>
          <p:cNvPr id="32771" name="Rectangle 3"/>
          <p:cNvSpPr>
            <a:spLocks noGrp="1" noChangeArrowheads="1"/>
          </p:cNvSpPr>
          <p:nvPr>
            <p:ph type="body" idx="1"/>
          </p:nvPr>
        </p:nvSpPr>
        <p:spPr>
          <a:xfrm>
            <a:off x="1637506" y="1484314"/>
            <a:ext cx="8916988" cy="4383087"/>
          </a:xfrm>
        </p:spPr>
        <p:txBody>
          <a:bodyPr/>
          <a:lstStyle/>
          <a:p>
            <a:pPr eaLnBrk="1" hangingPunct="1">
              <a:lnSpc>
                <a:spcPct val="80000"/>
              </a:lnSpc>
            </a:pPr>
            <a:r>
              <a:rPr lang="it-IT"/>
              <a:t>Sono considerati costi non aventi natura “autonoma”</a:t>
            </a:r>
          </a:p>
          <a:p>
            <a:pPr eaLnBrk="1" hangingPunct="1">
              <a:lnSpc>
                <a:spcPct val="80000"/>
              </a:lnSpc>
            </a:pPr>
            <a:r>
              <a:rPr lang="it-IT"/>
              <a:t>i soli costi pubblicitari che possono essere capitalizzati sono quelli che possono essere assimilati ai costi di impianto e di ampliamento</a:t>
            </a:r>
          </a:p>
          <a:p>
            <a:pPr eaLnBrk="1" hangingPunct="1">
              <a:lnSpc>
                <a:spcPct val="80000"/>
              </a:lnSpc>
            </a:pPr>
            <a:r>
              <a:rPr lang="it-IT"/>
              <a:t>I costi sostenuti per la progettazione, per la produzione e per la distribuzione di cataloghi, di espositori e di altri strumenti e materiali aventi finalità promozionali sono differiti ed imputati al conto economico nel periodo durante il quale i materiali vengono distribuiti ovvero lungo il periodo in cui si attendono benefici economici dalla loro distribuzione (solitamente a quote costanti)</a:t>
            </a:r>
          </a:p>
        </p:txBody>
      </p:sp>
    </p:spTree>
    <p:extLst>
      <p:ext uri="{BB962C8B-B14F-4D97-AF65-F5344CB8AC3E}">
        <p14:creationId xmlns:p14="http://schemas.microsoft.com/office/powerpoint/2010/main" val="4153819899"/>
      </p:ext>
    </p:extLst>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802606" y="260648"/>
            <a:ext cx="8757890" cy="1182390"/>
          </a:xfrm>
        </p:spPr>
        <p:txBody>
          <a:bodyPr>
            <a:normAutofit fontScale="90000"/>
          </a:bodyPr>
          <a:lstStyle/>
          <a:p>
            <a:r>
              <a:rPr lang="it-IT" sz="4000" dirty="0"/>
              <a:t>La proposta 2013: costi di addestramento e di riqualificazione </a:t>
            </a:r>
          </a:p>
        </p:txBody>
      </p:sp>
      <p:sp>
        <p:nvSpPr>
          <p:cNvPr id="3" name="Segnaposto contenuto 2"/>
          <p:cNvSpPr>
            <a:spLocks noGrp="1"/>
          </p:cNvSpPr>
          <p:nvPr>
            <p:ph idx="1"/>
          </p:nvPr>
        </p:nvSpPr>
        <p:spPr>
          <a:xfrm>
            <a:off x="1847528" y="1628801"/>
            <a:ext cx="8618066" cy="4510063"/>
          </a:xfrm>
        </p:spPr>
        <p:txBody>
          <a:bodyPr/>
          <a:lstStyle/>
          <a:p>
            <a:r>
              <a:rPr lang="it-IT" sz="2400" dirty="0"/>
              <a:t>Sono capitalizzabili se:</a:t>
            </a:r>
          </a:p>
          <a:p>
            <a:pPr>
              <a:buFontTx/>
              <a:buChar char="-"/>
            </a:pPr>
            <a:r>
              <a:rPr lang="it-IT" sz="2400" dirty="0"/>
              <a:t>assimilabili a costi di start-up; o</a:t>
            </a:r>
          </a:p>
          <a:p>
            <a:pPr>
              <a:buFontTx/>
              <a:buChar char="-"/>
            </a:pPr>
            <a:r>
              <a:rPr lang="it-IT" sz="2400" dirty="0"/>
              <a:t>sono sostenuti in relazione ad un processo di riconversione o ristrutturazione, purché tale processo si sostanzi in un investimento sugli attuali fattori produttivi e purché comporti un profondo cambiamento nella struttura produttiva (cambiamenti dei prodotti e dei processi produttivi), commerciale (cambiamenti della struttura distributiva) ed amministrativa della società. Devono risultare da un piano approvato dagli amministratori da cui risulti la capacità di assorbire i costi</a:t>
            </a:r>
          </a:p>
        </p:txBody>
      </p:sp>
    </p:spTree>
    <p:extLst>
      <p:ext uri="{BB962C8B-B14F-4D97-AF65-F5344CB8AC3E}">
        <p14:creationId xmlns:p14="http://schemas.microsoft.com/office/powerpoint/2010/main" val="1805285580"/>
      </p:ext>
    </p:extLst>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1702595" y="765176"/>
            <a:ext cx="9082087" cy="936625"/>
          </a:xfrm>
        </p:spPr>
        <p:txBody>
          <a:bodyPr vert="horz" lIns="92075" tIns="46038" rIns="92075" bIns="46038" rtlCol="0" anchor="ctr">
            <a:normAutofit fontScale="90000"/>
          </a:bodyPr>
          <a:lstStyle/>
          <a:p>
            <a:pPr eaLnBrk="1" hangingPunct="1">
              <a:buFontTx/>
              <a:buNone/>
            </a:pPr>
            <a:r>
              <a:rPr lang="it-IT" sz="3000" b="1"/>
              <a:t>Beni e diritti immateriali</a:t>
            </a:r>
            <a:br>
              <a:rPr lang="it-IT" sz="3000" b="1"/>
            </a:br>
            <a:r>
              <a:rPr lang="it-IT" sz="2000" b="1"/>
              <a:t/>
            </a:r>
            <a:br>
              <a:rPr lang="it-IT" sz="2000" b="1"/>
            </a:br>
            <a:r>
              <a:rPr lang="it-IT" sz="2000" b="1"/>
              <a:t/>
            </a:r>
            <a:br>
              <a:rPr lang="it-IT" sz="2000" b="1"/>
            </a:br>
            <a:r>
              <a:rPr lang="it-IT" sz="2000" b="1"/>
              <a:t/>
            </a:r>
            <a:br>
              <a:rPr lang="it-IT" sz="2000" b="1"/>
            </a:br>
            <a:endParaRPr lang="it-IT" sz="2000" b="1"/>
          </a:p>
        </p:txBody>
      </p:sp>
      <p:sp>
        <p:nvSpPr>
          <p:cNvPr id="33795" name="Rectangle 3"/>
          <p:cNvSpPr>
            <a:spLocks noChangeArrowheads="1"/>
          </p:cNvSpPr>
          <p:nvPr/>
        </p:nvSpPr>
        <p:spPr bwMode="auto">
          <a:xfrm>
            <a:off x="1702595" y="4724400"/>
            <a:ext cx="8931275" cy="110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eaLnBrk="0" hangingPunct="0">
              <a:buClrTx/>
              <a:buSzTx/>
              <a:buFontTx/>
              <a:buNone/>
            </a:pPr>
            <a:r>
              <a:rPr lang="it-IT" sz="2200" b="1">
                <a:solidFill>
                  <a:schemeClr val="accent2"/>
                </a:solidFill>
                <a:latin typeface="Arial" charset="0"/>
              </a:rPr>
              <a:t>In quanto “beni pluriennali”, sia pur immateriali,  non vi è nessuna norma cautelativa. Si applicano, quindi, i principi generali (piano di ammortamento a quote costanti, ecc.)</a:t>
            </a:r>
          </a:p>
        </p:txBody>
      </p:sp>
      <p:sp>
        <p:nvSpPr>
          <p:cNvPr id="1325060" name="Rectangle 4"/>
          <p:cNvSpPr>
            <a:spLocks noChangeArrowheads="1"/>
          </p:cNvSpPr>
          <p:nvPr/>
        </p:nvSpPr>
        <p:spPr bwMode="auto">
          <a:xfrm>
            <a:off x="1415256" y="4508500"/>
            <a:ext cx="9361488" cy="1441450"/>
          </a:xfrm>
          <a:prstGeom prst="rect">
            <a:avLst/>
          </a:prstGeom>
          <a:noFill/>
          <a:ln w="12700">
            <a:solidFill>
              <a:schemeClr val="tx1"/>
            </a:solidFill>
            <a:miter lim="800000"/>
            <a:headEnd/>
            <a:tailEnd/>
          </a:ln>
          <a:effectLst/>
        </p:spPr>
        <p:txBody>
          <a:bodyPr wrap="none" anchor="ctr"/>
          <a:lstStyle/>
          <a:p>
            <a:pPr>
              <a:defRPr/>
            </a:pPr>
            <a:endParaRPr lang="it-IT"/>
          </a:p>
        </p:txBody>
      </p:sp>
      <p:sp>
        <p:nvSpPr>
          <p:cNvPr id="33797" name="Text Box 5"/>
          <p:cNvSpPr txBox="1">
            <a:spLocks noChangeArrowheads="1"/>
          </p:cNvSpPr>
          <p:nvPr/>
        </p:nvSpPr>
        <p:spPr bwMode="auto">
          <a:xfrm>
            <a:off x="1845469" y="1504951"/>
            <a:ext cx="8642350" cy="329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p>
            <a:pPr>
              <a:buClrTx/>
              <a:buSzTx/>
              <a:buFontTx/>
              <a:buNone/>
            </a:pPr>
            <a:r>
              <a:rPr lang="it-IT" sz="3000" dirty="0">
                <a:solidFill>
                  <a:schemeClr val="accent2"/>
                </a:solidFill>
                <a:latin typeface="Arial" charset="0"/>
              </a:rPr>
              <a:t>Essi comprendono:</a:t>
            </a:r>
          </a:p>
          <a:p>
            <a:pPr>
              <a:buClrTx/>
              <a:buSzTx/>
              <a:buFontTx/>
              <a:buChar char="•"/>
            </a:pPr>
            <a:r>
              <a:rPr lang="it-IT" sz="3000" dirty="0">
                <a:solidFill>
                  <a:schemeClr val="accent2"/>
                </a:solidFill>
                <a:latin typeface="Arial" charset="0"/>
              </a:rPr>
              <a:t> brevetti </a:t>
            </a:r>
          </a:p>
          <a:p>
            <a:pPr>
              <a:buClrTx/>
              <a:buSzTx/>
              <a:buFontTx/>
              <a:buChar char="•"/>
            </a:pPr>
            <a:r>
              <a:rPr lang="it-IT" sz="3000" dirty="0">
                <a:solidFill>
                  <a:schemeClr val="accent2"/>
                </a:solidFill>
                <a:latin typeface="Arial" charset="0"/>
              </a:rPr>
              <a:t> diritti di utilizzazione delle opere dell’ingegno</a:t>
            </a:r>
          </a:p>
          <a:p>
            <a:pPr>
              <a:buClrTx/>
              <a:buSzTx/>
              <a:buFontTx/>
              <a:buChar char="•"/>
            </a:pPr>
            <a:r>
              <a:rPr lang="it-IT" sz="3000" dirty="0">
                <a:solidFill>
                  <a:schemeClr val="accent2"/>
                </a:solidFill>
                <a:latin typeface="Arial" charset="0"/>
              </a:rPr>
              <a:t> le concessioni</a:t>
            </a:r>
          </a:p>
          <a:p>
            <a:pPr>
              <a:buClrTx/>
              <a:buSzTx/>
              <a:buFontTx/>
              <a:buChar char="•"/>
            </a:pPr>
            <a:r>
              <a:rPr lang="it-IT" sz="3000" dirty="0">
                <a:solidFill>
                  <a:schemeClr val="accent2"/>
                </a:solidFill>
                <a:latin typeface="Arial" charset="0"/>
              </a:rPr>
              <a:t> le licenze</a:t>
            </a:r>
          </a:p>
          <a:p>
            <a:pPr>
              <a:buClrTx/>
              <a:buSzTx/>
              <a:buFontTx/>
              <a:buChar char="•"/>
            </a:pPr>
            <a:r>
              <a:rPr lang="it-IT" sz="3000" dirty="0">
                <a:solidFill>
                  <a:schemeClr val="accent2"/>
                </a:solidFill>
                <a:latin typeface="Arial" charset="0"/>
              </a:rPr>
              <a:t> i marchi</a:t>
            </a:r>
          </a:p>
          <a:p>
            <a:pPr>
              <a:buClrTx/>
              <a:buSzTx/>
              <a:buFontTx/>
              <a:buChar char="•"/>
            </a:pPr>
            <a:endParaRPr lang="it-IT" sz="3000" dirty="0">
              <a:solidFill>
                <a:schemeClr val="accent2"/>
              </a:solidFill>
              <a:latin typeface="Arial" charset="0"/>
            </a:endParaRPr>
          </a:p>
        </p:txBody>
      </p:sp>
    </p:spTree>
    <p:extLst>
      <p:ext uri="{BB962C8B-B14F-4D97-AF65-F5344CB8AC3E}">
        <p14:creationId xmlns:p14="http://schemas.microsoft.com/office/powerpoint/2010/main" val="1311458834"/>
      </p:ext>
    </p:extLst>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1558132" y="188914"/>
            <a:ext cx="8736013" cy="936625"/>
          </a:xfrm>
        </p:spPr>
        <p:txBody>
          <a:bodyPr/>
          <a:lstStyle/>
          <a:p>
            <a:pPr eaLnBrk="1" hangingPunct="1"/>
            <a:r>
              <a:rPr lang="it-IT" smtClean="0"/>
              <a:t>Diritti di brevetto</a:t>
            </a:r>
          </a:p>
        </p:txBody>
      </p:sp>
      <p:sp>
        <p:nvSpPr>
          <p:cNvPr id="34819" name="Rectangle 3"/>
          <p:cNvSpPr>
            <a:spLocks noGrp="1" noChangeArrowheads="1"/>
          </p:cNvSpPr>
          <p:nvPr>
            <p:ph type="body" idx="1"/>
          </p:nvPr>
        </p:nvSpPr>
        <p:spPr>
          <a:xfrm>
            <a:off x="1720057" y="1412876"/>
            <a:ext cx="9128125" cy="5184775"/>
          </a:xfrm>
        </p:spPr>
        <p:txBody>
          <a:bodyPr/>
          <a:lstStyle/>
          <a:p>
            <a:pPr eaLnBrk="1" hangingPunct="1">
              <a:lnSpc>
                <a:spcPct val="90000"/>
              </a:lnSpc>
            </a:pPr>
            <a:r>
              <a:rPr lang="it-IT" sz="2400"/>
              <a:t>Caratteristiche:</a:t>
            </a:r>
          </a:p>
          <a:p>
            <a:pPr lvl="1" eaLnBrk="1" hangingPunct="1">
              <a:lnSpc>
                <a:spcPct val="90000"/>
              </a:lnSpc>
            </a:pPr>
            <a:r>
              <a:rPr lang="it-IT"/>
              <a:t>titolarità di un diritto esclusivo di sfruttamento</a:t>
            </a:r>
          </a:p>
          <a:p>
            <a:pPr lvl="1" eaLnBrk="1" hangingPunct="1">
              <a:lnSpc>
                <a:spcPct val="90000"/>
              </a:lnSpc>
            </a:pPr>
            <a:r>
              <a:rPr lang="it-IT"/>
              <a:t>recuperabilità dei costi di iscrizione tramite benefici economici che si svilupperanno dall'applicazione del brevetto stesso</a:t>
            </a:r>
          </a:p>
          <a:p>
            <a:pPr lvl="1" eaLnBrk="1" hangingPunct="1">
              <a:lnSpc>
                <a:spcPct val="90000"/>
              </a:lnSpc>
            </a:pPr>
            <a:r>
              <a:rPr lang="it-IT"/>
              <a:t>possibilità di determinare in maniera attendibile il suo costo per l'impresa</a:t>
            </a:r>
          </a:p>
          <a:p>
            <a:pPr eaLnBrk="1" hangingPunct="1">
              <a:lnSpc>
                <a:spcPct val="90000"/>
              </a:lnSpc>
            </a:pPr>
            <a:r>
              <a:rPr lang="it-IT" sz="2400"/>
              <a:t>Criteri di rilevazione</a:t>
            </a:r>
          </a:p>
          <a:p>
            <a:pPr lvl="1" eaLnBrk="1" hangingPunct="1">
              <a:lnSpc>
                <a:spcPct val="90000"/>
              </a:lnSpc>
            </a:pPr>
            <a:r>
              <a:rPr lang="it-IT"/>
              <a:t>acquisto originario e da terzi</a:t>
            </a:r>
          </a:p>
          <a:p>
            <a:pPr lvl="1" eaLnBrk="1" hangingPunct="1">
              <a:lnSpc>
                <a:spcPct val="90000"/>
              </a:lnSpc>
            </a:pPr>
            <a:r>
              <a:rPr lang="it-IT"/>
              <a:t>quando si trasferisce il diritto con una licenza d’uso, la prassi è orientata a iscrivere tali poste in comunione</a:t>
            </a:r>
          </a:p>
          <a:p>
            <a:pPr eaLnBrk="1" hangingPunct="1">
              <a:lnSpc>
                <a:spcPct val="90000"/>
              </a:lnSpc>
            </a:pPr>
            <a:r>
              <a:rPr lang="it-IT" sz="2400"/>
              <a:t>Ammortamento: massimo per la durata del brevetto</a:t>
            </a:r>
          </a:p>
          <a:p>
            <a:pPr eaLnBrk="1" hangingPunct="1">
              <a:lnSpc>
                <a:spcPct val="90000"/>
              </a:lnSpc>
            </a:pPr>
            <a:r>
              <a:rPr lang="it-IT" sz="2400"/>
              <a:t>Assorbono il trattamento per gli altri diritti (licenze d’uso e know how)</a:t>
            </a:r>
          </a:p>
        </p:txBody>
      </p:sp>
    </p:spTree>
    <p:extLst>
      <p:ext uri="{BB962C8B-B14F-4D97-AF65-F5344CB8AC3E}">
        <p14:creationId xmlns:p14="http://schemas.microsoft.com/office/powerpoint/2010/main" val="429638398"/>
      </p:ext>
    </p:extLst>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1413670" y="260351"/>
            <a:ext cx="9285287" cy="1008063"/>
          </a:xfrm>
        </p:spPr>
        <p:txBody>
          <a:bodyPr/>
          <a:lstStyle/>
          <a:p>
            <a:pPr eaLnBrk="1" hangingPunct="1"/>
            <a:r>
              <a:rPr lang="it-IT" sz="3600"/>
              <a:t>Diritti di utilizzazione delle opere dell’ingegno</a:t>
            </a:r>
          </a:p>
        </p:txBody>
      </p:sp>
      <p:sp>
        <p:nvSpPr>
          <p:cNvPr id="35843" name="Rectangle 3"/>
          <p:cNvSpPr>
            <a:spLocks noGrp="1" noChangeArrowheads="1"/>
          </p:cNvSpPr>
          <p:nvPr>
            <p:ph type="body" idx="1"/>
          </p:nvPr>
        </p:nvSpPr>
        <p:spPr>
          <a:xfrm>
            <a:off x="1631156" y="1268414"/>
            <a:ext cx="9050338" cy="5184775"/>
          </a:xfrm>
        </p:spPr>
        <p:txBody>
          <a:bodyPr/>
          <a:lstStyle/>
          <a:p>
            <a:pPr eaLnBrk="1" hangingPunct="1">
              <a:lnSpc>
                <a:spcPct val="80000"/>
              </a:lnSpc>
            </a:pPr>
            <a:endParaRPr lang="it-IT" sz="1600"/>
          </a:p>
          <a:p>
            <a:pPr eaLnBrk="1" hangingPunct="1">
              <a:lnSpc>
                <a:spcPct val="80000"/>
              </a:lnSpc>
            </a:pPr>
            <a:r>
              <a:rPr lang="it-IT" sz="2500"/>
              <a:t>formano oggetto del diritto d'autore le opere dell'ingegno di carattere creativo, che appartengono alle scienze, alla letteratura, alla musica, alle arti figurative, all'architettura, al teatro e alla cinematografia, o altri mezzi multimediali di espressione qualunque ne sia il modo o la forma di espressione (2575 c.c.)</a:t>
            </a:r>
          </a:p>
          <a:p>
            <a:pPr lvl="1" eaLnBrk="1" hangingPunct="1">
              <a:lnSpc>
                <a:spcPct val="80000"/>
              </a:lnSpc>
            </a:pPr>
            <a:r>
              <a:rPr lang="it-IT" sz="2500"/>
              <a:t>Devono avere la caratteristica dell’originalità effettiva della forma espressiva</a:t>
            </a:r>
          </a:p>
          <a:p>
            <a:pPr lvl="1" eaLnBrk="1" hangingPunct="1">
              <a:lnSpc>
                <a:spcPct val="80000"/>
              </a:lnSpc>
            </a:pPr>
            <a:r>
              <a:rPr lang="it-IT" sz="2500"/>
              <a:t>Si possono trasferire mediante atti di disposizione, quali: contratto di edizione, contratto di rappresentazione, contratto di esecuzione</a:t>
            </a:r>
          </a:p>
          <a:p>
            <a:pPr lvl="1" eaLnBrk="1" hangingPunct="1">
              <a:lnSpc>
                <a:spcPct val="80000"/>
              </a:lnSpc>
            </a:pPr>
            <a:r>
              <a:rPr lang="it-IT" sz="2500"/>
              <a:t>L’ammortamento deve essere effettuato in un periodo ragionevolmente breve (la tutela giuridica si estende al 70esimo anno successivo alla morte dell’autore!)</a:t>
            </a:r>
          </a:p>
        </p:txBody>
      </p:sp>
    </p:spTree>
    <p:extLst>
      <p:ext uri="{BB962C8B-B14F-4D97-AF65-F5344CB8AC3E}">
        <p14:creationId xmlns:p14="http://schemas.microsoft.com/office/powerpoint/2010/main" val="2901060560"/>
      </p:ext>
    </p:extLst>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1142207" y="260350"/>
            <a:ext cx="9636125" cy="865188"/>
          </a:xfrm>
        </p:spPr>
        <p:txBody>
          <a:bodyPr/>
          <a:lstStyle/>
          <a:p>
            <a:pPr eaLnBrk="1" hangingPunct="1"/>
            <a:r>
              <a:rPr lang="it-IT" sz="4000"/>
              <a:t>Concessioni, licenze, marchi e diritti simili</a:t>
            </a:r>
          </a:p>
        </p:txBody>
      </p:sp>
      <p:sp>
        <p:nvSpPr>
          <p:cNvPr id="36867" name="Rectangle 3"/>
          <p:cNvSpPr>
            <a:spLocks noGrp="1" noChangeArrowheads="1"/>
          </p:cNvSpPr>
          <p:nvPr>
            <p:ph type="body" idx="1"/>
          </p:nvPr>
        </p:nvSpPr>
        <p:spPr>
          <a:xfrm>
            <a:off x="1775619" y="1484314"/>
            <a:ext cx="9072562" cy="5184775"/>
          </a:xfrm>
        </p:spPr>
        <p:txBody>
          <a:bodyPr/>
          <a:lstStyle/>
          <a:p>
            <a:pPr eaLnBrk="1" hangingPunct="1">
              <a:lnSpc>
                <a:spcPct val="90000"/>
              </a:lnSpc>
            </a:pPr>
            <a:r>
              <a:rPr lang="it-IT" sz="2400"/>
              <a:t>le </a:t>
            </a:r>
            <a:r>
              <a:rPr lang="it-IT" sz="2400" i="1" u="sng"/>
              <a:t>concessioni</a:t>
            </a:r>
            <a:r>
              <a:rPr lang="it-IT" sz="2400"/>
              <a:t> sono provvedimenti con i quali la pubblica amministrazione trasferisce ad altri soggetti i propri diritti o poteri, con i relativi oneri ed obblighi. Possono riguardare:</a:t>
            </a:r>
          </a:p>
          <a:p>
            <a:pPr lvl="1" eaLnBrk="1" hangingPunct="1">
              <a:lnSpc>
                <a:spcPct val="90000"/>
              </a:lnSpc>
            </a:pPr>
            <a:r>
              <a:rPr lang="it-IT"/>
              <a:t>diritti su beni di proprietà degli enti concedenti (sfruttamento in esclusiva di beni pubblici quali ad esempio il suolo demaniale)</a:t>
            </a:r>
          </a:p>
          <a:p>
            <a:pPr lvl="1" eaLnBrk="1" hangingPunct="1">
              <a:lnSpc>
                <a:spcPct val="90000"/>
              </a:lnSpc>
            </a:pPr>
            <a:r>
              <a:rPr lang="it-IT"/>
              <a:t>diritto di esercizio di attività proprie degli enti concedenti (gestione regolamentata di alcuni servizi pubblici quali ad esempio autostrade, trasporti, parcheggi, ecc.)</a:t>
            </a:r>
          </a:p>
          <a:p>
            <a:pPr lvl="1" eaLnBrk="1" hangingPunct="1">
              <a:lnSpc>
                <a:spcPct val="90000"/>
              </a:lnSpc>
            </a:pPr>
            <a:r>
              <a:rPr lang="it-IT"/>
              <a:t>Nel caso in cui i canoni periodici non siano correlati a tutta la durata della concessione, ma siano previsti per un periodo più breve, i canoni possono essere capitalizzati ed ammortizzati su tutta la durata della concessione</a:t>
            </a:r>
          </a:p>
        </p:txBody>
      </p:sp>
    </p:spTree>
    <p:extLst>
      <p:ext uri="{BB962C8B-B14F-4D97-AF65-F5344CB8AC3E}">
        <p14:creationId xmlns:p14="http://schemas.microsoft.com/office/powerpoint/2010/main" val="1679658402"/>
      </p:ext>
    </p:extLst>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1775620" y="333375"/>
            <a:ext cx="8415337" cy="698500"/>
          </a:xfrm>
        </p:spPr>
        <p:txBody>
          <a:bodyPr/>
          <a:lstStyle/>
          <a:p>
            <a:pPr eaLnBrk="1" hangingPunct="1"/>
            <a:r>
              <a:rPr lang="it-IT" sz="4000"/>
              <a:t>(segue)</a:t>
            </a:r>
          </a:p>
        </p:txBody>
      </p:sp>
      <p:sp>
        <p:nvSpPr>
          <p:cNvPr id="37891" name="Rectangle 3"/>
          <p:cNvSpPr>
            <a:spLocks noGrp="1" noChangeArrowheads="1"/>
          </p:cNvSpPr>
          <p:nvPr>
            <p:ph type="body" idx="1"/>
          </p:nvPr>
        </p:nvSpPr>
        <p:spPr>
          <a:xfrm>
            <a:off x="1486694" y="1196976"/>
            <a:ext cx="9067800" cy="4968875"/>
          </a:xfrm>
        </p:spPr>
        <p:txBody>
          <a:bodyPr/>
          <a:lstStyle/>
          <a:p>
            <a:pPr eaLnBrk="1" hangingPunct="1">
              <a:lnSpc>
                <a:spcPct val="80000"/>
              </a:lnSpc>
            </a:pPr>
            <a:r>
              <a:rPr lang="it-IT" sz="2600"/>
              <a:t>le </a:t>
            </a:r>
            <a:r>
              <a:rPr lang="it-IT" sz="2600" i="1" u="sng"/>
              <a:t>licenze</a:t>
            </a:r>
            <a:r>
              <a:rPr lang="it-IT" sz="2600"/>
              <a:t> sono autorizzazioni con le quali si consente l'esercizio di attività regolamentate (licenze di commercio al dettaglio, ecc.)</a:t>
            </a:r>
          </a:p>
          <a:p>
            <a:pPr eaLnBrk="1" hangingPunct="1">
              <a:lnSpc>
                <a:spcPct val="80000"/>
              </a:lnSpc>
            </a:pPr>
            <a:r>
              <a:rPr lang="it-IT" sz="2600"/>
              <a:t>Il </a:t>
            </a:r>
            <a:r>
              <a:rPr lang="it-IT" sz="2600" i="1" u="sng"/>
              <a:t>marchio</a:t>
            </a:r>
            <a:r>
              <a:rPr lang="it-IT" sz="2600"/>
              <a:t> (insieme alla ditta e all'insegna) è uno dei segni distintivi dell'azienda (o di un suo prodotto fabbricato e/o commercializzato) e può consistere in un emblema, in una denominazione e/o in un segno. L’art 2569 riconosce al marchio che risponde ai requisiti di novità, originalità e liceità è riconosciuta una particolare tutela giuridica (marchio registrato)</a:t>
            </a:r>
          </a:p>
          <a:p>
            <a:pPr lvl="1" eaLnBrk="1" hangingPunct="1">
              <a:lnSpc>
                <a:spcPct val="80000"/>
              </a:lnSpc>
            </a:pPr>
            <a:r>
              <a:rPr lang="it-IT" sz="2600"/>
              <a:t>La sua iscrizione può avvenire a seguito di: produzione interna, acquisizione a titolo oneroso, ma non per marchi ricevuti a titolo gratuito. L’amm.to non dovrebbe eccedere i 20anni</a:t>
            </a:r>
          </a:p>
          <a:p>
            <a:pPr eaLnBrk="1" hangingPunct="1">
              <a:lnSpc>
                <a:spcPct val="80000"/>
              </a:lnSpc>
            </a:pPr>
            <a:endParaRPr lang="it-IT" sz="2600"/>
          </a:p>
        </p:txBody>
      </p:sp>
    </p:spTree>
    <p:extLst>
      <p:ext uri="{BB962C8B-B14F-4D97-AF65-F5344CB8AC3E}">
        <p14:creationId xmlns:p14="http://schemas.microsoft.com/office/powerpoint/2010/main" val="3828873262"/>
      </p:ext>
    </p:extLst>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Marchio</a:t>
            </a:r>
            <a:endParaRPr lang="it-IT" dirty="0"/>
          </a:p>
        </p:txBody>
      </p:sp>
      <p:graphicFrame>
        <p:nvGraphicFramePr>
          <p:cNvPr id="4" name="Segnaposto contenuto 3"/>
          <p:cNvGraphicFramePr>
            <a:graphicFrameLocks noGrp="1"/>
          </p:cNvGraphicFramePr>
          <p:nvPr>
            <p:ph sz="quarter" idx="1"/>
          </p:nvPr>
        </p:nvGraphicFramePr>
        <p:xfrm>
          <a:off x="1570772" y="1340770"/>
          <a:ext cx="8916830" cy="3414795"/>
        </p:xfrm>
        <a:graphic>
          <a:graphicData uri="http://schemas.openxmlformats.org/drawingml/2006/table">
            <a:tbl>
              <a:tblPr firstRow="1" bandRow="1">
                <a:tableStyleId>{5C22544A-7EE6-4342-B048-85BDC9FD1C3A}</a:tableStyleId>
              </a:tblPr>
              <a:tblGrid>
                <a:gridCol w="4458415"/>
                <a:gridCol w="4458415"/>
              </a:tblGrid>
              <a:tr h="261453">
                <a:tc>
                  <a:txBody>
                    <a:bodyPr/>
                    <a:lstStyle/>
                    <a:p>
                      <a:r>
                        <a:rPr lang="it-IT" sz="1400" dirty="0" smtClean="0"/>
                        <a:t>OIC 24 (2005)</a:t>
                      </a:r>
                      <a:endParaRPr lang="it-IT" sz="1400" dirty="0"/>
                    </a:p>
                  </a:txBody>
                  <a:tcPr marL="99076" marR="99076"/>
                </a:tc>
                <a:tc>
                  <a:txBody>
                    <a:bodyPr/>
                    <a:lstStyle/>
                    <a:p>
                      <a:r>
                        <a:rPr lang="it-IT" sz="1600" dirty="0" smtClean="0"/>
                        <a:t>OIC 24 (2013)</a:t>
                      </a:r>
                      <a:endParaRPr lang="it-IT" sz="1600" dirty="0"/>
                    </a:p>
                  </a:txBody>
                  <a:tcPr marL="99076" marR="99076"/>
                </a:tc>
              </a:tr>
              <a:tr h="3079515">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it-IT" sz="1400" dirty="0" smtClean="0"/>
                        <a:t> </a:t>
                      </a:r>
                      <a:r>
                        <a:rPr lang="it-IT" sz="1800" kern="1200" dirty="0" smtClean="0">
                          <a:solidFill>
                            <a:schemeClr val="dk1"/>
                          </a:solidFill>
                          <a:latin typeface="+mn-lt"/>
                          <a:ea typeface="+mn-ea"/>
                          <a:cs typeface="+mn-cs"/>
                        </a:rPr>
                        <a:t>Il periodo di ammortamento è normalmente collegato al periodo di produzione e commercializzazione in esclusiva dei prodotti cui il marchio si riferisce, e se non prevedibile, entro un periodo che non può eccedere </a:t>
                      </a:r>
                      <a:r>
                        <a:rPr lang="it-IT" sz="1800" b="1" kern="1200" dirty="0" smtClean="0">
                          <a:solidFill>
                            <a:schemeClr val="dk1"/>
                          </a:solidFill>
                          <a:latin typeface="+mn-lt"/>
                          <a:ea typeface="+mn-ea"/>
                          <a:cs typeface="+mn-cs"/>
                        </a:rPr>
                        <a:t>20 anni</a:t>
                      </a:r>
                      <a:r>
                        <a:rPr lang="it-IT" sz="1800" kern="1200" dirty="0" smtClean="0">
                          <a:solidFill>
                            <a:schemeClr val="dk1"/>
                          </a:solidFill>
                          <a:latin typeface="+mn-lt"/>
                          <a:ea typeface="+mn-ea"/>
                          <a:cs typeface="+mn-cs"/>
                        </a:rPr>
                        <a:t>.</a:t>
                      </a:r>
                    </a:p>
                    <a:p>
                      <a:pPr marL="0" marR="0" indent="0" algn="just" defTabSz="914400" rtl="0" eaLnBrk="1" fontAlgn="auto" latinLnBrk="0" hangingPunct="1">
                        <a:lnSpc>
                          <a:spcPct val="100000"/>
                        </a:lnSpc>
                        <a:spcBef>
                          <a:spcPts val="0"/>
                        </a:spcBef>
                        <a:spcAft>
                          <a:spcPts val="0"/>
                        </a:spcAft>
                        <a:buClrTx/>
                        <a:buSzTx/>
                        <a:buFontTx/>
                        <a:buNone/>
                        <a:tabLst/>
                        <a:defRPr/>
                      </a:pPr>
                      <a:endParaRPr lang="it-IT" sz="1400" dirty="0"/>
                    </a:p>
                  </a:txBody>
                  <a:tcPr marL="99076" marR="99076"/>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it-IT" sz="1800" dirty="0" smtClean="0"/>
                        <a:t>Il marchio è ammortizzato sulla base del periodo di produzione e commercializzazione in esclusiva dei prodotti</a:t>
                      </a:r>
                      <a:r>
                        <a:rPr lang="it-IT" sz="1800" baseline="0" dirty="0" smtClean="0"/>
                        <a:t> </a:t>
                      </a:r>
                      <a:r>
                        <a:rPr lang="it-IT" sz="1800" dirty="0" smtClean="0"/>
                        <a:t>cui il marchio si riferisce. Il periodo di ammortamento non può eccedere, prudenzialmente, il periodo di tutela</a:t>
                      </a:r>
                      <a:r>
                        <a:rPr lang="it-IT" sz="1800" baseline="0" dirty="0" smtClean="0"/>
                        <a:t> </a:t>
                      </a:r>
                      <a:r>
                        <a:rPr lang="it-IT" sz="1800" dirty="0" smtClean="0"/>
                        <a:t>legale previsto in sede di prima registrazione del marchio </a:t>
                      </a:r>
                      <a:r>
                        <a:rPr lang="it-IT" sz="1800" b="1" dirty="0" smtClean="0"/>
                        <a:t>10 anni</a:t>
                      </a:r>
                      <a:r>
                        <a:rPr lang="it-IT" sz="1800" dirty="0" smtClean="0"/>
                        <a:t>.</a:t>
                      </a:r>
                    </a:p>
                  </a:txBody>
                  <a:tcPr marL="99076" marR="99076"/>
                </a:tc>
              </a:tr>
            </a:tbl>
          </a:graphicData>
        </a:graphic>
      </p:graphicFrame>
    </p:spTree>
    <p:extLst>
      <p:ext uri="{BB962C8B-B14F-4D97-AF65-F5344CB8AC3E}">
        <p14:creationId xmlns:p14="http://schemas.microsoft.com/office/powerpoint/2010/main" val="3339786000"/>
      </p:ext>
    </p:extLst>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Corrispettivi aggiuntivi</a:t>
            </a:r>
            <a:endParaRPr lang="it-IT" dirty="0"/>
          </a:p>
        </p:txBody>
      </p:sp>
      <p:graphicFrame>
        <p:nvGraphicFramePr>
          <p:cNvPr id="4" name="Segnaposto contenuto 3"/>
          <p:cNvGraphicFramePr>
            <a:graphicFrameLocks noGrp="1"/>
          </p:cNvGraphicFramePr>
          <p:nvPr>
            <p:ph sz="quarter" idx="1"/>
          </p:nvPr>
        </p:nvGraphicFramePr>
        <p:xfrm>
          <a:off x="1570772" y="1340768"/>
          <a:ext cx="8916830" cy="3718560"/>
        </p:xfrm>
        <a:graphic>
          <a:graphicData uri="http://schemas.openxmlformats.org/drawingml/2006/table">
            <a:tbl>
              <a:tblPr firstRow="1" bandRow="1">
                <a:tableStyleId>{5C22544A-7EE6-4342-B048-85BDC9FD1C3A}</a:tableStyleId>
              </a:tblPr>
              <a:tblGrid>
                <a:gridCol w="4458415"/>
                <a:gridCol w="4458415"/>
              </a:tblGrid>
              <a:tr h="261453">
                <a:tc>
                  <a:txBody>
                    <a:bodyPr/>
                    <a:lstStyle/>
                    <a:p>
                      <a:r>
                        <a:rPr lang="it-IT" sz="1400" dirty="0" smtClean="0"/>
                        <a:t>OIC 24 (2005)</a:t>
                      </a:r>
                      <a:endParaRPr lang="it-IT" sz="1400" dirty="0"/>
                    </a:p>
                  </a:txBody>
                  <a:tcPr marL="99076" marR="99076"/>
                </a:tc>
                <a:tc>
                  <a:txBody>
                    <a:bodyPr/>
                    <a:lstStyle/>
                    <a:p>
                      <a:r>
                        <a:rPr lang="it-IT" sz="1600" dirty="0" smtClean="0"/>
                        <a:t>OIC 24 (2013)</a:t>
                      </a:r>
                      <a:endParaRPr lang="it-IT" sz="1600" dirty="0"/>
                    </a:p>
                  </a:txBody>
                  <a:tcPr marL="99076" marR="99076"/>
                </a:tc>
              </a:tr>
              <a:tr h="3079515">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it-IT" sz="1800" dirty="0" smtClean="0"/>
                        <a:t>Regola prevista solo per i diritti d’autore</a:t>
                      </a:r>
                      <a:endParaRPr lang="it-IT" sz="1800" kern="1200" dirty="0" smtClean="0">
                        <a:solidFill>
                          <a:schemeClr val="dk1"/>
                        </a:solidFill>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endParaRPr lang="it-IT" sz="1400" dirty="0"/>
                    </a:p>
                  </a:txBody>
                  <a:tcPr marL="99076" marR="99076"/>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it-IT" sz="1800" dirty="0" smtClean="0"/>
                        <a:t>Per </a:t>
                      </a:r>
                      <a:r>
                        <a:rPr lang="it-IT" sz="1800" baseline="0" dirty="0" smtClean="0"/>
                        <a:t> </a:t>
                      </a:r>
                      <a:r>
                        <a:rPr lang="it-IT" sz="1800" dirty="0" smtClean="0"/>
                        <a:t>brevetti ed ai diritti di sfruttamento di opere, ai marchi ed alle licenze</a:t>
                      </a:r>
                      <a:r>
                        <a:rPr lang="it-IT" sz="1800" baseline="0" dirty="0" smtClean="0"/>
                        <a:t> </a:t>
                      </a:r>
                      <a:r>
                        <a:rPr lang="it-IT" sz="1800" dirty="0" smtClean="0"/>
                        <a:t>e concessioni, è puntualizzato</a:t>
                      </a:r>
                      <a:r>
                        <a:rPr lang="it-IT" sz="1800" baseline="0" dirty="0" smtClean="0"/>
                        <a:t> che </a:t>
                      </a:r>
                      <a:r>
                        <a:rPr lang="it-IT" sz="1800" dirty="0" smtClean="0"/>
                        <a:t>se il contratto di acquisto prevede, oltre al</a:t>
                      </a:r>
                      <a:r>
                        <a:rPr lang="it-IT" sz="1800" baseline="0" dirty="0" smtClean="0"/>
                        <a:t> </a:t>
                      </a:r>
                      <a:r>
                        <a:rPr lang="it-IT" sz="1800" dirty="0" smtClean="0"/>
                        <a:t>pagamento di un corrispettivo iniziale, anche il pagamento di futuri corrispettivi</a:t>
                      </a:r>
                      <a:r>
                        <a:rPr lang="it-IT" sz="1800" baseline="0" dirty="0" smtClean="0"/>
                        <a:t> </a:t>
                      </a:r>
                      <a:r>
                        <a:rPr lang="it-IT" sz="1800" dirty="0" smtClean="0"/>
                        <a:t>aggiuntivi commisurati agli effettivi volumi della produzione o delle vendite, si</a:t>
                      </a:r>
                      <a:r>
                        <a:rPr lang="it-IT" sz="1800" baseline="0" dirty="0" smtClean="0"/>
                        <a:t> iscrive nell’attivo </a:t>
                      </a:r>
                      <a:r>
                        <a:rPr lang="it-IT" sz="1800" dirty="0" smtClean="0"/>
                        <a:t>il solo costo pagato inizialmente. Gli</a:t>
                      </a:r>
                      <a:r>
                        <a:rPr lang="it-IT" sz="1800" baseline="0" dirty="0" smtClean="0"/>
                        <a:t> </a:t>
                      </a:r>
                      <a:r>
                        <a:rPr lang="it-IT" sz="1800" dirty="0" smtClean="0"/>
                        <a:t>ammontari, </a:t>
                      </a:r>
                      <a:r>
                        <a:rPr lang="it-IT" sz="1800" dirty="0" err="1" smtClean="0"/>
                        <a:t>parametrati</a:t>
                      </a:r>
                      <a:r>
                        <a:rPr lang="it-IT" sz="1800" dirty="0" smtClean="0"/>
                        <a:t> ai volumi della produzione o delle vendite, degli esercizi</a:t>
                      </a:r>
                      <a:r>
                        <a:rPr lang="it-IT" sz="1800" baseline="0" dirty="0" smtClean="0"/>
                        <a:t> </a:t>
                      </a:r>
                      <a:r>
                        <a:rPr lang="it-IT" sz="1800" dirty="0" smtClean="0"/>
                        <a:t>successivi non sono capitalizzabili</a:t>
                      </a:r>
                    </a:p>
                  </a:txBody>
                  <a:tcPr marL="99076" marR="99076"/>
                </a:tc>
              </a:tr>
            </a:tbl>
          </a:graphicData>
        </a:graphic>
      </p:graphicFrame>
    </p:spTree>
    <p:extLst>
      <p:ext uri="{BB962C8B-B14F-4D97-AF65-F5344CB8AC3E}">
        <p14:creationId xmlns:p14="http://schemas.microsoft.com/office/powerpoint/2010/main" val="293051769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ttangolo 6"/>
          <p:cNvSpPr>
            <a:spLocks noChangeArrowheads="1"/>
          </p:cNvSpPr>
          <p:nvPr/>
        </p:nvSpPr>
        <p:spPr bwMode="auto">
          <a:xfrm>
            <a:off x="1695655" y="873073"/>
            <a:ext cx="8845708" cy="6186309"/>
          </a:xfrm>
          <a:prstGeom prst="rect">
            <a:avLst/>
          </a:prstGeom>
          <a:noFill/>
          <a:ln w="9525">
            <a:noFill/>
            <a:miter lim="800000"/>
            <a:headEnd/>
            <a:tailEnd/>
          </a:ln>
        </p:spPr>
        <p:txBody>
          <a:bodyPr wrap="square">
            <a:spAutoFit/>
          </a:bodyPr>
          <a:lstStyle/>
          <a:p>
            <a:r>
              <a:rPr lang="it-IT" dirty="0">
                <a:solidFill>
                  <a:srgbClr val="40458C"/>
                </a:solidFill>
              </a:rPr>
              <a:t>La capacità d’ammortamento costituisce la tecnica contabile originariamente prevista dall’OIC 16 per la determinazione delle perdite durevoli di valore. Questa “confronta la capacità di ammortamento dei futuri esercizi con il loro valore netto contabile iscritto in bilancio” (OIC 9, par.30)</a:t>
            </a:r>
          </a:p>
          <a:p>
            <a:endParaRPr lang="it-IT" dirty="0">
              <a:solidFill>
                <a:srgbClr val="40458C"/>
              </a:solidFill>
            </a:endParaRPr>
          </a:p>
          <a:p>
            <a:r>
              <a:rPr lang="it-IT" dirty="0">
                <a:solidFill>
                  <a:srgbClr val="40458C"/>
                </a:solidFill>
              </a:rPr>
              <a:t>In definitiva, la capacità di ammortamento è una tecnica articolata sui valori reddituali e, quindi, maggiormente collegata ai dati contabili rispetto all’attualizzazione dei flussi di cassa. In termini economico-aziendale, la finalità del metodo consiste nel verificare se i ricavi originati dall’investimento sono capaci di coprire i costi correlati allo stesso; tra i costi riferibili all’investimento sono compresi, oltre all’ammortamento (contabile) del bene, i costi fissi, i costi variabili, nonché gli oneri finanziari imputabili al bene</a:t>
            </a:r>
          </a:p>
          <a:p>
            <a:endParaRPr lang="it-IT" dirty="0">
              <a:solidFill>
                <a:srgbClr val="40458C"/>
              </a:solidFill>
            </a:endParaRPr>
          </a:p>
          <a:p>
            <a:r>
              <a:rPr lang="it-IT" dirty="0">
                <a:solidFill>
                  <a:srgbClr val="40458C"/>
                </a:solidFill>
              </a:rPr>
              <a:t>È un dato di fatto che un bene singolo possa difficilmente produrre ricavi, in virtù del fatto che solitamente i beni immobilizzati sono inseriti in un processo produttivo e agiscono in concomitanza con altri beni egualmente finalizzati alla produzione aziendale. In tale contesto, l’OIC ritiene opportuno esaminare i flussi reddituali attribuibili al ramo d’azienda a cui il bene immobilizzato appartiene. Nel caso in cui il ramo d’azienda rappresenti l’unica attività produttiva posta in essere, costi e ricavi potrebbero coincidere con gli elementi reddituali caratteristici dell’intera struttura</a:t>
            </a:r>
          </a:p>
          <a:p>
            <a:r>
              <a:rPr lang="it-IT" u="sng" dirty="0">
                <a:solidFill>
                  <a:srgbClr val="40458C"/>
                </a:solidFill>
              </a:rPr>
              <a:t>Il “valore economico significativo”  prodotto negli anni successivi all’ultimo anno di previsione esplicita concorre alla determinazione della capacità di ammortamento </a:t>
            </a:r>
          </a:p>
          <a:p>
            <a:endParaRPr lang="it-IT" dirty="0">
              <a:solidFill>
                <a:srgbClr val="40458C"/>
              </a:solidFill>
            </a:endParaRPr>
          </a:p>
        </p:txBody>
      </p:sp>
      <p:sp>
        <p:nvSpPr>
          <p:cNvPr id="16389" name="Rectangle 3"/>
          <p:cNvSpPr>
            <a:spLocks noChangeArrowheads="1"/>
          </p:cNvSpPr>
          <p:nvPr/>
        </p:nvSpPr>
        <p:spPr bwMode="auto">
          <a:xfrm>
            <a:off x="1695655" y="362839"/>
            <a:ext cx="8972435" cy="396399"/>
          </a:xfrm>
          <a:prstGeom prst="rect">
            <a:avLst/>
          </a:prstGeom>
          <a:noFill/>
          <a:ln w="9525">
            <a:noFill/>
            <a:miter lim="800000"/>
            <a:headEnd/>
            <a:tailEnd/>
          </a:ln>
        </p:spPr>
        <p:txBody>
          <a:bodyPr/>
          <a:lstStyle/>
          <a:p>
            <a:pPr algn="ctr"/>
            <a:r>
              <a:rPr lang="it-IT" sz="3200" dirty="0">
                <a:solidFill>
                  <a:srgbClr val="660066"/>
                </a:solidFill>
              </a:rPr>
              <a:t>Valore d’uso – Capacità d’ammortamento</a:t>
            </a:r>
          </a:p>
          <a:p>
            <a:pPr algn="ctr"/>
            <a:endParaRPr lang="it-IT" sz="3200" dirty="0">
              <a:solidFill>
                <a:srgbClr val="660066"/>
              </a:solidFill>
            </a:endParaRPr>
          </a:p>
        </p:txBody>
      </p:sp>
      <p:sp>
        <p:nvSpPr>
          <p:cNvPr id="7" name="Rectangle 3"/>
          <p:cNvSpPr>
            <a:spLocks noChangeArrowheads="1"/>
          </p:cNvSpPr>
          <p:nvPr/>
        </p:nvSpPr>
        <p:spPr bwMode="auto">
          <a:xfrm>
            <a:off x="1632292" y="164640"/>
            <a:ext cx="8972435" cy="396399"/>
          </a:xfrm>
          <a:prstGeom prst="rect">
            <a:avLst/>
          </a:prstGeom>
          <a:noFill/>
          <a:ln w="9525">
            <a:noFill/>
            <a:miter lim="800000"/>
            <a:headEnd/>
            <a:tailEnd/>
          </a:ln>
        </p:spPr>
        <p:txBody>
          <a:bodyPr/>
          <a:lstStyle/>
          <a:p>
            <a:pPr algn="ctr"/>
            <a:endParaRPr lang="it-IT" dirty="0">
              <a:latin typeface="Garamond" pitchFamily="18" charset="0"/>
            </a:endParaRPr>
          </a:p>
        </p:txBody>
      </p:sp>
    </p:spTree>
    <p:extLst>
      <p:ext uri="{BB962C8B-B14F-4D97-AF65-F5344CB8AC3E}">
        <p14:creationId xmlns:p14="http://schemas.microsoft.com/office/powerpoint/2010/main" val="4005279762"/>
      </p:ext>
    </p:extLst>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Pagamenti dilazionati</a:t>
            </a:r>
            <a:endParaRPr lang="it-IT" dirty="0"/>
          </a:p>
        </p:txBody>
      </p:sp>
      <p:graphicFrame>
        <p:nvGraphicFramePr>
          <p:cNvPr id="4" name="Segnaposto contenuto 3"/>
          <p:cNvGraphicFramePr>
            <a:graphicFrameLocks noGrp="1"/>
          </p:cNvGraphicFramePr>
          <p:nvPr>
            <p:ph sz="quarter" idx="1"/>
          </p:nvPr>
        </p:nvGraphicFramePr>
        <p:xfrm>
          <a:off x="1570772" y="1340768"/>
          <a:ext cx="8916830" cy="3992880"/>
        </p:xfrm>
        <a:graphic>
          <a:graphicData uri="http://schemas.openxmlformats.org/drawingml/2006/table">
            <a:tbl>
              <a:tblPr firstRow="1" bandRow="1">
                <a:tableStyleId>{5C22544A-7EE6-4342-B048-85BDC9FD1C3A}</a:tableStyleId>
              </a:tblPr>
              <a:tblGrid>
                <a:gridCol w="4458415"/>
                <a:gridCol w="4458415"/>
              </a:tblGrid>
              <a:tr h="261453">
                <a:tc>
                  <a:txBody>
                    <a:bodyPr/>
                    <a:lstStyle/>
                    <a:p>
                      <a:r>
                        <a:rPr lang="it-IT" sz="1400" dirty="0" smtClean="0"/>
                        <a:t>OIC 24 (2005)</a:t>
                      </a:r>
                      <a:endParaRPr lang="it-IT" sz="1400" dirty="0"/>
                    </a:p>
                  </a:txBody>
                  <a:tcPr marL="99076" marR="99076"/>
                </a:tc>
                <a:tc>
                  <a:txBody>
                    <a:bodyPr/>
                    <a:lstStyle/>
                    <a:p>
                      <a:r>
                        <a:rPr lang="it-IT" sz="1600" dirty="0" smtClean="0"/>
                        <a:t>OIC 24 (2013)</a:t>
                      </a:r>
                      <a:endParaRPr lang="it-IT" sz="1600" dirty="0"/>
                    </a:p>
                  </a:txBody>
                  <a:tcPr marL="99076" marR="99076"/>
                </a:tc>
              </a:tr>
              <a:tr h="3079515">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it-IT" sz="1800" dirty="0" smtClean="0"/>
                        <a:t>Regola prevista solo per le concessioni.</a:t>
                      </a:r>
                    </a:p>
                    <a:p>
                      <a:pPr marL="0" marR="0" indent="0" algn="just" defTabSz="914400" rtl="0" eaLnBrk="1" fontAlgn="auto" latinLnBrk="0" hangingPunct="1">
                        <a:lnSpc>
                          <a:spcPct val="100000"/>
                        </a:lnSpc>
                        <a:spcBef>
                          <a:spcPts val="0"/>
                        </a:spcBef>
                        <a:spcAft>
                          <a:spcPts val="0"/>
                        </a:spcAft>
                        <a:buClrTx/>
                        <a:buSzTx/>
                        <a:buFontTx/>
                        <a:buNone/>
                        <a:tabLst/>
                        <a:defRPr/>
                      </a:pPr>
                      <a:r>
                        <a:rPr lang="it-IT" sz="1800" kern="1200" dirty="0" smtClean="0">
                          <a:solidFill>
                            <a:schemeClr val="dk1"/>
                          </a:solidFill>
                          <a:latin typeface="+mn-lt"/>
                          <a:ea typeface="+mn-ea"/>
                          <a:cs typeface="+mn-cs"/>
                        </a:rPr>
                        <a:t>Nel caso in cui i canoni periodici non siano correlati a tutta la durata della concessione, ma siano previsti per un periodo più breve, i canoni possono essere capitalizzati ed ammortizzati su tutta la durata della concessione.</a:t>
                      </a:r>
                    </a:p>
                    <a:p>
                      <a:pPr marL="0" marR="0" indent="0" algn="just" defTabSz="914400" rtl="0" eaLnBrk="1" fontAlgn="auto" latinLnBrk="0" hangingPunct="1">
                        <a:lnSpc>
                          <a:spcPct val="100000"/>
                        </a:lnSpc>
                        <a:spcBef>
                          <a:spcPts val="0"/>
                        </a:spcBef>
                        <a:spcAft>
                          <a:spcPts val="0"/>
                        </a:spcAft>
                        <a:buClrTx/>
                        <a:buSzTx/>
                        <a:buFontTx/>
                        <a:buNone/>
                        <a:tabLst/>
                        <a:defRPr/>
                      </a:pPr>
                      <a:endParaRPr lang="it-IT" sz="1800" kern="1200" dirty="0" smtClean="0">
                        <a:solidFill>
                          <a:schemeClr val="dk1"/>
                        </a:solidFill>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endParaRPr lang="it-IT" sz="1400" dirty="0"/>
                    </a:p>
                  </a:txBody>
                  <a:tcPr marL="99076" marR="99076"/>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it-IT" sz="1800" dirty="0" smtClean="0"/>
                        <a:t>Licenze, marchi, concessioni, brevetti</a:t>
                      </a:r>
                    </a:p>
                    <a:p>
                      <a:pPr marL="0" marR="0" indent="0" algn="just" defTabSz="914400" rtl="0" eaLnBrk="1" fontAlgn="auto" latinLnBrk="0" hangingPunct="1">
                        <a:lnSpc>
                          <a:spcPct val="100000"/>
                        </a:lnSpc>
                        <a:spcBef>
                          <a:spcPts val="0"/>
                        </a:spcBef>
                        <a:spcAft>
                          <a:spcPts val="0"/>
                        </a:spcAft>
                        <a:buClrTx/>
                        <a:buSzTx/>
                        <a:buFontTx/>
                        <a:buNone/>
                        <a:tabLst/>
                        <a:defRPr/>
                      </a:pPr>
                      <a:endParaRPr lang="it-IT" sz="1800" dirty="0" smtClean="0"/>
                    </a:p>
                    <a:p>
                      <a:pPr marL="0" marR="0" indent="0" algn="just" defTabSz="914400" rtl="0" eaLnBrk="1" fontAlgn="auto" latinLnBrk="0" hangingPunct="1">
                        <a:lnSpc>
                          <a:spcPct val="100000"/>
                        </a:lnSpc>
                        <a:spcBef>
                          <a:spcPts val="0"/>
                        </a:spcBef>
                        <a:spcAft>
                          <a:spcPts val="0"/>
                        </a:spcAft>
                        <a:buClrTx/>
                        <a:buSzTx/>
                        <a:buFontTx/>
                        <a:buNone/>
                        <a:tabLst/>
                        <a:defRPr/>
                      </a:pPr>
                      <a:endParaRPr lang="it-IT" sz="1800" kern="1200" baseline="0" dirty="0" smtClean="0">
                        <a:solidFill>
                          <a:schemeClr val="dk1"/>
                        </a:solidFill>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it-IT" sz="1800" kern="1200" baseline="0" dirty="0" smtClean="0">
                          <a:solidFill>
                            <a:schemeClr val="dk1"/>
                          </a:solidFill>
                          <a:latin typeface="+mn-lt"/>
                          <a:ea typeface="+mn-ea"/>
                          <a:cs typeface="+mn-cs"/>
                        </a:rPr>
                        <a:t>L’onere pluriennale relativo al corrispettivo erogato una tantum (generalmente inizialmente), anche nei casi in cui il pagamento avvenga in maniera dilazionata, ossia mediante canoni periodici non correlati a tutta la durata della </a:t>
                      </a:r>
                      <a:r>
                        <a:rPr lang="it-IT" sz="1800" b="1" kern="1200" baseline="0" dirty="0" smtClean="0">
                          <a:solidFill>
                            <a:schemeClr val="dk1"/>
                          </a:solidFill>
                          <a:latin typeface="+mn-lt"/>
                          <a:ea typeface="+mn-ea"/>
                          <a:cs typeface="+mn-cs"/>
                        </a:rPr>
                        <a:t>concessione</a:t>
                      </a:r>
                      <a:r>
                        <a:rPr lang="it-IT" sz="1800" kern="1200" baseline="0" dirty="0" smtClean="0">
                          <a:solidFill>
                            <a:schemeClr val="dk1"/>
                          </a:solidFill>
                          <a:latin typeface="+mn-lt"/>
                          <a:ea typeface="+mn-ea"/>
                          <a:cs typeface="+mn-cs"/>
                        </a:rPr>
                        <a:t>, della </a:t>
                      </a:r>
                      <a:r>
                        <a:rPr lang="it-IT" sz="1800" b="1" kern="1200" baseline="0" dirty="0" smtClean="0">
                          <a:solidFill>
                            <a:schemeClr val="dk1"/>
                          </a:solidFill>
                          <a:latin typeface="+mn-lt"/>
                          <a:ea typeface="+mn-ea"/>
                          <a:cs typeface="+mn-cs"/>
                        </a:rPr>
                        <a:t>licenza</a:t>
                      </a:r>
                      <a:r>
                        <a:rPr lang="it-IT" sz="1800" kern="1200" baseline="0" dirty="0" smtClean="0">
                          <a:solidFill>
                            <a:schemeClr val="dk1"/>
                          </a:solidFill>
                          <a:latin typeface="+mn-lt"/>
                          <a:ea typeface="+mn-ea"/>
                          <a:cs typeface="+mn-cs"/>
                        </a:rPr>
                        <a:t>, o del periodo stimato di utilizzo del </a:t>
                      </a:r>
                      <a:r>
                        <a:rPr lang="it-IT" sz="1800" b="1" kern="1200" baseline="0" dirty="0" smtClean="0">
                          <a:solidFill>
                            <a:schemeClr val="dk1"/>
                          </a:solidFill>
                          <a:latin typeface="+mn-lt"/>
                          <a:ea typeface="+mn-ea"/>
                          <a:cs typeface="+mn-cs"/>
                        </a:rPr>
                        <a:t>marchio </a:t>
                      </a:r>
                      <a:r>
                        <a:rPr lang="it-IT" sz="1800" kern="1200" baseline="0" dirty="0" smtClean="0">
                          <a:solidFill>
                            <a:schemeClr val="dk1"/>
                          </a:solidFill>
                          <a:latin typeface="+mn-lt"/>
                          <a:ea typeface="+mn-ea"/>
                          <a:cs typeface="+mn-cs"/>
                        </a:rPr>
                        <a:t>o diritto simile (più brevetti, diritto d’autore), ma previsti per un periodo più breve, è iscritto tra i beni immateriali.</a:t>
                      </a:r>
                      <a:endParaRPr lang="it-IT" sz="1800" dirty="0" smtClean="0"/>
                    </a:p>
                  </a:txBody>
                  <a:tcPr marL="99076" marR="99076"/>
                </a:tc>
              </a:tr>
            </a:tbl>
          </a:graphicData>
        </a:graphic>
      </p:graphicFrame>
    </p:spTree>
    <p:extLst>
      <p:ext uri="{BB962C8B-B14F-4D97-AF65-F5344CB8AC3E}">
        <p14:creationId xmlns:p14="http://schemas.microsoft.com/office/powerpoint/2010/main" val="3600315108"/>
      </p:ext>
    </p:extLst>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a:xfrm>
            <a:off x="1775191" y="2"/>
            <a:ext cx="8416290" cy="820341"/>
          </a:xfrm>
        </p:spPr>
        <p:txBody>
          <a:bodyPr/>
          <a:lstStyle/>
          <a:p>
            <a:pPr eaLnBrk="1" hangingPunct="1"/>
            <a:r>
              <a:rPr lang="it-IT" dirty="0" smtClean="0"/>
              <a:t>Avviamento</a:t>
            </a:r>
          </a:p>
        </p:txBody>
      </p:sp>
      <p:sp>
        <p:nvSpPr>
          <p:cNvPr id="81923" name="Rectangle 3"/>
          <p:cNvSpPr>
            <a:spLocks noGrp="1" noChangeArrowheads="1"/>
          </p:cNvSpPr>
          <p:nvPr>
            <p:ph type="body" idx="1"/>
          </p:nvPr>
        </p:nvSpPr>
        <p:spPr>
          <a:xfrm>
            <a:off x="1703513" y="836712"/>
            <a:ext cx="8856983" cy="5111750"/>
          </a:xfrm>
        </p:spPr>
        <p:txBody>
          <a:bodyPr/>
          <a:lstStyle/>
          <a:p>
            <a:pPr algn="ctr" eaLnBrk="1" hangingPunct="1">
              <a:spcBef>
                <a:spcPct val="0"/>
              </a:spcBef>
            </a:pPr>
            <a:endParaRPr lang="it-IT" dirty="0" smtClean="0"/>
          </a:p>
          <a:p>
            <a:pPr algn="ctr" eaLnBrk="1" hangingPunct="1">
              <a:spcBef>
                <a:spcPct val="0"/>
              </a:spcBef>
            </a:pPr>
            <a:r>
              <a:rPr lang="it-IT" sz="2400" dirty="0"/>
              <a:t>L'attitudine di un'azienda a produrre utili in misura superiore a</a:t>
            </a:r>
          </a:p>
          <a:p>
            <a:pPr algn="ctr" eaLnBrk="1" hangingPunct="1">
              <a:spcBef>
                <a:spcPct val="0"/>
              </a:spcBef>
            </a:pPr>
            <a:r>
              <a:rPr lang="it-IT" sz="2400" dirty="0"/>
              <a:t>quella ordinaria. L’avviamento è misurato dalla differenza tra il </a:t>
            </a:r>
          </a:p>
          <a:p>
            <a:pPr algn="ctr" eaLnBrk="1" hangingPunct="1">
              <a:spcBef>
                <a:spcPct val="0"/>
              </a:spcBef>
            </a:pPr>
            <a:r>
              <a:rPr lang="it-IT" sz="2400" dirty="0"/>
              <a:t>capitale contabile di una impresa acquisita o incorporata e il </a:t>
            </a:r>
          </a:p>
          <a:p>
            <a:pPr algn="ctr" eaLnBrk="1" hangingPunct="1">
              <a:spcBef>
                <a:spcPct val="0"/>
              </a:spcBef>
            </a:pPr>
            <a:r>
              <a:rPr lang="it-IT" sz="2400" dirty="0"/>
              <a:t>suo capitale economico</a:t>
            </a:r>
          </a:p>
          <a:p>
            <a:pPr eaLnBrk="1" hangingPunct="1"/>
            <a:r>
              <a:rPr lang="it-IT" sz="2400" dirty="0"/>
              <a:t>				</a:t>
            </a:r>
            <a:r>
              <a:rPr lang="it-IT" sz="2400" u="sng" dirty="0"/>
              <a:t>Nuova definizione (Bozza)</a:t>
            </a:r>
          </a:p>
        </p:txBody>
      </p:sp>
      <p:sp>
        <p:nvSpPr>
          <p:cNvPr id="4" name="Ovale 3"/>
          <p:cNvSpPr/>
          <p:nvPr/>
        </p:nvSpPr>
        <p:spPr>
          <a:xfrm>
            <a:off x="1935146" y="1412776"/>
            <a:ext cx="2341012" cy="6477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cxnSp>
        <p:nvCxnSpPr>
          <p:cNvPr id="6" name="Connettore 2 5"/>
          <p:cNvCxnSpPr>
            <a:stCxn id="4" idx="4"/>
          </p:cNvCxnSpPr>
          <p:nvPr/>
        </p:nvCxnSpPr>
        <p:spPr>
          <a:xfrm flipH="1">
            <a:off x="2169076" y="2060476"/>
            <a:ext cx="935717" cy="64770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81926" name="CasellaDiTesto 7"/>
          <p:cNvSpPr txBox="1">
            <a:spLocks noChangeArrowheads="1"/>
          </p:cNvSpPr>
          <p:nvPr/>
        </p:nvSpPr>
        <p:spPr bwMode="auto">
          <a:xfrm>
            <a:off x="1278940" y="2590119"/>
            <a:ext cx="2807820" cy="400110"/>
          </a:xfrm>
          <a:prstGeom prst="rect">
            <a:avLst/>
          </a:prstGeom>
          <a:noFill/>
          <a:ln w="9525">
            <a:noFill/>
            <a:miter lim="800000"/>
            <a:headEnd/>
            <a:tailEnd/>
          </a:ln>
        </p:spPr>
        <p:txBody>
          <a:bodyPr wrap="none">
            <a:spAutoFit/>
          </a:bodyPr>
          <a:lstStyle/>
          <a:p>
            <a:r>
              <a:rPr lang="it-IT" sz="2000" dirty="0">
                <a:solidFill>
                  <a:srgbClr val="FF0000"/>
                </a:solidFill>
              </a:rPr>
              <a:t>Concetto di extra-reddito</a:t>
            </a:r>
          </a:p>
        </p:txBody>
      </p:sp>
      <p:sp>
        <p:nvSpPr>
          <p:cNvPr id="81927" name="CasellaDiTesto 8"/>
          <p:cNvSpPr txBox="1">
            <a:spLocks noChangeArrowheads="1"/>
          </p:cNvSpPr>
          <p:nvPr/>
        </p:nvSpPr>
        <p:spPr bwMode="auto">
          <a:xfrm>
            <a:off x="1142206" y="3464129"/>
            <a:ext cx="9907588" cy="2885405"/>
          </a:xfrm>
          <a:prstGeom prst="rect">
            <a:avLst/>
          </a:prstGeom>
          <a:noFill/>
          <a:ln w="9525">
            <a:noFill/>
            <a:miter lim="800000"/>
            <a:headEnd/>
            <a:tailEnd/>
          </a:ln>
        </p:spPr>
        <p:txBody>
          <a:bodyPr>
            <a:spAutoFit/>
          </a:bodyPr>
          <a:lstStyle/>
          <a:p>
            <a:r>
              <a:rPr lang="it-IT" sz="1650" dirty="0">
                <a:solidFill>
                  <a:schemeClr val="accent2"/>
                </a:solidFill>
              </a:rPr>
              <a:t>Si definisce </a:t>
            </a:r>
            <a:r>
              <a:rPr lang="it-IT" sz="1650" i="1" dirty="0">
                <a:solidFill>
                  <a:schemeClr val="accent2"/>
                </a:solidFill>
              </a:rPr>
              <a:t>avviamento l'attitudine di un'azienda a produrre utili che derivino o da fattori specifici che, pur </a:t>
            </a:r>
            <a:r>
              <a:rPr lang="it-IT" sz="1650" dirty="0">
                <a:solidFill>
                  <a:schemeClr val="accent2"/>
                </a:solidFill>
              </a:rPr>
              <a:t>concorrendo positivamente alla produzione del reddito ed essendosi formati nel tempo in modo oneroso, non hanno un valore autonomo, ovvero da incrementi di valore che il complesso dei beni aziendali acquisisce rispetto alla somma dei valori dei singoli beni, in virtù dell'organizzazione dei beni in un sistema efficiente.</a:t>
            </a:r>
          </a:p>
          <a:p>
            <a:r>
              <a:rPr lang="it-IT" sz="1650" dirty="0">
                <a:solidFill>
                  <a:schemeClr val="accent2"/>
                </a:solidFill>
              </a:rPr>
              <a:t>L'avviamento può essere generato internamente, ovvero può essere acquisito a titolo oneroso (in seguito all’acquisto di azienda o ramo d’azienda v. par. 69 ).</a:t>
            </a:r>
          </a:p>
          <a:p>
            <a:r>
              <a:rPr lang="it-IT" sz="1650" dirty="0">
                <a:solidFill>
                  <a:schemeClr val="accent2"/>
                </a:solidFill>
              </a:rPr>
              <a:t>Ai fini della sua iscrizione e del suo trattamento contabile, l’avviamento rappresenta solo la parte di corrispettivo riconosciuta a titolo oneroso, non attribuibile ai singoli elementi patrimoniali acquisiti di un’azienda ma piuttosto riconducibile al suo valore intrinseco, che in generale può essere posto in relazione a motivazioni, quali: il miglioramento del posizionamento dell’impresa sul mercato, l’extra reddito generato da prodotti innovativi o di ampia richiesta, la creazione di valore attraverso sinergie produttive o commerciali, eccetera.</a:t>
            </a:r>
          </a:p>
        </p:txBody>
      </p:sp>
    </p:spTree>
    <p:extLst>
      <p:ext uri="{BB962C8B-B14F-4D97-AF65-F5344CB8AC3E}">
        <p14:creationId xmlns:p14="http://schemas.microsoft.com/office/powerpoint/2010/main" val="4026064232"/>
      </p:ext>
    </p:extLst>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p:txBody>
          <a:bodyPr/>
          <a:lstStyle/>
          <a:p>
            <a:pPr eaLnBrk="1" hangingPunct="1"/>
            <a:r>
              <a:rPr lang="it-IT" smtClean="0"/>
              <a:t>Contabilizzazione</a:t>
            </a:r>
          </a:p>
        </p:txBody>
      </p:sp>
      <p:sp>
        <p:nvSpPr>
          <p:cNvPr id="83971" name="Rectangle 3"/>
          <p:cNvSpPr>
            <a:spLocks noGrp="1" noChangeArrowheads="1"/>
          </p:cNvSpPr>
          <p:nvPr>
            <p:ph type="body" idx="1"/>
          </p:nvPr>
        </p:nvSpPr>
        <p:spPr>
          <a:xfrm>
            <a:off x="1775520" y="1628801"/>
            <a:ext cx="9001000" cy="4233863"/>
          </a:xfrm>
        </p:spPr>
        <p:txBody>
          <a:bodyPr/>
          <a:lstStyle/>
          <a:p>
            <a:pPr>
              <a:lnSpc>
                <a:spcPct val="100000"/>
              </a:lnSpc>
              <a:spcBef>
                <a:spcPts val="600"/>
              </a:spcBef>
              <a:spcAft>
                <a:spcPts val="600"/>
              </a:spcAft>
            </a:pPr>
            <a:r>
              <a:rPr lang="it-IT" dirty="0"/>
              <a:t>L’avviamento è iscritto se porta con se la capacità di produrre redditi in futuro</a:t>
            </a:r>
          </a:p>
          <a:p>
            <a:pPr>
              <a:lnSpc>
                <a:spcPct val="100000"/>
              </a:lnSpc>
              <a:spcBef>
                <a:spcPts val="600"/>
              </a:spcBef>
              <a:spcAft>
                <a:spcPts val="600"/>
              </a:spcAft>
            </a:pPr>
            <a:r>
              <a:rPr lang="it-IT" dirty="0"/>
              <a:t>Se è un cattivo affare, viene spesato nell’esercizio a cui fa riferimento l’operazione (si veda la tabella successiva)</a:t>
            </a:r>
          </a:p>
          <a:p>
            <a:pPr>
              <a:lnSpc>
                <a:spcPct val="100000"/>
              </a:lnSpc>
              <a:spcBef>
                <a:spcPts val="600"/>
              </a:spcBef>
              <a:spcAft>
                <a:spcPts val="600"/>
              </a:spcAft>
            </a:pPr>
            <a:r>
              <a:rPr lang="it-IT" dirty="0"/>
              <a:t>È ammortizzato per un periodo corrispondente alla sua vita utile</a:t>
            </a:r>
          </a:p>
          <a:p>
            <a:pPr>
              <a:lnSpc>
                <a:spcPct val="100000"/>
              </a:lnSpc>
              <a:spcBef>
                <a:spcPts val="600"/>
              </a:spcBef>
              <a:spcAft>
                <a:spcPts val="600"/>
              </a:spcAft>
            </a:pPr>
            <a:r>
              <a:rPr lang="it-IT" dirty="0"/>
              <a:t>L’ammortamento può essere superiore ai cinque anni, ma si ritiene non credibile che superi i 20anni*</a:t>
            </a:r>
          </a:p>
        </p:txBody>
      </p:sp>
      <p:sp>
        <p:nvSpPr>
          <p:cNvPr id="2" name="CasellaDiTesto 1"/>
          <p:cNvSpPr txBox="1"/>
          <p:nvPr/>
        </p:nvSpPr>
        <p:spPr>
          <a:xfrm>
            <a:off x="1487940" y="6021388"/>
            <a:ext cx="8089138" cy="400110"/>
          </a:xfrm>
          <a:prstGeom prst="rect">
            <a:avLst/>
          </a:prstGeom>
          <a:noFill/>
        </p:spPr>
        <p:txBody>
          <a:bodyPr wrap="none">
            <a:spAutoFit/>
          </a:bodyPr>
          <a:lstStyle/>
          <a:p>
            <a:pPr>
              <a:defRPr/>
            </a:pPr>
            <a:r>
              <a:rPr lang="it-IT" sz="2000" dirty="0"/>
              <a:t>La Bozza dell’OIC vuole limitare la durata massima dell’avviamento a 10 anni</a:t>
            </a:r>
          </a:p>
        </p:txBody>
      </p:sp>
    </p:spTree>
    <p:extLst>
      <p:ext uri="{BB962C8B-B14F-4D97-AF65-F5344CB8AC3E}">
        <p14:creationId xmlns:p14="http://schemas.microsoft.com/office/powerpoint/2010/main" val="269585293"/>
      </p:ext>
    </p:extLst>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Cattivo affare</a:t>
            </a:r>
            <a:endParaRPr lang="it-IT" dirty="0"/>
          </a:p>
        </p:txBody>
      </p:sp>
      <p:graphicFrame>
        <p:nvGraphicFramePr>
          <p:cNvPr id="4" name="Segnaposto contenuto 3"/>
          <p:cNvGraphicFramePr>
            <a:graphicFrameLocks noGrp="1"/>
          </p:cNvGraphicFramePr>
          <p:nvPr>
            <p:ph sz="quarter" idx="1"/>
          </p:nvPr>
        </p:nvGraphicFramePr>
        <p:xfrm>
          <a:off x="1570772" y="1501710"/>
          <a:ext cx="8916832" cy="3445384"/>
        </p:xfrm>
        <a:graphic>
          <a:graphicData uri="http://schemas.openxmlformats.org/drawingml/2006/table">
            <a:tbl>
              <a:tblPr firstRow="1" bandRow="1">
                <a:tableStyleId>{5C22544A-7EE6-4342-B048-85BDC9FD1C3A}</a:tableStyleId>
              </a:tblPr>
              <a:tblGrid>
                <a:gridCol w="4458416"/>
                <a:gridCol w="4458416"/>
              </a:tblGrid>
              <a:tr h="309440">
                <a:tc>
                  <a:txBody>
                    <a:bodyPr/>
                    <a:lstStyle/>
                    <a:p>
                      <a:r>
                        <a:rPr lang="it-IT" sz="1300" dirty="0" smtClean="0"/>
                        <a:t>OIC 24 (2005)</a:t>
                      </a:r>
                      <a:endParaRPr lang="it-IT" sz="1300" dirty="0"/>
                    </a:p>
                  </a:txBody>
                  <a:tcPr marL="99076" marR="99076" marT="42196" marB="42196"/>
                </a:tc>
                <a:tc>
                  <a:txBody>
                    <a:bodyPr/>
                    <a:lstStyle/>
                    <a:p>
                      <a:r>
                        <a:rPr lang="it-IT" sz="1500" dirty="0" smtClean="0"/>
                        <a:t>OIC 24 (2013)</a:t>
                      </a:r>
                      <a:endParaRPr lang="it-IT" sz="1500" dirty="0"/>
                    </a:p>
                  </a:txBody>
                  <a:tcPr marL="99076" marR="99076" marT="42196" marB="42196"/>
                </a:tc>
              </a:tr>
              <a:tr h="3066266">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it-IT" sz="1300" dirty="0" smtClean="0"/>
                        <a:t> </a:t>
                      </a:r>
                      <a:r>
                        <a:rPr lang="it-IT" sz="1700" kern="1200" dirty="0" smtClean="0">
                          <a:solidFill>
                            <a:schemeClr val="dk1"/>
                          </a:solidFill>
                          <a:latin typeface="+mn-lt"/>
                          <a:ea typeface="+mn-ea"/>
                          <a:cs typeface="+mn-cs"/>
                        </a:rPr>
                        <a:t>D'altra parte qualora la suddetta eccedenza fosse dovuta ad un “cattivo affare” ovvero a decisioni dell'acquirente, incorporante o risultante dalla fusione, che non siano direttamente correlabili alla redditività dell'azienda acquisita, incorporata, fusa, o beneficiaria della scissione, quali ad esempio la decisione di eliminare un concorrente o di introdursi in un nuovo mercato, essa è considerata una componente negativa di reddito.</a:t>
                      </a:r>
                    </a:p>
                    <a:p>
                      <a:pPr algn="just"/>
                      <a:endParaRPr lang="it-IT" sz="1300" dirty="0"/>
                    </a:p>
                  </a:txBody>
                  <a:tcPr marL="99076" marR="99076" marT="42196" marB="42196"/>
                </a:tc>
                <a:tc>
                  <a:txBody>
                    <a:bodyPr/>
                    <a:lstStyle/>
                    <a:p>
                      <a:pPr algn="just"/>
                      <a:r>
                        <a:rPr lang="it-IT" sz="1300" dirty="0" smtClean="0"/>
                        <a:t>Non riproposta</a:t>
                      </a:r>
                    </a:p>
                  </a:txBody>
                  <a:tcPr marL="99076" marR="99076" marT="42196" marB="42196"/>
                </a:tc>
              </a:tr>
            </a:tbl>
          </a:graphicData>
        </a:graphic>
      </p:graphicFrame>
    </p:spTree>
    <p:extLst>
      <p:ext uri="{BB962C8B-B14F-4D97-AF65-F5344CB8AC3E}">
        <p14:creationId xmlns:p14="http://schemas.microsoft.com/office/powerpoint/2010/main" val="1571321819"/>
      </p:ext>
    </p:extLst>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ChangeArrowheads="1"/>
          </p:cNvSpPr>
          <p:nvPr/>
        </p:nvSpPr>
        <p:spPr bwMode="auto">
          <a:xfrm>
            <a:off x="1558131" y="549275"/>
            <a:ext cx="24765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eaLnBrk="0" hangingPunct="0">
              <a:buClrTx/>
              <a:buSzTx/>
              <a:buFontTx/>
              <a:buNone/>
            </a:pPr>
            <a:endParaRPr lang="it-IT" sz="2000" b="1">
              <a:solidFill>
                <a:schemeClr val="tx2"/>
              </a:solidFill>
              <a:latin typeface="Arial" charset="0"/>
            </a:endParaRPr>
          </a:p>
        </p:txBody>
      </p:sp>
      <p:sp>
        <p:nvSpPr>
          <p:cNvPr id="39939" name="Rectangle 3"/>
          <p:cNvSpPr>
            <a:spLocks noChangeArrowheads="1"/>
          </p:cNvSpPr>
          <p:nvPr/>
        </p:nvSpPr>
        <p:spPr bwMode="auto">
          <a:xfrm>
            <a:off x="1631157" y="765175"/>
            <a:ext cx="6481763" cy="511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pPr marL="342900" indent="-342900" eaLnBrk="0" hangingPunct="0">
              <a:spcBef>
                <a:spcPct val="20000"/>
              </a:spcBef>
              <a:buFontTx/>
              <a:buChar char="•"/>
            </a:pPr>
            <a:r>
              <a:rPr lang="it-IT" sz="2500" b="1">
                <a:solidFill>
                  <a:schemeClr val="accent2"/>
                </a:solidFill>
                <a:latin typeface="Arial" charset="0"/>
              </a:rPr>
              <a:t>CAUTELE:</a:t>
            </a:r>
          </a:p>
          <a:p>
            <a:pPr lvl="1" eaLnBrk="0" hangingPunct="0">
              <a:lnSpc>
                <a:spcPct val="70000"/>
              </a:lnSpc>
              <a:spcBef>
                <a:spcPct val="20000"/>
              </a:spcBef>
              <a:buFontTx/>
              <a:buChar char="•"/>
            </a:pPr>
            <a:r>
              <a:rPr lang="it-IT" sz="2800" b="1">
                <a:solidFill>
                  <a:schemeClr val="accent2"/>
                </a:solidFill>
                <a:latin typeface="Arial" charset="0"/>
              </a:rPr>
              <a:t>iscrizione, nei limiti del costo sostenuto solo se:</a:t>
            </a:r>
          </a:p>
          <a:p>
            <a:pPr lvl="2" eaLnBrk="0" hangingPunct="0">
              <a:lnSpc>
                <a:spcPct val="70000"/>
              </a:lnSpc>
              <a:spcBef>
                <a:spcPct val="20000"/>
              </a:spcBef>
              <a:buFontTx/>
              <a:buChar char="•"/>
            </a:pPr>
            <a:r>
              <a:rPr lang="it-IT" sz="2800" b="1">
                <a:solidFill>
                  <a:schemeClr val="accent2"/>
                </a:solidFill>
                <a:latin typeface="Arial" charset="0"/>
              </a:rPr>
              <a:t>acquisito a titolo oneroso</a:t>
            </a:r>
            <a:endParaRPr lang="it-IT" sz="2800">
              <a:solidFill>
                <a:schemeClr val="accent2"/>
              </a:solidFill>
              <a:latin typeface="Arial" charset="0"/>
            </a:endParaRPr>
          </a:p>
          <a:p>
            <a:pPr lvl="2" eaLnBrk="0" hangingPunct="0">
              <a:lnSpc>
                <a:spcPct val="70000"/>
              </a:lnSpc>
              <a:spcBef>
                <a:spcPct val="20000"/>
              </a:spcBef>
              <a:buFontTx/>
              <a:buChar char="•"/>
            </a:pPr>
            <a:r>
              <a:rPr lang="it-IT" sz="2800" b="1">
                <a:solidFill>
                  <a:schemeClr val="accent2"/>
                </a:solidFill>
                <a:latin typeface="Arial" charset="0"/>
              </a:rPr>
              <a:t>vi è il consenso del Collegio Sindacale</a:t>
            </a:r>
            <a:endParaRPr lang="it-IT" sz="2800">
              <a:solidFill>
                <a:schemeClr val="accent2"/>
              </a:solidFill>
              <a:latin typeface="Arial" charset="0"/>
            </a:endParaRPr>
          </a:p>
          <a:p>
            <a:pPr lvl="1" eaLnBrk="0" hangingPunct="0">
              <a:lnSpc>
                <a:spcPct val="70000"/>
              </a:lnSpc>
              <a:spcBef>
                <a:spcPct val="20000"/>
              </a:spcBef>
              <a:buFontTx/>
              <a:buChar char="•"/>
            </a:pPr>
            <a:r>
              <a:rPr lang="it-IT" sz="2800" b="1">
                <a:solidFill>
                  <a:schemeClr val="accent2"/>
                </a:solidFill>
                <a:latin typeface="Arial" charset="0"/>
              </a:rPr>
              <a:t>ammortamento: in  massimo 5 anni</a:t>
            </a:r>
          </a:p>
          <a:p>
            <a:pPr lvl="1" eaLnBrk="0" hangingPunct="0">
              <a:lnSpc>
                <a:spcPct val="70000"/>
              </a:lnSpc>
              <a:spcBef>
                <a:spcPct val="20000"/>
              </a:spcBef>
              <a:buFontTx/>
              <a:buChar char="•"/>
            </a:pPr>
            <a:r>
              <a:rPr lang="it-IT" sz="2800" b="1">
                <a:solidFill>
                  <a:schemeClr val="accent2"/>
                </a:solidFill>
                <a:latin typeface="Arial" charset="0"/>
              </a:rPr>
              <a:t>però, il periodo quinquennale può essere superato se:</a:t>
            </a:r>
          </a:p>
          <a:p>
            <a:pPr lvl="2" eaLnBrk="0" hangingPunct="0">
              <a:lnSpc>
                <a:spcPct val="70000"/>
              </a:lnSpc>
              <a:spcBef>
                <a:spcPct val="20000"/>
              </a:spcBef>
              <a:buFontTx/>
              <a:buChar char="•"/>
            </a:pPr>
            <a:r>
              <a:rPr lang="it-IT" sz="2800" b="1">
                <a:solidFill>
                  <a:schemeClr val="accent2"/>
                </a:solidFill>
                <a:latin typeface="Arial" charset="0"/>
              </a:rPr>
              <a:t>la sua utilità è, temporalmente, maggiore</a:t>
            </a:r>
            <a:r>
              <a:rPr lang="it-IT" sz="2800">
                <a:solidFill>
                  <a:schemeClr val="accent2"/>
                </a:solidFill>
                <a:latin typeface="Arial" charset="0"/>
              </a:rPr>
              <a:t> </a:t>
            </a:r>
            <a:r>
              <a:rPr lang="it-IT" sz="2800" b="1">
                <a:solidFill>
                  <a:schemeClr val="accent2"/>
                </a:solidFill>
                <a:latin typeface="Arial" charset="0"/>
              </a:rPr>
              <a:t>e</a:t>
            </a:r>
          </a:p>
          <a:p>
            <a:pPr lvl="2" eaLnBrk="0" hangingPunct="0">
              <a:lnSpc>
                <a:spcPct val="70000"/>
              </a:lnSpc>
              <a:spcBef>
                <a:spcPct val="20000"/>
              </a:spcBef>
              <a:buFontTx/>
              <a:buChar char="•"/>
            </a:pPr>
            <a:r>
              <a:rPr lang="it-IT" sz="2800" b="1">
                <a:solidFill>
                  <a:schemeClr val="accent2"/>
                </a:solidFill>
                <a:latin typeface="Arial" charset="0"/>
              </a:rPr>
              <a:t>se ne dia adeguata motivazione in Nota integrativa</a:t>
            </a:r>
          </a:p>
        </p:txBody>
      </p:sp>
      <p:sp>
        <p:nvSpPr>
          <p:cNvPr id="1337348" name="Rectangle 4"/>
          <p:cNvSpPr>
            <a:spLocks noChangeArrowheads="1"/>
          </p:cNvSpPr>
          <p:nvPr/>
        </p:nvSpPr>
        <p:spPr bwMode="auto">
          <a:xfrm>
            <a:off x="1486695" y="549276"/>
            <a:ext cx="9151937" cy="5688013"/>
          </a:xfrm>
          <a:prstGeom prst="rect">
            <a:avLst/>
          </a:prstGeom>
          <a:noFill/>
          <a:ln w="12700">
            <a:solidFill>
              <a:schemeClr val="tx1"/>
            </a:solidFill>
            <a:miter lim="800000"/>
            <a:headEnd/>
            <a:tailEnd/>
          </a:ln>
          <a:effectLst/>
        </p:spPr>
        <p:txBody>
          <a:bodyPr wrap="none" anchor="ctr"/>
          <a:lstStyle/>
          <a:p>
            <a:pPr>
              <a:defRPr/>
            </a:pPr>
            <a:endParaRPr lang="it-IT"/>
          </a:p>
        </p:txBody>
      </p:sp>
      <p:sp>
        <p:nvSpPr>
          <p:cNvPr id="39941" name="Rectangle 5"/>
          <p:cNvSpPr>
            <a:spLocks noChangeArrowheads="1"/>
          </p:cNvSpPr>
          <p:nvPr/>
        </p:nvSpPr>
        <p:spPr bwMode="auto">
          <a:xfrm>
            <a:off x="9120981" y="3284539"/>
            <a:ext cx="1276350" cy="91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buClrTx/>
              <a:buSzTx/>
              <a:buFontTx/>
              <a:buNone/>
            </a:pPr>
            <a:r>
              <a:rPr lang="it-IT" b="1">
                <a:latin typeface="Arial" charset="0"/>
              </a:rPr>
              <a:t>         C.C. </a:t>
            </a:r>
          </a:p>
          <a:p>
            <a:pPr eaLnBrk="0" hangingPunct="0">
              <a:buClrTx/>
              <a:buSzTx/>
              <a:buFontTx/>
              <a:buNone/>
            </a:pPr>
            <a:r>
              <a:rPr lang="it-IT" b="1">
                <a:latin typeface="Arial" charset="0"/>
              </a:rPr>
              <a:t>Art. 2426,</a:t>
            </a:r>
          </a:p>
          <a:p>
            <a:pPr eaLnBrk="0" hangingPunct="0">
              <a:buClrTx/>
              <a:buSzTx/>
              <a:buFontTx/>
              <a:buNone/>
            </a:pPr>
            <a:r>
              <a:rPr lang="it-IT" b="1">
                <a:latin typeface="Arial" charset="0"/>
              </a:rPr>
              <a:t>punto 6</a:t>
            </a:r>
          </a:p>
        </p:txBody>
      </p:sp>
    </p:spTree>
    <p:extLst>
      <p:ext uri="{BB962C8B-B14F-4D97-AF65-F5344CB8AC3E}">
        <p14:creationId xmlns:p14="http://schemas.microsoft.com/office/powerpoint/2010/main" val="798070108"/>
      </p:ext>
    </p:extLst>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1558132" y="228601"/>
            <a:ext cx="9140825" cy="1431925"/>
          </a:xfrm>
        </p:spPr>
        <p:txBody>
          <a:bodyPr/>
          <a:lstStyle/>
          <a:p>
            <a:pPr eaLnBrk="1" hangingPunct="1"/>
            <a:r>
              <a:rPr lang="it-IT" smtClean="0"/>
              <a:t>Immobilizzazioni in corso e acconti</a:t>
            </a:r>
          </a:p>
        </p:txBody>
      </p:sp>
      <p:sp>
        <p:nvSpPr>
          <p:cNvPr id="41987" name="Rectangle 3"/>
          <p:cNvSpPr>
            <a:spLocks noGrp="1" noChangeArrowheads="1"/>
          </p:cNvSpPr>
          <p:nvPr>
            <p:ph type="body" idx="1"/>
          </p:nvPr>
        </p:nvSpPr>
        <p:spPr/>
        <p:txBody>
          <a:bodyPr/>
          <a:lstStyle/>
          <a:p>
            <a:pPr eaLnBrk="1" hangingPunct="1">
              <a:lnSpc>
                <a:spcPct val="90000"/>
              </a:lnSpc>
            </a:pPr>
            <a:r>
              <a:rPr lang="it-IT"/>
              <a:t>Costi sostenuti per l’acquisizione o la produzione interna di immobilizzazioni immateriali delle quali non si è ancora acquisita la piena titolarità legale</a:t>
            </a:r>
          </a:p>
          <a:p>
            <a:pPr eaLnBrk="1" hangingPunct="1">
              <a:lnSpc>
                <a:spcPct val="90000"/>
              </a:lnSpc>
            </a:pPr>
            <a:r>
              <a:rPr lang="it-IT"/>
              <a:t>Costi riguardanti progetti non ancora completati (es. progetti di R&amp;S in corso di svolgimento)</a:t>
            </a:r>
          </a:p>
          <a:p>
            <a:pPr eaLnBrk="1" hangingPunct="1">
              <a:lnSpc>
                <a:spcPct val="90000"/>
              </a:lnSpc>
            </a:pPr>
            <a:r>
              <a:rPr lang="it-IT"/>
              <a:t>acconti versati per l’acquisto di una determinata immobilizzazione immateriale ancora non consegnataci</a:t>
            </a:r>
          </a:p>
          <a:p>
            <a:pPr eaLnBrk="1" hangingPunct="1">
              <a:lnSpc>
                <a:spcPct val="90000"/>
              </a:lnSpc>
            </a:pPr>
            <a:endParaRPr lang="it-IT"/>
          </a:p>
        </p:txBody>
      </p:sp>
    </p:spTree>
    <p:extLst>
      <p:ext uri="{BB962C8B-B14F-4D97-AF65-F5344CB8AC3E}">
        <p14:creationId xmlns:p14="http://schemas.microsoft.com/office/powerpoint/2010/main" val="4173276635"/>
      </p:ext>
    </p:extLst>
  </p:cSld>
  <p:clrMapOvr>
    <a:masterClrMapping/>
  </p:clrMapOvr>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2"/>
          <p:cNvSpPr>
            <a:spLocks noGrp="1" noChangeArrowheads="1"/>
          </p:cNvSpPr>
          <p:nvPr>
            <p:ph type="title"/>
          </p:nvPr>
        </p:nvSpPr>
        <p:spPr>
          <a:xfrm>
            <a:off x="3258344" y="9526"/>
            <a:ext cx="6959600" cy="1433513"/>
          </a:xfrm>
        </p:spPr>
        <p:txBody>
          <a:bodyPr/>
          <a:lstStyle/>
          <a:p>
            <a:pPr eaLnBrk="1" hangingPunct="1"/>
            <a:r>
              <a:rPr lang="it-IT" smtClean="0"/>
              <a:t>Altre</a:t>
            </a:r>
          </a:p>
        </p:txBody>
      </p:sp>
      <p:sp>
        <p:nvSpPr>
          <p:cNvPr id="3076" name="Rectangle 3"/>
          <p:cNvSpPr>
            <a:spLocks noGrp="1" noChangeArrowheads="1"/>
          </p:cNvSpPr>
          <p:nvPr>
            <p:ph type="body" idx="1"/>
          </p:nvPr>
        </p:nvSpPr>
        <p:spPr>
          <a:xfrm>
            <a:off x="1720056" y="3429000"/>
            <a:ext cx="8421688" cy="4114800"/>
          </a:xfrm>
        </p:spPr>
        <p:txBody>
          <a:bodyPr/>
          <a:lstStyle/>
          <a:p>
            <a:pPr eaLnBrk="1" hangingPunct="1"/>
            <a:r>
              <a:rPr lang="it-IT" smtClean="0"/>
              <a:t>costi sostenuti per migliorie su beni di terzi</a:t>
            </a:r>
          </a:p>
          <a:p>
            <a:pPr eaLnBrk="1" hangingPunct="1"/>
            <a:r>
              <a:rPr lang="it-IT" smtClean="0"/>
              <a:t>costi per diritti di usufrutto</a:t>
            </a:r>
          </a:p>
          <a:p>
            <a:pPr eaLnBrk="1" hangingPunct="1"/>
            <a:r>
              <a:rPr lang="it-IT" smtClean="0"/>
              <a:t>diritti di superficie</a:t>
            </a:r>
          </a:p>
          <a:p>
            <a:pPr eaLnBrk="1" hangingPunct="1"/>
            <a:r>
              <a:rPr lang="it-IT" smtClean="0"/>
              <a:t>Costi di software</a:t>
            </a:r>
          </a:p>
          <a:p>
            <a:pPr eaLnBrk="1" hangingPunct="1"/>
            <a:r>
              <a:rPr lang="it-IT" smtClean="0"/>
              <a:t>…</a:t>
            </a:r>
          </a:p>
        </p:txBody>
      </p:sp>
      <p:sp>
        <p:nvSpPr>
          <p:cNvPr id="3077" name="Text Box 4"/>
          <p:cNvSpPr txBox="1">
            <a:spLocks noChangeArrowheads="1"/>
          </p:cNvSpPr>
          <p:nvPr/>
        </p:nvSpPr>
        <p:spPr bwMode="auto">
          <a:xfrm>
            <a:off x="4526756" y="1565275"/>
            <a:ext cx="6192838"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p>
            <a:pPr eaLnBrk="0" hangingPunct="0">
              <a:buClrTx/>
              <a:buSzTx/>
              <a:buFontTx/>
              <a:buNone/>
            </a:pPr>
            <a:r>
              <a:rPr lang="it-IT" sz="3200">
                <a:solidFill>
                  <a:schemeClr val="accent2"/>
                </a:solidFill>
                <a:latin typeface="Arial" charset="0"/>
              </a:rPr>
              <a:t>La voce altre, sappiamo, è una categoria residuale. Vediamo cosa può rientrarvi</a:t>
            </a:r>
          </a:p>
        </p:txBody>
      </p:sp>
    </p:spTree>
    <p:extLst>
      <p:ext uri="{BB962C8B-B14F-4D97-AF65-F5344CB8AC3E}">
        <p14:creationId xmlns:p14="http://schemas.microsoft.com/office/powerpoint/2010/main" val="84729669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Alcune ultime considerazioni</a:t>
            </a:r>
            <a:endParaRPr lang="it-IT" dirty="0"/>
          </a:p>
        </p:txBody>
      </p:sp>
      <p:sp>
        <p:nvSpPr>
          <p:cNvPr id="3" name="Segnaposto contenuto 2"/>
          <p:cNvSpPr>
            <a:spLocks noGrp="1"/>
          </p:cNvSpPr>
          <p:nvPr>
            <p:ph idx="1"/>
          </p:nvPr>
        </p:nvSpPr>
        <p:spPr>
          <a:xfrm>
            <a:off x="1631504" y="1905001"/>
            <a:ext cx="8834090" cy="4233863"/>
          </a:xfrm>
        </p:spPr>
        <p:txBody>
          <a:bodyPr/>
          <a:lstStyle/>
          <a:p>
            <a:r>
              <a:rPr lang="it-IT" dirty="0" smtClean="0"/>
              <a:t>	Svalutazioni, ripristini, rivalutazioni</a:t>
            </a:r>
          </a:p>
          <a:p>
            <a:endParaRPr lang="it-IT" dirty="0" smtClean="0"/>
          </a:p>
          <a:p>
            <a:r>
              <a:rPr lang="it-IT" smtClean="0"/>
              <a:t>	Svalutazioni </a:t>
            </a:r>
            <a:r>
              <a:rPr lang="it-IT" dirty="0" smtClean="0"/>
              <a:t>e valore netto contabile</a:t>
            </a:r>
          </a:p>
          <a:p>
            <a:r>
              <a:rPr lang="it-IT" dirty="0" smtClean="0"/>
              <a:t>	</a:t>
            </a:r>
          </a:p>
          <a:p>
            <a:r>
              <a:rPr lang="it-IT" dirty="0" smtClean="0"/>
              <a:t>	Cenni su svalutazioni in termini fiscali (Circolare 26/E del 2012, Interpretazione </a:t>
            </a:r>
            <a:r>
              <a:rPr lang="it-IT" dirty="0" err="1" smtClean="0"/>
              <a:t>Assonime</a:t>
            </a:r>
            <a:r>
              <a:rPr lang="it-IT" dirty="0" smtClean="0"/>
              <a:t> 31 del 2012)</a:t>
            </a:r>
            <a:endParaRPr lang="it-IT" dirty="0"/>
          </a:p>
        </p:txBody>
      </p:sp>
    </p:spTree>
    <p:extLst>
      <p:ext uri="{BB962C8B-B14F-4D97-AF65-F5344CB8AC3E}">
        <p14:creationId xmlns:p14="http://schemas.microsoft.com/office/powerpoint/2010/main" val="14998021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9" name="Rectangle 3"/>
          <p:cNvSpPr>
            <a:spLocks noChangeArrowheads="1"/>
          </p:cNvSpPr>
          <p:nvPr/>
        </p:nvSpPr>
        <p:spPr bwMode="auto">
          <a:xfrm>
            <a:off x="623392" y="644691"/>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La «generazione» dei crediti: una panoramica iniziale</a:t>
            </a:r>
            <a:endParaRPr lang="it-IT" sz="2400" dirty="0">
              <a:latin typeface="Garamond" pitchFamily="18" charset="0"/>
            </a:endParaRPr>
          </a:p>
        </p:txBody>
      </p:sp>
      <p:sp>
        <p:nvSpPr>
          <p:cNvPr id="7" name="Rectangle 3"/>
          <p:cNvSpPr>
            <a:spLocks noChangeArrowheads="1"/>
          </p:cNvSpPr>
          <p:nvPr/>
        </p:nvSpPr>
        <p:spPr bwMode="auto">
          <a:xfrm>
            <a:off x="603085" y="164638"/>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OIC 15 CREDITI: PRINCIPALI NOVITÀ</a:t>
            </a:r>
            <a:endParaRPr lang="it-IT" sz="2400" dirty="0">
              <a:latin typeface="Garamond" pitchFamily="18" charset="0"/>
            </a:endParaRPr>
          </a:p>
        </p:txBody>
      </p:sp>
      <p:sp>
        <p:nvSpPr>
          <p:cNvPr id="2" name="Rectangle 33"/>
          <p:cNvSpPr>
            <a:spLocks noChangeArrowheads="1"/>
          </p:cNvSpPr>
          <p:nvPr/>
        </p:nvSpPr>
        <p:spPr bwMode="auto">
          <a:xfrm>
            <a:off x="203200" y="-43020"/>
            <a:ext cx="18201419" cy="492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21920" tIns="60960" rIns="121920" bIns="60960" numCol="1" anchor="ctr" anchorCtr="0" compatLnSpc="1">
            <a:prstTxWarp prst="textNoShape">
              <a:avLst/>
            </a:prstTxWarp>
            <a:spAutoFit/>
          </a:bodyPr>
          <a:lstStyle/>
          <a:p>
            <a:endParaRPr lang="it-IT" sz="2400"/>
          </a:p>
        </p:txBody>
      </p:sp>
      <p:sp>
        <p:nvSpPr>
          <p:cNvPr id="5" name="Text Box 31"/>
          <p:cNvSpPr txBox="1">
            <a:spLocks noChangeArrowheads="1"/>
          </p:cNvSpPr>
          <p:nvPr/>
        </p:nvSpPr>
        <p:spPr bwMode="auto">
          <a:xfrm>
            <a:off x="4586552" y="1316765"/>
            <a:ext cx="2275177" cy="505235"/>
          </a:xfrm>
          <a:prstGeom prst="rect">
            <a:avLst/>
          </a:prstGeom>
          <a:gradFill>
            <a:gsLst>
              <a:gs pos="0">
                <a:schemeClr val="bg1"/>
              </a:gs>
              <a:gs pos="40000">
                <a:srgbClr val="CCFFFF"/>
              </a:gs>
              <a:gs pos="100000">
                <a:srgbClr val="00B0F0"/>
              </a:gs>
            </a:gsLst>
          </a:gradFill>
          <a:ln>
            <a:noFill/>
            <a:headEnd/>
            <a:tailEnd/>
          </a:ln>
        </p:spPr>
        <p:style>
          <a:lnRef idx="1">
            <a:schemeClr val="accent1"/>
          </a:lnRef>
          <a:fillRef idx="1002">
            <a:schemeClr val="lt2"/>
          </a:fillRef>
          <a:effectRef idx="2">
            <a:schemeClr val="accent1"/>
          </a:effectRef>
          <a:fontRef idx="minor">
            <a:schemeClr val="lt1"/>
          </a:fontRef>
        </p:style>
        <p:txBody>
          <a:bodyPr anchor="ctr"/>
          <a:lstStyle>
            <a:defPPr>
              <a:defRPr lang="en-US"/>
            </a:defPPr>
            <a:lvl1pPr algn="ctr">
              <a:spcBef>
                <a:spcPct val="50000"/>
              </a:spcBef>
              <a:defRPr sz="1400" b="1">
                <a:solidFill>
                  <a:srgbClr val="000000"/>
                </a:solidFill>
                <a:latin typeface="Garamond" pitchFamily="18" charset="0"/>
              </a:defRPr>
            </a:lvl1pPr>
            <a:lvl2pPr marL="408148">
              <a:defRPr sz="1400">
                <a:solidFill>
                  <a:schemeClr val="lt1"/>
                </a:solidFill>
                <a:latin typeface="+mn-lt"/>
              </a:defRPr>
            </a:lvl2pPr>
            <a:lvl3pPr marL="816296">
              <a:defRPr sz="1400">
                <a:solidFill>
                  <a:schemeClr val="lt1"/>
                </a:solidFill>
                <a:latin typeface="+mn-lt"/>
              </a:defRPr>
            </a:lvl3pPr>
            <a:lvl4pPr marL="1224443">
              <a:defRPr sz="1400">
                <a:solidFill>
                  <a:schemeClr val="lt1"/>
                </a:solidFill>
                <a:latin typeface="+mn-lt"/>
              </a:defRPr>
            </a:lvl4pPr>
            <a:lvl5pPr marL="1632591">
              <a:defRPr sz="1400">
                <a:solidFill>
                  <a:schemeClr val="lt1"/>
                </a:solidFill>
                <a:latin typeface="+mn-lt"/>
              </a:defRPr>
            </a:lvl5pPr>
            <a:lvl6pPr marL="2040739" defTabSz="816296">
              <a:defRPr sz="1400">
                <a:solidFill>
                  <a:schemeClr val="lt1"/>
                </a:solidFill>
                <a:latin typeface="+mn-lt"/>
              </a:defRPr>
            </a:lvl6pPr>
            <a:lvl7pPr marL="2448887" defTabSz="816296">
              <a:defRPr sz="1400">
                <a:solidFill>
                  <a:schemeClr val="lt1"/>
                </a:solidFill>
                <a:latin typeface="+mn-lt"/>
              </a:defRPr>
            </a:lvl7pPr>
            <a:lvl8pPr marL="2857035" defTabSz="816296">
              <a:defRPr sz="1400">
                <a:solidFill>
                  <a:schemeClr val="lt1"/>
                </a:solidFill>
                <a:latin typeface="+mn-lt"/>
              </a:defRPr>
            </a:lvl8pPr>
            <a:lvl9pPr marL="3265183" defTabSz="816296">
              <a:defRPr sz="1400">
                <a:solidFill>
                  <a:schemeClr val="lt1"/>
                </a:solidFill>
                <a:latin typeface="+mn-lt"/>
              </a:defRPr>
            </a:lvl9pPr>
          </a:lstStyle>
          <a:p>
            <a:r>
              <a:rPr lang="it-IT" altLang="it-IT" sz="1867" dirty="0"/>
              <a:t>Crediti commerciali</a:t>
            </a:r>
          </a:p>
        </p:txBody>
      </p:sp>
      <p:sp>
        <p:nvSpPr>
          <p:cNvPr id="8" name="Line 30"/>
          <p:cNvSpPr>
            <a:spLocks noChangeShapeType="1"/>
          </p:cNvSpPr>
          <p:nvPr/>
        </p:nvSpPr>
        <p:spPr bwMode="auto">
          <a:xfrm flipH="1">
            <a:off x="2993927" y="1569383"/>
            <a:ext cx="1592624" cy="0"/>
          </a:xfrm>
          <a:prstGeom prst="line">
            <a:avLst/>
          </a:prstGeom>
          <a:noFill/>
          <a:ln w="9525">
            <a:solidFill>
              <a:srgbClr val="0070C0"/>
            </a:solidFill>
            <a:round/>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it-IT" sz="1467">
              <a:latin typeface="Garamond" panose="02020404030301010803" pitchFamily="18" charset="0"/>
            </a:endParaRPr>
          </a:p>
        </p:txBody>
      </p:sp>
      <p:sp>
        <p:nvSpPr>
          <p:cNvPr id="9" name="Line 29"/>
          <p:cNvSpPr>
            <a:spLocks noChangeShapeType="1"/>
          </p:cNvSpPr>
          <p:nvPr/>
        </p:nvSpPr>
        <p:spPr bwMode="auto">
          <a:xfrm>
            <a:off x="6861728" y="1569383"/>
            <a:ext cx="1820141" cy="701"/>
          </a:xfrm>
          <a:prstGeom prst="line">
            <a:avLst/>
          </a:prstGeom>
          <a:noFill/>
          <a:ln w="9525">
            <a:solidFill>
              <a:srgbClr val="0070C0"/>
            </a:solidFill>
            <a:round/>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it-IT" sz="1467">
              <a:latin typeface="Garamond" panose="02020404030301010803" pitchFamily="18" charset="0"/>
            </a:endParaRPr>
          </a:p>
        </p:txBody>
      </p:sp>
      <p:sp>
        <p:nvSpPr>
          <p:cNvPr id="10" name="Line 28"/>
          <p:cNvSpPr>
            <a:spLocks noChangeShapeType="1"/>
          </p:cNvSpPr>
          <p:nvPr/>
        </p:nvSpPr>
        <p:spPr bwMode="auto">
          <a:xfrm>
            <a:off x="2993927" y="1569383"/>
            <a:ext cx="0" cy="378925"/>
          </a:xfrm>
          <a:prstGeom prst="line">
            <a:avLst/>
          </a:prstGeom>
          <a:noFill/>
          <a:ln w="9525">
            <a:solidFill>
              <a:srgbClr val="0070C0"/>
            </a:solidFill>
            <a:round/>
            <a:headEnd/>
            <a:tailEnd type="triangle" w="med" len="me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it-IT" sz="1467">
              <a:latin typeface="Garamond" panose="02020404030301010803" pitchFamily="18" charset="0"/>
            </a:endParaRPr>
          </a:p>
        </p:txBody>
      </p:sp>
      <p:sp>
        <p:nvSpPr>
          <p:cNvPr id="11" name="Line 27"/>
          <p:cNvSpPr>
            <a:spLocks noChangeShapeType="1"/>
          </p:cNvSpPr>
          <p:nvPr/>
        </p:nvSpPr>
        <p:spPr bwMode="auto">
          <a:xfrm>
            <a:off x="8681871" y="1569383"/>
            <a:ext cx="0" cy="378925"/>
          </a:xfrm>
          <a:prstGeom prst="line">
            <a:avLst/>
          </a:prstGeom>
          <a:noFill/>
          <a:ln w="9525">
            <a:solidFill>
              <a:srgbClr val="0070C0"/>
            </a:solidFill>
            <a:round/>
            <a:headEnd/>
            <a:tailEnd type="triangle" w="med" len="me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it-IT" sz="1467">
              <a:latin typeface="Garamond" panose="02020404030301010803" pitchFamily="18" charset="0"/>
            </a:endParaRPr>
          </a:p>
        </p:txBody>
      </p:sp>
      <p:sp>
        <p:nvSpPr>
          <p:cNvPr id="12" name="Text Box 26"/>
          <p:cNvSpPr txBox="1">
            <a:spLocks noChangeArrowheads="1"/>
          </p:cNvSpPr>
          <p:nvPr/>
        </p:nvSpPr>
        <p:spPr bwMode="auto">
          <a:xfrm>
            <a:off x="1856340" y="1948308"/>
            <a:ext cx="2275177" cy="505235"/>
          </a:xfrm>
          <a:prstGeom prst="rect">
            <a:avLst/>
          </a:prstGeom>
          <a:ln>
            <a:noFill/>
            <a:headEnd/>
            <a:tailEnd/>
          </a:ln>
        </p:spPr>
        <p:style>
          <a:lnRef idx="1">
            <a:schemeClr val="dk1"/>
          </a:lnRef>
          <a:fillRef idx="2">
            <a:schemeClr val="dk1"/>
          </a:fillRef>
          <a:effectRef idx="1">
            <a:schemeClr val="dk1"/>
          </a:effectRef>
          <a:fontRef idx="minor">
            <a:schemeClr val="dk1"/>
          </a:fontRef>
        </p:style>
        <p:txBody>
          <a:bodyPr anchor="ctr"/>
          <a:lstStyle>
            <a:defPPr>
              <a:defRPr lang="en-US"/>
            </a:defPPr>
            <a:lvl1pPr algn="ctr">
              <a:spcBef>
                <a:spcPct val="50000"/>
              </a:spcBef>
              <a:defRPr b="1">
                <a:solidFill>
                  <a:srgbClr val="000000"/>
                </a:solidFill>
                <a:latin typeface="Garamond" pitchFamily="18" charset="0"/>
              </a:defRPr>
            </a:lvl1pPr>
            <a:lvl2pPr marL="408148">
              <a:defRPr sz="1400">
                <a:solidFill>
                  <a:schemeClr val="dk1"/>
                </a:solidFill>
              </a:defRPr>
            </a:lvl2pPr>
            <a:lvl3pPr marL="816296">
              <a:defRPr sz="1400">
                <a:solidFill>
                  <a:schemeClr val="dk1"/>
                </a:solidFill>
              </a:defRPr>
            </a:lvl3pPr>
            <a:lvl4pPr marL="1224443">
              <a:defRPr sz="1400">
                <a:solidFill>
                  <a:schemeClr val="dk1"/>
                </a:solidFill>
              </a:defRPr>
            </a:lvl4pPr>
            <a:lvl5pPr marL="1632591">
              <a:defRPr sz="1400">
                <a:solidFill>
                  <a:schemeClr val="dk1"/>
                </a:solidFill>
              </a:defRPr>
            </a:lvl5pPr>
            <a:lvl6pPr marL="2040739" defTabSz="816296">
              <a:defRPr sz="1400">
                <a:solidFill>
                  <a:schemeClr val="dk1"/>
                </a:solidFill>
              </a:defRPr>
            </a:lvl6pPr>
            <a:lvl7pPr marL="2448887" defTabSz="816296">
              <a:defRPr sz="1400">
                <a:solidFill>
                  <a:schemeClr val="dk1"/>
                </a:solidFill>
              </a:defRPr>
            </a:lvl7pPr>
            <a:lvl8pPr marL="2857035" defTabSz="816296">
              <a:defRPr sz="1400">
                <a:solidFill>
                  <a:schemeClr val="dk1"/>
                </a:solidFill>
              </a:defRPr>
            </a:lvl8pPr>
            <a:lvl9pPr marL="3265183" defTabSz="816296">
              <a:defRPr sz="1400">
                <a:solidFill>
                  <a:schemeClr val="dk1"/>
                </a:solidFill>
              </a:defRPr>
            </a:lvl9pPr>
          </a:lstStyle>
          <a:p>
            <a:r>
              <a:rPr lang="it-IT" altLang="it-IT" sz="1600" dirty="0"/>
              <a:t>Vendita di beni</a:t>
            </a:r>
          </a:p>
        </p:txBody>
      </p:sp>
      <p:sp>
        <p:nvSpPr>
          <p:cNvPr id="13" name="Text Box 25"/>
          <p:cNvSpPr txBox="1">
            <a:spLocks noChangeArrowheads="1"/>
          </p:cNvSpPr>
          <p:nvPr/>
        </p:nvSpPr>
        <p:spPr bwMode="auto">
          <a:xfrm>
            <a:off x="7544282" y="1948308"/>
            <a:ext cx="2275177" cy="505235"/>
          </a:xfrm>
          <a:prstGeom prst="rect">
            <a:avLst/>
          </a:prstGeom>
          <a:ln>
            <a:noFill/>
            <a:headEnd/>
            <a:tailEnd/>
          </a:ln>
        </p:spPr>
        <p:style>
          <a:lnRef idx="1">
            <a:schemeClr val="dk1"/>
          </a:lnRef>
          <a:fillRef idx="2">
            <a:schemeClr val="dk1"/>
          </a:fillRef>
          <a:effectRef idx="1">
            <a:schemeClr val="dk1"/>
          </a:effectRef>
          <a:fontRef idx="minor">
            <a:schemeClr val="dk1"/>
          </a:fontRef>
        </p:style>
        <p:txBody>
          <a:bodyPr anchor="ctr"/>
          <a:lstStyle>
            <a:defPPr>
              <a:defRPr lang="en-US"/>
            </a:defPPr>
            <a:lvl1pPr algn="ctr">
              <a:spcBef>
                <a:spcPct val="50000"/>
              </a:spcBef>
              <a:defRPr sz="1200" b="1">
                <a:solidFill>
                  <a:srgbClr val="000000"/>
                </a:solidFill>
                <a:latin typeface="Garamond" pitchFamily="18" charset="0"/>
              </a:defRPr>
            </a:lvl1pPr>
            <a:lvl2pPr marL="408148">
              <a:defRPr sz="1400">
                <a:solidFill>
                  <a:schemeClr val="dk1"/>
                </a:solidFill>
                <a:latin typeface="+mn-lt"/>
              </a:defRPr>
            </a:lvl2pPr>
            <a:lvl3pPr marL="816296">
              <a:defRPr sz="1400">
                <a:solidFill>
                  <a:schemeClr val="dk1"/>
                </a:solidFill>
                <a:latin typeface="+mn-lt"/>
              </a:defRPr>
            </a:lvl3pPr>
            <a:lvl4pPr marL="1224443">
              <a:defRPr sz="1400">
                <a:solidFill>
                  <a:schemeClr val="dk1"/>
                </a:solidFill>
                <a:latin typeface="+mn-lt"/>
              </a:defRPr>
            </a:lvl4pPr>
            <a:lvl5pPr marL="1632591">
              <a:defRPr sz="1400">
                <a:solidFill>
                  <a:schemeClr val="dk1"/>
                </a:solidFill>
                <a:latin typeface="+mn-lt"/>
              </a:defRPr>
            </a:lvl5pPr>
            <a:lvl6pPr marL="2040739" defTabSz="816296">
              <a:defRPr sz="1400">
                <a:solidFill>
                  <a:schemeClr val="dk1"/>
                </a:solidFill>
                <a:latin typeface="+mn-lt"/>
              </a:defRPr>
            </a:lvl6pPr>
            <a:lvl7pPr marL="2448887" defTabSz="816296">
              <a:defRPr sz="1400">
                <a:solidFill>
                  <a:schemeClr val="dk1"/>
                </a:solidFill>
                <a:latin typeface="+mn-lt"/>
              </a:defRPr>
            </a:lvl7pPr>
            <a:lvl8pPr marL="2857035" defTabSz="816296">
              <a:defRPr sz="1400">
                <a:solidFill>
                  <a:schemeClr val="dk1"/>
                </a:solidFill>
                <a:latin typeface="+mn-lt"/>
              </a:defRPr>
            </a:lvl8pPr>
            <a:lvl9pPr marL="3265183" defTabSz="816296">
              <a:defRPr sz="1400">
                <a:solidFill>
                  <a:schemeClr val="dk1"/>
                </a:solidFill>
                <a:latin typeface="+mn-lt"/>
              </a:defRPr>
            </a:lvl9pPr>
          </a:lstStyle>
          <a:p>
            <a:r>
              <a:rPr lang="it-IT" altLang="it-IT" sz="1600"/>
              <a:t>Prestazione di servizi</a:t>
            </a:r>
          </a:p>
        </p:txBody>
      </p:sp>
      <p:sp>
        <p:nvSpPr>
          <p:cNvPr id="14" name="Text Box 24"/>
          <p:cNvSpPr txBox="1">
            <a:spLocks noChangeArrowheads="1"/>
          </p:cNvSpPr>
          <p:nvPr/>
        </p:nvSpPr>
        <p:spPr bwMode="auto">
          <a:xfrm>
            <a:off x="3903998" y="2468894"/>
            <a:ext cx="3867801" cy="252617"/>
          </a:xfrm>
          <a:prstGeom prst="rect">
            <a:avLst/>
          </a:prstGeom>
          <a:noFill/>
          <a:ln>
            <a:noFill/>
          </a:ln>
          <a:extLst/>
        </p:spPr>
        <p:txBody>
          <a:bodyPr vert="horz" wrap="square" lIns="121920" tIns="60960" rIns="121920" bIns="60960" numCol="1" anchor="t" anchorCtr="0" compatLnSpc="1">
            <a:prstTxWarp prst="textNoShape">
              <a:avLst/>
            </a:prstTxWarp>
          </a:bodyPr>
          <a:lstStyle/>
          <a:p>
            <a:pPr algn="ctr" defTabSz="1219170" eaLnBrk="0" fontAlgn="base" hangingPunct="0">
              <a:spcBef>
                <a:spcPct val="0"/>
              </a:spcBef>
              <a:spcAft>
                <a:spcPct val="0"/>
              </a:spcAft>
            </a:pPr>
            <a:r>
              <a:rPr lang="it-IT" altLang="it-IT" sz="1600" b="1" dirty="0">
                <a:latin typeface="Garamond" panose="02020404030301010803" pitchFamily="18" charset="0"/>
                <a:ea typeface="Calibri" panose="020F0502020204030204" pitchFamily="34" charset="0"/>
                <a:cs typeface="Times New Roman" panose="02020603050405020304" pitchFamily="18" charset="0"/>
              </a:rPr>
              <a:t>la rilevazione avviene quando</a:t>
            </a:r>
            <a:endParaRPr lang="it-IT" altLang="it-IT" sz="1600" b="1" dirty="0">
              <a:latin typeface="Garamond" panose="02020404030301010803" pitchFamily="18" charset="0"/>
            </a:endParaRPr>
          </a:p>
        </p:txBody>
      </p:sp>
      <p:sp>
        <p:nvSpPr>
          <p:cNvPr id="15" name="Text Box 23"/>
          <p:cNvSpPr txBox="1">
            <a:spLocks noChangeArrowheads="1"/>
          </p:cNvSpPr>
          <p:nvPr/>
        </p:nvSpPr>
        <p:spPr bwMode="auto">
          <a:xfrm>
            <a:off x="3354165" y="3085086"/>
            <a:ext cx="2275177" cy="631543"/>
          </a:xfrm>
          <a:prstGeom prst="rect">
            <a:avLst/>
          </a:prstGeom>
          <a:ln>
            <a:noFill/>
            <a:headEnd/>
            <a:tailEnd/>
          </a:ln>
        </p:spPr>
        <p:style>
          <a:lnRef idx="1">
            <a:schemeClr val="dk1"/>
          </a:lnRef>
          <a:fillRef idx="2">
            <a:schemeClr val="dk1"/>
          </a:fillRef>
          <a:effectRef idx="1">
            <a:schemeClr val="dk1"/>
          </a:effectRef>
          <a:fontRef idx="minor">
            <a:schemeClr val="dk1"/>
          </a:fontRef>
        </p:style>
        <p:txBody>
          <a:bodyPr anchor="ctr"/>
          <a:lstStyle>
            <a:defPPr>
              <a:defRPr lang="en-US"/>
            </a:defPPr>
            <a:lvl1pPr algn="ctr">
              <a:spcBef>
                <a:spcPct val="50000"/>
              </a:spcBef>
              <a:defRPr sz="1200" b="1">
                <a:solidFill>
                  <a:srgbClr val="000000"/>
                </a:solidFill>
                <a:latin typeface="Garamond" pitchFamily="18" charset="0"/>
              </a:defRPr>
            </a:lvl1pPr>
            <a:lvl2pPr marL="408148">
              <a:defRPr sz="1400">
                <a:solidFill>
                  <a:schemeClr val="dk1"/>
                </a:solidFill>
                <a:latin typeface="+mn-lt"/>
              </a:defRPr>
            </a:lvl2pPr>
            <a:lvl3pPr marL="816296">
              <a:defRPr sz="1400">
                <a:solidFill>
                  <a:schemeClr val="dk1"/>
                </a:solidFill>
                <a:latin typeface="+mn-lt"/>
              </a:defRPr>
            </a:lvl3pPr>
            <a:lvl4pPr marL="1224443">
              <a:defRPr sz="1400">
                <a:solidFill>
                  <a:schemeClr val="dk1"/>
                </a:solidFill>
                <a:latin typeface="+mn-lt"/>
              </a:defRPr>
            </a:lvl4pPr>
            <a:lvl5pPr marL="1632591">
              <a:defRPr sz="1400">
                <a:solidFill>
                  <a:schemeClr val="dk1"/>
                </a:solidFill>
                <a:latin typeface="+mn-lt"/>
              </a:defRPr>
            </a:lvl5pPr>
            <a:lvl6pPr marL="2040739" defTabSz="816296">
              <a:defRPr sz="1400">
                <a:solidFill>
                  <a:schemeClr val="dk1"/>
                </a:solidFill>
                <a:latin typeface="+mn-lt"/>
              </a:defRPr>
            </a:lvl6pPr>
            <a:lvl7pPr marL="2448887" defTabSz="816296">
              <a:defRPr sz="1400">
                <a:solidFill>
                  <a:schemeClr val="dk1"/>
                </a:solidFill>
                <a:latin typeface="+mn-lt"/>
              </a:defRPr>
            </a:lvl7pPr>
            <a:lvl8pPr marL="2857035" defTabSz="816296">
              <a:defRPr sz="1400">
                <a:solidFill>
                  <a:schemeClr val="dk1"/>
                </a:solidFill>
                <a:latin typeface="+mn-lt"/>
              </a:defRPr>
            </a:lvl8pPr>
            <a:lvl9pPr marL="3265183" defTabSz="816296">
              <a:defRPr sz="1400">
                <a:solidFill>
                  <a:schemeClr val="dk1"/>
                </a:solidFill>
                <a:latin typeface="+mn-lt"/>
              </a:defRPr>
            </a:lvl9pPr>
          </a:lstStyle>
          <a:p>
            <a:r>
              <a:rPr lang="it-IT" altLang="it-IT" sz="1600"/>
              <a:t>Il processo produttivo è completato</a:t>
            </a:r>
          </a:p>
        </p:txBody>
      </p:sp>
      <p:sp>
        <p:nvSpPr>
          <p:cNvPr id="16" name="Text Box 22"/>
          <p:cNvSpPr txBox="1">
            <a:spLocks noChangeArrowheads="1"/>
          </p:cNvSpPr>
          <p:nvPr/>
        </p:nvSpPr>
        <p:spPr bwMode="auto">
          <a:xfrm>
            <a:off x="6103337" y="3085086"/>
            <a:ext cx="2275177" cy="631543"/>
          </a:xfrm>
          <a:prstGeom prst="rect">
            <a:avLst/>
          </a:prstGeom>
          <a:ln>
            <a:noFill/>
            <a:headEnd/>
            <a:tailEnd/>
          </a:ln>
        </p:spPr>
        <p:style>
          <a:lnRef idx="1">
            <a:schemeClr val="dk1"/>
          </a:lnRef>
          <a:fillRef idx="2">
            <a:schemeClr val="dk1"/>
          </a:fillRef>
          <a:effectRef idx="1">
            <a:schemeClr val="dk1"/>
          </a:effectRef>
          <a:fontRef idx="minor">
            <a:schemeClr val="dk1"/>
          </a:fontRef>
        </p:style>
        <p:txBody>
          <a:bodyPr anchor="ctr"/>
          <a:lstStyle>
            <a:defPPr>
              <a:defRPr lang="en-US"/>
            </a:defPPr>
            <a:lvl1pPr algn="ctr">
              <a:spcBef>
                <a:spcPct val="50000"/>
              </a:spcBef>
              <a:defRPr sz="1200" b="1">
                <a:solidFill>
                  <a:srgbClr val="000000"/>
                </a:solidFill>
                <a:latin typeface="Garamond" pitchFamily="18" charset="0"/>
              </a:defRPr>
            </a:lvl1pPr>
            <a:lvl2pPr marL="408148">
              <a:defRPr sz="1400">
                <a:solidFill>
                  <a:schemeClr val="dk1"/>
                </a:solidFill>
                <a:latin typeface="+mn-lt"/>
              </a:defRPr>
            </a:lvl2pPr>
            <a:lvl3pPr marL="816296">
              <a:defRPr sz="1400">
                <a:solidFill>
                  <a:schemeClr val="dk1"/>
                </a:solidFill>
                <a:latin typeface="+mn-lt"/>
              </a:defRPr>
            </a:lvl3pPr>
            <a:lvl4pPr marL="1224443">
              <a:defRPr sz="1400">
                <a:solidFill>
                  <a:schemeClr val="dk1"/>
                </a:solidFill>
                <a:latin typeface="+mn-lt"/>
              </a:defRPr>
            </a:lvl4pPr>
            <a:lvl5pPr marL="1632591">
              <a:defRPr sz="1400">
                <a:solidFill>
                  <a:schemeClr val="dk1"/>
                </a:solidFill>
                <a:latin typeface="+mn-lt"/>
              </a:defRPr>
            </a:lvl5pPr>
            <a:lvl6pPr marL="2040739" defTabSz="816296">
              <a:defRPr sz="1400">
                <a:solidFill>
                  <a:schemeClr val="dk1"/>
                </a:solidFill>
                <a:latin typeface="+mn-lt"/>
              </a:defRPr>
            </a:lvl6pPr>
            <a:lvl7pPr marL="2448887" defTabSz="816296">
              <a:defRPr sz="1400">
                <a:solidFill>
                  <a:schemeClr val="dk1"/>
                </a:solidFill>
                <a:latin typeface="+mn-lt"/>
              </a:defRPr>
            </a:lvl7pPr>
            <a:lvl8pPr marL="2857035" defTabSz="816296">
              <a:defRPr sz="1400">
                <a:solidFill>
                  <a:schemeClr val="dk1"/>
                </a:solidFill>
                <a:latin typeface="+mn-lt"/>
              </a:defRPr>
            </a:lvl8pPr>
            <a:lvl9pPr marL="3265183" defTabSz="816296">
              <a:defRPr sz="1400">
                <a:solidFill>
                  <a:schemeClr val="dk1"/>
                </a:solidFill>
                <a:latin typeface="+mn-lt"/>
              </a:defRPr>
            </a:lvl9pPr>
          </a:lstStyle>
          <a:p>
            <a:r>
              <a:rPr lang="it-IT" altLang="it-IT" sz="1600"/>
              <a:t>Lo scambio è avvenuto</a:t>
            </a:r>
          </a:p>
        </p:txBody>
      </p:sp>
      <p:sp>
        <p:nvSpPr>
          <p:cNvPr id="17" name="Line 21"/>
          <p:cNvSpPr>
            <a:spLocks noChangeShapeType="1"/>
          </p:cNvSpPr>
          <p:nvPr/>
        </p:nvSpPr>
        <p:spPr bwMode="auto">
          <a:xfrm>
            <a:off x="7089247" y="3716629"/>
            <a:ext cx="1264" cy="252617"/>
          </a:xfrm>
          <a:prstGeom prst="line">
            <a:avLst/>
          </a:prstGeom>
          <a:noFill/>
          <a:ln w="9525">
            <a:solidFill>
              <a:srgbClr val="0070C0"/>
            </a:solidFill>
            <a:round/>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it-IT" sz="1467">
              <a:latin typeface="Garamond" panose="02020404030301010803" pitchFamily="18" charset="0"/>
            </a:endParaRPr>
          </a:p>
        </p:txBody>
      </p:sp>
      <p:sp>
        <p:nvSpPr>
          <p:cNvPr id="18" name="Line 20"/>
          <p:cNvSpPr>
            <a:spLocks noChangeShapeType="1"/>
          </p:cNvSpPr>
          <p:nvPr/>
        </p:nvSpPr>
        <p:spPr bwMode="auto">
          <a:xfrm>
            <a:off x="7089247" y="3969245"/>
            <a:ext cx="1592624" cy="0"/>
          </a:xfrm>
          <a:prstGeom prst="line">
            <a:avLst/>
          </a:prstGeom>
          <a:noFill/>
          <a:ln w="9525">
            <a:solidFill>
              <a:srgbClr val="0070C0"/>
            </a:solidFill>
            <a:round/>
            <a:headEnd/>
            <a:tailEnd type="triangle" w="med" len="me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it-IT" sz="1467">
              <a:latin typeface="Garamond" panose="02020404030301010803" pitchFamily="18" charset="0"/>
            </a:endParaRPr>
          </a:p>
        </p:txBody>
      </p:sp>
      <p:sp>
        <p:nvSpPr>
          <p:cNvPr id="19" name="Text Box 19"/>
          <p:cNvSpPr txBox="1">
            <a:spLocks noChangeArrowheads="1"/>
          </p:cNvSpPr>
          <p:nvPr/>
        </p:nvSpPr>
        <p:spPr bwMode="auto">
          <a:xfrm>
            <a:off x="9101410" y="4474480"/>
            <a:ext cx="2275177" cy="874733"/>
          </a:xfrm>
          <a:prstGeom prst="rect">
            <a:avLst/>
          </a:prstGeom>
          <a:ln>
            <a:noFill/>
            <a:headEnd/>
            <a:tailEnd/>
          </a:ln>
        </p:spPr>
        <p:style>
          <a:lnRef idx="1">
            <a:schemeClr val="dk1"/>
          </a:lnRef>
          <a:fillRef idx="2">
            <a:schemeClr val="dk1"/>
          </a:fillRef>
          <a:effectRef idx="1">
            <a:schemeClr val="dk1"/>
          </a:effectRef>
          <a:fontRef idx="minor">
            <a:schemeClr val="dk1"/>
          </a:fontRef>
        </p:style>
        <p:txBody>
          <a:bodyPr anchor="ctr"/>
          <a:lstStyle>
            <a:defPPr>
              <a:defRPr lang="en-US"/>
            </a:defPPr>
            <a:lvl1pPr algn="ctr">
              <a:spcBef>
                <a:spcPct val="50000"/>
              </a:spcBef>
              <a:defRPr sz="1200" b="0">
                <a:solidFill>
                  <a:srgbClr val="000000"/>
                </a:solidFill>
                <a:latin typeface="Garamond" pitchFamily="18" charset="0"/>
              </a:defRPr>
            </a:lvl1pPr>
            <a:lvl2pPr marL="408148">
              <a:defRPr sz="1400">
                <a:solidFill>
                  <a:schemeClr val="dk1"/>
                </a:solidFill>
                <a:latin typeface="+mn-lt"/>
              </a:defRPr>
            </a:lvl2pPr>
            <a:lvl3pPr marL="816296">
              <a:defRPr sz="1400">
                <a:solidFill>
                  <a:schemeClr val="dk1"/>
                </a:solidFill>
                <a:latin typeface="+mn-lt"/>
              </a:defRPr>
            </a:lvl3pPr>
            <a:lvl4pPr marL="1224443">
              <a:defRPr sz="1400">
                <a:solidFill>
                  <a:schemeClr val="dk1"/>
                </a:solidFill>
                <a:latin typeface="+mn-lt"/>
              </a:defRPr>
            </a:lvl4pPr>
            <a:lvl5pPr marL="1632591">
              <a:defRPr sz="1400">
                <a:solidFill>
                  <a:schemeClr val="dk1"/>
                </a:solidFill>
                <a:latin typeface="+mn-lt"/>
              </a:defRPr>
            </a:lvl5pPr>
            <a:lvl6pPr marL="2040739" defTabSz="816296">
              <a:defRPr sz="1400">
                <a:solidFill>
                  <a:schemeClr val="dk1"/>
                </a:solidFill>
                <a:latin typeface="+mn-lt"/>
              </a:defRPr>
            </a:lvl6pPr>
            <a:lvl7pPr marL="2448887" defTabSz="816296">
              <a:defRPr sz="1400">
                <a:solidFill>
                  <a:schemeClr val="dk1"/>
                </a:solidFill>
                <a:latin typeface="+mn-lt"/>
              </a:defRPr>
            </a:lvl7pPr>
            <a:lvl8pPr marL="2857035" defTabSz="816296">
              <a:defRPr sz="1400">
                <a:solidFill>
                  <a:schemeClr val="dk1"/>
                </a:solidFill>
                <a:latin typeface="+mn-lt"/>
              </a:defRPr>
            </a:lvl8pPr>
            <a:lvl9pPr marL="3265183" defTabSz="816296">
              <a:defRPr sz="1400">
                <a:solidFill>
                  <a:schemeClr val="dk1"/>
                </a:solidFill>
                <a:latin typeface="+mn-lt"/>
              </a:defRPr>
            </a:lvl9pPr>
          </a:lstStyle>
          <a:p>
            <a:r>
              <a:rPr lang="it-IT" altLang="it-IT" sz="1600" dirty="0"/>
              <a:t>Quando il servizio è reso, ossia la prestazione è effettuata</a:t>
            </a:r>
          </a:p>
        </p:txBody>
      </p:sp>
      <p:sp>
        <p:nvSpPr>
          <p:cNvPr id="20" name="Line 18"/>
          <p:cNvSpPr>
            <a:spLocks noChangeShapeType="1"/>
          </p:cNvSpPr>
          <p:nvPr/>
        </p:nvSpPr>
        <p:spPr bwMode="auto">
          <a:xfrm>
            <a:off x="2993927" y="2453544"/>
            <a:ext cx="1264" cy="252617"/>
          </a:xfrm>
          <a:prstGeom prst="line">
            <a:avLst/>
          </a:prstGeom>
          <a:noFill/>
          <a:ln w="9525">
            <a:solidFill>
              <a:srgbClr val="0070C0"/>
            </a:solidFill>
            <a:round/>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it-IT" sz="1467">
              <a:latin typeface="Garamond" panose="02020404030301010803" pitchFamily="18" charset="0"/>
            </a:endParaRPr>
          </a:p>
        </p:txBody>
      </p:sp>
      <p:sp>
        <p:nvSpPr>
          <p:cNvPr id="21" name="Line 17"/>
          <p:cNvSpPr>
            <a:spLocks noChangeShapeType="1"/>
          </p:cNvSpPr>
          <p:nvPr/>
        </p:nvSpPr>
        <p:spPr bwMode="auto">
          <a:xfrm>
            <a:off x="8681871" y="2453544"/>
            <a:ext cx="1264" cy="252617"/>
          </a:xfrm>
          <a:prstGeom prst="line">
            <a:avLst/>
          </a:prstGeom>
          <a:noFill/>
          <a:ln w="9525">
            <a:solidFill>
              <a:srgbClr val="0070C0"/>
            </a:solidFill>
            <a:round/>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it-IT" sz="1467">
              <a:latin typeface="Garamond" panose="02020404030301010803" pitchFamily="18" charset="0"/>
            </a:endParaRPr>
          </a:p>
        </p:txBody>
      </p:sp>
      <p:sp>
        <p:nvSpPr>
          <p:cNvPr id="22" name="Line 16"/>
          <p:cNvSpPr>
            <a:spLocks noChangeShapeType="1"/>
          </p:cNvSpPr>
          <p:nvPr/>
        </p:nvSpPr>
        <p:spPr bwMode="auto">
          <a:xfrm flipH="1">
            <a:off x="7544282" y="2706160"/>
            <a:ext cx="1137588" cy="0"/>
          </a:xfrm>
          <a:prstGeom prst="line">
            <a:avLst/>
          </a:prstGeom>
          <a:noFill/>
          <a:ln w="9525">
            <a:solidFill>
              <a:srgbClr val="0070C0"/>
            </a:solidFill>
            <a:round/>
            <a:headEnd/>
            <a:tailEnd type="triangle" w="med" len="me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it-IT" sz="1467">
              <a:latin typeface="Garamond" panose="02020404030301010803" pitchFamily="18" charset="0"/>
            </a:endParaRPr>
          </a:p>
        </p:txBody>
      </p:sp>
      <p:sp>
        <p:nvSpPr>
          <p:cNvPr id="23" name="Line 15"/>
          <p:cNvSpPr>
            <a:spLocks noChangeShapeType="1"/>
          </p:cNvSpPr>
          <p:nvPr/>
        </p:nvSpPr>
        <p:spPr bwMode="auto">
          <a:xfrm>
            <a:off x="2993927" y="2706160"/>
            <a:ext cx="1137588" cy="0"/>
          </a:xfrm>
          <a:prstGeom prst="line">
            <a:avLst/>
          </a:prstGeom>
          <a:noFill/>
          <a:ln w="9525">
            <a:solidFill>
              <a:srgbClr val="0070C0"/>
            </a:solidFill>
            <a:round/>
            <a:headEnd/>
            <a:tailEnd type="triangle" w="med" len="me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it-IT" sz="1467">
              <a:latin typeface="Garamond" panose="02020404030301010803" pitchFamily="18" charset="0"/>
            </a:endParaRPr>
          </a:p>
        </p:txBody>
      </p:sp>
      <p:sp>
        <p:nvSpPr>
          <p:cNvPr id="24" name="Line 14"/>
          <p:cNvSpPr>
            <a:spLocks noChangeShapeType="1"/>
          </p:cNvSpPr>
          <p:nvPr/>
        </p:nvSpPr>
        <p:spPr bwMode="auto">
          <a:xfrm>
            <a:off x="4586551" y="2832469"/>
            <a:ext cx="1264" cy="252617"/>
          </a:xfrm>
          <a:prstGeom prst="line">
            <a:avLst/>
          </a:prstGeom>
          <a:noFill/>
          <a:ln w="9525">
            <a:solidFill>
              <a:srgbClr val="0070C0"/>
            </a:solidFill>
            <a:round/>
            <a:headEnd/>
            <a:tailEnd type="triangle" w="med" len="me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it-IT" sz="1467">
              <a:latin typeface="Garamond" panose="02020404030301010803" pitchFamily="18" charset="0"/>
            </a:endParaRPr>
          </a:p>
        </p:txBody>
      </p:sp>
      <p:sp>
        <p:nvSpPr>
          <p:cNvPr id="25" name="Line 13"/>
          <p:cNvSpPr>
            <a:spLocks noChangeShapeType="1"/>
          </p:cNvSpPr>
          <p:nvPr/>
        </p:nvSpPr>
        <p:spPr bwMode="auto">
          <a:xfrm>
            <a:off x="7089247" y="2832469"/>
            <a:ext cx="0" cy="252617"/>
          </a:xfrm>
          <a:prstGeom prst="line">
            <a:avLst/>
          </a:prstGeom>
          <a:noFill/>
          <a:ln w="9525">
            <a:solidFill>
              <a:srgbClr val="0070C0"/>
            </a:solidFill>
            <a:round/>
            <a:headEnd/>
            <a:tailEnd type="triangle" w="med" len="me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it-IT" sz="1467">
              <a:latin typeface="Garamond" panose="02020404030301010803" pitchFamily="18" charset="0"/>
            </a:endParaRPr>
          </a:p>
        </p:txBody>
      </p:sp>
      <p:sp>
        <p:nvSpPr>
          <p:cNvPr id="26" name="Line 12"/>
          <p:cNvSpPr>
            <a:spLocks noChangeShapeType="1"/>
          </p:cNvSpPr>
          <p:nvPr/>
        </p:nvSpPr>
        <p:spPr bwMode="auto">
          <a:xfrm>
            <a:off x="6861728" y="3716629"/>
            <a:ext cx="0" cy="252617"/>
          </a:xfrm>
          <a:prstGeom prst="line">
            <a:avLst/>
          </a:prstGeom>
          <a:noFill/>
          <a:ln w="9525">
            <a:solidFill>
              <a:srgbClr val="0070C0"/>
            </a:solidFill>
            <a:round/>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it-IT" sz="1467">
              <a:latin typeface="Garamond" panose="02020404030301010803" pitchFamily="18" charset="0"/>
            </a:endParaRPr>
          </a:p>
        </p:txBody>
      </p:sp>
      <p:sp>
        <p:nvSpPr>
          <p:cNvPr id="27" name="Line 11"/>
          <p:cNvSpPr>
            <a:spLocks noChangeShapeType="1"/>
          </p:cNvSpPr>
          <p:nvPr/>
        </p:nvSpPr>
        <p:spPr bwMode="auto">
          <a:xfrm flipH="1">
            <a:off x="2993928" y="3969245"/>
            <a:ext cx="3867801" cy="0"/>
          </a:xfrm>
          <a:prstGeom prst="line">
            <a:avLst/>
          </a:prstGeom>
          <a:noFill/>
          <a:ln w="9525">
            <a:solidFill>
              <a:srgbClr val="0070C0"/>
            </a:solidFill>
            <a:round/>
            <a:headEnd/>
            <a:tailEnd type="triangle" w="med" len="me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it-IT" sz="1467">
              <a:latin typeface="Garamond" panose="02020404030301010803" pitchFamily="18" charset="0"/>
            </a:endParaRPr>
          </a:p>
        </p:txBody>
      </p:sp>
      <p:sp>
        <p:nvSpPr>
          <p:cNvPr id="28" name="Text Box 10"/>
          <p:cNvSpPr txBox="1">
            <a:spLocks noChangeArrowheads="1"/>
          </p:cNvSpPr>
          <p:nvPr/>
        </p:nvSpPr>
        <p:spPr bwMode="auto">
          <a:xfrm>
            <a:off x="3354164" y="4323395"/>
            <a:ext cx="3735083" cy="1324836"/>
          </a:xfrm>
          <a:prstGeom prst="rect">
            <a:avLst/>
          </a:prstGeom>
          <a:ln>
            <a:noFill/>
            <a:headEnd/>
            <a:tailEnd/>
          </a:ln>
        </p:spPr>
        <p:style>
          <a:lnRef idx="1">
            <a:schemeClr val="dk1"/>
          </a:lnRef>
          <a:fillRef idx="2">
            <a:schemeClr val="dk1"/>
          </a:fillRef>
          <a:effectRef idx="1">
            <a:schemeClr val="dk1"/>
          </a:effectRef>
          <a:fontRef idx="minor">
            <a:schemeClr val="dk1"/>
          </a:fontRef>
        </p:style>
        <p:txBody>
          <a:bodyPr anchor="ctr"/>
          <a:lstStyle>
            <a:defPPr>
              <a:defRPr lang="en-US"/>
            </a:defPPr>
            <a:lvl1pPr algn="ctr">
              <a:spcBef>
                <a:spcPct val="50000"/>
              </a:spcBef>
              <a:defRPr sz="1200" b="1">
                <a:solidFill>
                  <a:srgbClr val="000000"/>
                </a:solidFill>
                <a:latin typeface="Garamond" pitchFamily="18" charset="0"/>
              </a:defRPr>
            </a:lvl1pPr>
            <a:lvl2pPr marL="408148">
              <a:defRPr sz="1400">
                <a:solidFill>
                  <a:schemeClr val="dk1"/>
                </a:solidFill>
                <a:latin typeface="+mn-lt"/>
              </a:defRPr>
            </a:lvl2pPr>
            <a:lvl3pPr marL="816296">
              <a:defRPr sz="1400">
                <a:solidFill>
                  <a:schemeClr val="dk1"/>
                </a:solidFill>
                <a:latin typeface="+mn-lt"/>
              </a:defRPr>
            </a:lvl3pPr>
            <a:lvl4pPr marL="1224443">
              <a:defRPr sz="1400">
                <a:solidFill>
                  <a:schemeClr val="dk1"/>
                </a:solidFill>
                <a:latin typeface="+mn-lt"/>
              </a:defRPr>
            </a:lvl4pPr>
            <a:lvl5pPr marL="1632591">
              <a:defRPr sz="1400">
                <a:solidFill>
                  <a:schemeClr val="dk1"/>
                </a:solidFill>
                <a:latin typeface="+mn-lt"/>
              </a:defRPr>
            </a:lvl5pPr>
            <a:lvl6pPr marL="2040739" defTabSz="816296">
              <a:defRPr sz="1400">
                <a:solidFill>
                  <a:schemeClr val="dk1"/>
                </a:solidFill>
                <a:latin typeface="+mn-lt"/>
              </a:defRPr>
            </a:lvl6pPr>
            <a:lvl7pPr marL="2448887" defTabSz="816296">
              <a:defRPr sz="1400">
                <a:solidFill>
                  <a:schemeClr val="dk1"/>
                </a:solidFill>
                <a:latin typeface="+mn-lt"/>
              </a:defRPr>
            </a:lvl7pPr>
            <a:lvl8pPr marL="2857035" defTabSz="816296">
              <a:defRPr sz="1400">
                <a:solidFill>
                  <a:schemeClr val="dk1"/>
                </a:solidFill>
                <a:latin typeface="+mn-lt"/>
              </a:defRPr>
            </a:lvl8pPr>
            <a:lvl9pPr marL="3265183" defTabSz="816296">
              <a:defRPr sz="1400">
                <a:solidFill>
                  <a:schemeClr val="dk1"/>
                </a:solidFill>
                <a:latin typeface="+mn-lt"/>
              </a:defRPr>
            </a:lvl9pPr>
          </a:lstStyle>
          <a:p>
            <a:pPr marL="228594" indent="-228594">
              <a:buFont typeface="Arial" panose="020B0604020202020204" pitchFamily="34" charset="0"/>
              <a:buChar char="•"/>
            </a:pPr>
            <a:r>
              <a:rPr lang="it-IT" altLang="it-IT" sz="1600" b="0" dirty="0"/>
              <a:t>per i beni immobili (e per i beni mobili che richiedono un atto pubblico per il trasferimento di proprietà): data di stipula del contratto di compravendita</a:t>
            </a:r>
            <a:br>
              <a:rPr lang="it-IT" altLang="it-IT" sz="1600" b="0" dirty="0"/>
            </a:br>
            <a:r>
              <a:rPr lang="it-IT" altLang="it-IT" sz="1600" b="0" dirty="0"/>
              <a:t>Il titolo di proprietà è stato trasferito</a:t>
            </a:r>
          </a:p>
        </p:txBody>
      </p:sp>
      <p:sp>
        <p:nvSpPr>
          <p:cNvPr id="29" name="Line 9"/>
          <p:cNvSpPr>
            <a:spLocks noChangeShapeType="1"/>
          </p:cNvSpPr>
          <p:nvPr/>
        </p:nvSpPr>
        <p:spPr bwMode="auto">
          <a:xfrm flipH="1">
            <a:off x="1858867" y="4071479"/>
            <a:ext cx="6320" cy="251916"/>
          </a:xfrm>
          <a:prstGeom prst="line">
            <a:avLst/>
          </a:prstGeom>
          <a:noFill/>
          <a:ln w="9525">
            <a:solidFill>
              <a:srgbClr val="0070C0"/>
            </a:solidFill>
            <a:round/>
            <a:headEnd/>
            <a:tailEnd type="triangle" w="med" len="me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it-IT" sz="1467">
              <a:latin typeface="Garamond" panose="02020404030301010803" pitchFamily="18" charset="0"/>
            </a:endParaRPr>
          </a:p>
        </p:txBody>
      </p:sp>
      <p:sp>
        <p:nvSpPr>
          <p:cNvPr id="30" name="Text Box 8"/>
          <p:cNvSpPr txBox="1">
            <a:spLocks noChangeArrowheads="1"/>
          </p:cNvSpPr>
          <p:nvPr/>
        </p:nvSpPr>
        <p:spPr bwMode="auto">
          <a:xfrm>
            <a:off x="604991" y="4323396"/>
            <a:ext cx="2390200" cy="813504"/>
          </a:xfrm>
          <a:prstGeom prst="rect">
            <a:avLst/>
          </a:prstGeom>
          <a:ln>
            <a:noFill/>
            <a:headEnd/>
            <a:tailEnd/>
          </a:ln>
        </p:spPr>
        <p:style>
          <a:lnRef idx="1">
            <a:schemeClr val="dk1"/>
          </a:lnRef>
          <a:fillRef idx="2">
            <a:schemeClr val="dk1"/>
          </a:fillRef>
          <a:effectRef idx="1">
            <a:schemeClr val="dk1"/>
          </a:effectRef>
          <a:fontRef idx="minor">
            <a:schemeClr val="dk1"/>
          </a:fontRef>
        </p:style>
        <p:txBody>
          <a:bodyPr anchor="ctr"/>
          <a:lstStyle>
            <a:defPPr>
              <a:defRPr lang="en-US"/>
            </a:defPPr>
            <a:lvl1pPr algn="ctr">
              <a:spcBef>
                <a:spcPct val="50000"/>
              </a:spcBef>
              <a:defRPr sz="1200" b="1">
                <a:solidFill>
                  <a:srgbClr val="000000"/>
                </a:solidFill>
                <a:latin typeface="Garamond" pitchFamily="18" charset="0"/>
              </a:defRPr>
            </a:lvl1pPr>
            <a:lvl2pPr marL="408148">
              <a:defRPr sz="1400">
                <a:solidFill>
                  <a:schemeClr val="dk1"/>
                </a:solidFill>
                <a:latin typeface="+mn-lt"/>
              </a:defRPr>
            </a:lvl2pPr>
            <a:lvl3pPr marL="816296">
              <a:defRPr sz="1400">
                <a:solidFill>
                  <a:schemeClr val="dk1"/>
                </a:solidFill>
                <a:latin typeface="+mn-lt"/>
              </a:defRPr>
            </a:lvl3pPr>
            <a:lvl4pPr marL="1224443">
              <a:defRPr sz="1400">
                <a:solidFill>
                  <a:schemeClr val="dk1"/>
                </a:solidFill>
                <a:latin typeface="+mn-lt"/>
              </a:defRPr>
            </a:lvl4pPr>
            <a:lvl5pPr marL="1632591">
              <a:defRPr sz="1400">
                <a:solidFill>
                  <a:schemeClr val="dk1"/>
                </a:solidFill>
                <a:latin typeface="+mn-lt"/>
              </a:defRPr>
            </a:lvl5pPr>
            <a:lvl6pPr marL="2040739" defTabSz="816296">
              <a:defRPr sz="1400">
                <a:solidFill>
                  <a:schemeClr val="dk1"/>
                </a:solidFill>
                <a:latin typeface="+mn-lt"/>
              </a:defRPr>
            </a:lvl6pPr>
            <a:lvl7pPr marL="2448887" defTabSz="816296">
              <a:defRPr sz="1400">
                <a:solidFill>
                  <a:schemeClr val="dk1"/>
                </a:solidFill>
                <a:latin typeface="+mn-lt"/>
              </a:defRPr>
            </a:lvl7pPr>
            <a:lvl8pPr marL="2857035" defTabSz="816296">
              <a:defRPr sz="1400">
                <a:solidFill>
                  <a:schemeClr val="dk1"/>
                </a:solidFill>
                <a:latin typeface="+mn-lt"/>
              </a:defRPr>
            </a:lvl8pPr>
            <a:lvl9pPr marL="3265183" defTabSz="816296">
              <a:defRPr sz="1400">
                <a:solidFill>
                  <a:schemeClr val="dk1"/>
                </a:solidFill>
                <a:latin typeface="+mn-lt"/>
              </a:defRPr>
            </a:lvl9pPr>
          </a:lstStyle>
          <a:p>
            <a:pPr marL="228594" indent="-228594">
              <a:buFont typeface="Arial" panose="020B0604020202020204" pitchFamily="34" charset="0"/>
              <a:buChar char="•"/>
            </a:pPr>
            <a:r>
              <a:rPr lang="it-IT" altLang="it-IT" sz="1600" b="0" dirty="0"/>
              <a:t>per i beni mobili: data di spedizione o di consegna</a:t>
            </a:r>
          </a:p>
        </p:txBody>
      </p:sp>
      <p:sp>
        <p:nvSpPr>
          <p:cNvPr id="31" name="Text Box 7"/>
          <p:cNvSpPr txBox="1">
            <a:spLocks noChangeArrowheads="1"/>
          </p:cNvSpPr>
          <p:nvPr/>
        </p:nvSpPr>
        <p:spPr bwMode="auto">
          <a:xfrm>
            <a:off x="5648301" y="3242971"/>
            <a:ext cx="379196" cy="2399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algn="ctr" defTabSz="1219170" eaLnBrk="0" fontAlgn="base" hangingPunct="0">
              <a:spcBef>
                <a:spcPct val="0"/>
              </a:spcBef>
              <a:spcAft>
                <a:spcPct val="0"/>
              </a:spcAft>
            </a:pPr>
            <a:r>
              <a:rPr lang="it-IT" altLang="it-IT" sz="1467">
                <a:latin typeface="Garamond" panose="02020404030301010803" pitchFamily="18" charset="0"/>
                <a:ea typeface="Calibri" panose="020F0502020204030204" pitchFamily="34" charset="0"/>
                <a:cs typeface="Times New Roman" panose="02020603050405020304" pitchFamily="18" charset="0"/>
              </a:rPr>
              <a:t>e</a:t>
            </a:r>
            <a:endParaRPr lang="it-IT" altLang="it-IT" sz="1467">
              <a:latin typeface="Garamond" panose="02020404030301010803" pitchFamily="18" charset="0"/>
            </a:endParaRPr>
          </a:p>
        </p:txBody>
      </p:sp>
      <p:sp>
        <p:nvSpPr>
          <p:cNvPr id="32" name="Text Box 6"/>
          <p:cNvSpPr txBox="1">
            <a:spLocks noChangeArrowheads="1"/>
          </p:cNvSpPr>
          <p:nvPr/>
        </p:nvSpPr>
        <p:spPr bwMode="auto">
          <a:xfrm>
            <a:off x="720013" y="3686735"/>
            <a:ext cx="2399048" cy="411907"/>
          </a:xfrm>
          <a:prstGeom prst="rect">
            <a:avLst/>
          </a:prstGeom>
          <a:noFill/>
          <a:ln>
            <a:noFill/>
          </a:ln>
          <a:extLst/>
        </p:spPr>
        <p:txBody>
          <a:bodyPr vert="horz" wrap="square" lIns="121920" tIns="60960" rIns="121920" bIns="60960" numCol="1" anchor="t" anchorCtr="0" compatLnSpc="1">
            <a:prstTxWarp prst="textNoShape">
              <a:avLst/>
            </a:prstTxWarp>
          </a:bodyPr>
          <a:lstStyle/>
          <a:p>
            <a:pPr algn="ctr" defTabSz="1219170" eaLnBrk="0" fontAlgn="base" hangingPunct="0">
              <a:spcBef>
                <a:spcPct val="0"/>
              </a:spcBef>
              <a:spcAft>
                <a:spcPct val="0"/>
              </a:spcAft>
            </a:pPr>
            <a:r>
              <a:rPr lang="it-IT" altLang="it-IT" sz="1467" dirty="0">
                <a:latin typeface="Garamond" panose="02020404030301010803" pitchFamily="18" charset="0"/>
                <a:ea typeface="Calibri" panose="020F0502020204030204" pitchFamily="34" charset="0"/>
                <a:cs typeface="Times New Roman" panose="02020603050405020304" pitchFamily="18" charset="0"/>
              </a:rPr>
              <a:t>nel caso di vendita di beni</a:t>
            </a:r>
            <a:endParaRPr lang="it-IT" altLang="it-IT" sz="1467" dirty="0">
              <a:latin typeface="Garamond" panose="02020404030301010803" pitchFamily="18" charset="0"/>
            </a:endParaRPr>
          </a:p>
        </p:txBody>
      </p:sp>
      <p:sp>
        <p:nvSpPr>
          <p:cNvPr id="33" name="Text Box 5"/>
          <p:cNvSpPr txBox="1">
            <a:spLocks noChangeArrowheads="1"/>
          </p:cNvSpPr>
          <p:nvPr/>
        </p:nvSpPr>
        <p:spPr bwMode="auto">
          <a:xfrm>
            <a:off x="8645215" y="3768916"/>
            <a:ext cx="3115415" cy="397872"/>
          </a:xfrm>
          <a:prstGeom prst="rect">
            <a:avLst/>
          </a:prstGeom>
          <a:noFill/>
          <a:ln>
            <a:noFill/>
          </a:ln>
          <a:extLst/>
        </p:spPr>
        <p:txBody>
          <a:bodyPr vert="horz" wrap="square" lIns="121920" tIns="60960" rIns="121920" bIns="60960" numCol="1" anchor="t" anchorCtr="0" compatLnSpc="1">
            <a:prstTxWarp prst="textNoShape">
              <a:avLst/>
            </a:prstTxWarp>
          </a:bodyPr>
          <a:lstStyle/>
          <a:p>
            <a:pPr algn="ctr" defTabSz="1219170" eaLnBrk="0" fontAlgn="base" hangingPunct="0">
              <a:spcBef>
                <a:spcPct val="0"/>
              </a:spcBef>
              <a:spcAft>
                <a:spcPct val="0"/>
              </a:spcAft>
            </a:pPr>
            <a:r>
              <a:rPr lang="it-IT" altLang="it-IT" sz="1467" dirty="0">
                <a:latin typeface="Garamond" panose="02020404030301010803" pitchFamily="18" charset="0"/>
                <a:ea typeface="Calibri" panose="020F0502020204030204" pitchFamily="34" charset="0"/>
                <a:cs typeface="Times New Roman" panose="02020603050405020304" pitchFamily="18" charset="0"/>
              </a:rPr>
              <a:t>nel caso di prestazioni di servizi di beni</a:t>
            </a:r>
            <a:endParaRPr lang="it-IT" altLang="it-IT" sz="1467" dirty="0">
              <a:latin typeface="Garamond" panose="02020404030301010803" pitchFamily="18" charset="0"/>
            </a:endParaRPr>
          </a:p>
        </p:txBody>
      </p:sp>
      <p:sp>
        <p:nvSpPr>
          <p:cNvPr id="34" name="Line 4"/>
          <p:cNvSpPr>
            <a:spLocks noChangeShapeType="1"/>
          </p:cNvSpPr>
          <p:nvPr/>
        </p:nvSpPr>
        <p:spPr bwMode="auto">
          <a:xfrm>
            <a:off x="10225723" y="4071480"/>
            <a:ext cx="0" cy="403001"/>
          </a:xfrm>
          <a:prstGeom prst="line">
            <a:avLst/>
          </a:prstGeom>
          <a:noFill/>
          <a:ln w="9525">
            <a:solidFill>
              <a:srgbClr val="0070C0"/>
            </a:solidFill>
            <a:round/>
            <a:headEnd/>
            <a:tailEnd type="triangle" w="med" len="me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it-IT" sz="1467">
              <a:latin typeface="Garamond" panose="02020404030301010803" pitchFamily="18" charset="0"/>
            </a:endParaRPr>
          </a:p>
        </p:txBody>
      </p:sp>
      <p:sp>
        <p:nvSpPr>
          <p:cNvPr id="35" name="Line 3"/>
          <p:cNvSpPr>
            <a:spLocks noChangeShapeType="1"/>
          </p:cNvSpPr>
          <p:nvPr/>
        </p:nvSpPr>
        <p:spPr bwMode="auto">
          <a:xfrm>
            <a:off x="4721797" y="4070778"/>
            <a:ext cx="1264" cy="252617"/>
          </a:xfrm>
          <a:prstGeom prst="line">
            <a:avLst/>
          </a:prstGeom>
          <a:noFill/>
          <a:ln w="9525">
            <a:solidFill>
              <a:srgbClr val="0070C0"/>
            </a:solidFill>
            <a:round/>
            <a:headEnd/>
            <a:tailEnd type="triangle" w="med" len="me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it-IT" sz="1467">
              <a:latin typeface="Garamond" panose="02020404030301010803" pitchFamily="18" charset="0"/>
            </a:endParaRPr>
          </a:p>
        </p:txBody>
      </p:sp>
      <p:sp>
        <p:nvSpPr>
          <p:cNvPr id="36" name="Line 2"/>
          <p:cNvSpPr>
            <a:spLocks noChangeShapeType="1"/>
          </p:cNvSpPr>
          <p:nvPr/>
        </p:nvSpPr>
        <p:spPr bwMode="auto">
          <a:xfrm>
            <a:off x="1857603" y="4070778"/>
            <a:ext cx="2865460" cy="701"/>
          </a:xfrm>
          <a:prstGeom prst="line">
            <a:avLst/>
          </a:prstGeom>
          <a:noFill/>
          <a:ln w="9525">
            <a:solidFill>
              <a:srgbClr val="0070C0"/>
            </a:solidFill>
            <a:round/>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it-IT" sz="1467">
              <a:latin typeface="Garamond" panose="02020404030301010803" pitchFamily="18" charset="0"/>
            </a:endParaRPr>
          </a:p>
        </p:txBody>
      </p:sp>
    </p:spTree>
    <p:extLst>
      <p:ext uri="{BB962C8B-B14F-4D97-AF65-F5344CB8AC3E}">
        <p14:creationId xmlns:p14="http://schemas.microsoft.com/office/powerpoint/2010/main" val="96590918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ttangolo 6"/>
          <p:cNvSpPr>
            <a:spLocks noChangeArrowheads="1"/>
          </p:cNvSpPr>
          <p:nvPr/>
        </p:nvSpPr>
        <p:spPr bwMode="auto">
          <a:xfrm>
            <a:off x="527382" y="1412776"/>
            <a:ext cx="11137237" cy="1528945"/>
          </a:xfrm>
          <a:prstGeom prst="rect">
            <a:avLst/>
          </a:prstGeom>
          <a:noFill/>
          <a:ln w="9525">
            <a:noFill/>
            <a:miter lim="800000"/>
            <a:headEnd/>
            <a:tailEnd/>
          </a:ln>
        </p:spPr>
        <p:txBody>
          <a:bodyPr wrap="square">
            <a:spAutoFit/>
          </a:bodyPr>
          <a:lstStyle/>
          <a:p>
            <a:pPr algn="just"/>
            <a:r>
              <a:rPr lang="it-IT" sz="1867" dirty="0">
                <a:latin typeface="Garamond" pitchFamily="18" charset="0"/>
              </a:rPr>
              <a:t>La rilevazione del ricavo di vendita e del relativo credito avvengono alla consegna (e non quando si ha passaggio della proprietà, individuato </a:t>
            </a:r>
            <a:r>
              <a:rPr lang="it-IT" sz="1867" i="1" dirty="0">
                <a:latin typeface="Garamond" pitchFamily="18" charset="0"/>
              </a:rPr>
              <a:t>ex</a:t>
            </a:r>
            <a:r>
              <a:rPr lang="it-IT" sz="1867" dirty="0">
                <a:latin typeface="Garamond" pitchFamily="18" charset="0"/>
              </a:rPr>
              <a:t> art.1523, cc nel pagamento dell’ultima rata), in ragione del fatto che il compratore assume i rischi sin dal momento della </a:t>
            </a:r>
            <a:r>
              <a:rPr lang="it-IT" sz="1867" dirty="0" smtClean="0">
                <a:latin typeface="Garamond" pitchFamily="18" charset="0"/>
              </a:rPr>
              <a:t>consegna.</a:t>
            </a:r>
            <a:endParaRPr lang="it-IT" sz="1867" dirty="0">
              <a:latin typeface="Garamond" pitchFamily="18" charset="0"/>
            </a:endParaRPr>
          </a:p>
          <a:p>
            <a:pPr algn="just"/>
            <a:endParaRPr lang="it-IT" sz="1867" dirty="0">
              <a:latin typeface="Garamond" pitchFamily="18" charset="0"/>
            </a:endParaRPr>
          </a:p>
          <a:p>
            <a:pPr algn="just"/>
            <a:r>
              <a:rPr lang="it-IT" sz="1867" dirty="0">
                <a:latin typeface="Garamond" pitchFamily="18" charset="0"/>
              </a:rPr>
              <a:t>È prediletta la sostanza </a:t>
            </a:r>
            <a:r>
              <a:rPr lang="it-IT" sz="1867" dirty="0" smtClean="0">
                <a:latin typeface="Garamond" pitchFamily="18" charset="0"/>
              </a:rPr>
              <a:t>dell’operazione.</a:t>
            </a:r>
            <a:endParaRPr lang="it-IT" sz="1867" dirty="0">
              <a:latin typeface="Garamond" pitchFamily="18" charset="0"/>
            </a:endParaRPr>
          </a:p>
        </p:txBody>
      </p:sp>
      <p:sp>
        <p:nvSpPr>
          <p:cNvPr id="16389" name="Rectangle 3"/>
          <p:cNvSpPr>
            <a:spLocks noChangeArrowheads="1"/>
          </p:cNvSpPr>
          <p:nvPr/>
        </p:nvSpPr>
        <p:spPr bwMode="auto">
          <a:xfrm>
            <a:off x="623392" y="836713"/>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Riserva di proprietà</a:t>
            </a:r>
            <a:endParaRPr lang="it-IT" sz="2400" dirty="0">
              <a:latin typeface="Garamond" pitchFamily="18" charset="0"/>
            </a:endParaRPr>
          </a:p>
        </p:txBody>
      </p:sp>
      <p:sp>
        <p:nvSpPr>
          <p:cNvPr id="7" name="Rectangle 3"/>
          <p:cNvSpPr>
            <a:spLocks noChangeArrowheads="1"/>
          </p:cNvSpPr>
          <p:nvPr/>
        </p:nvSpPr>
        <p:spPr bwMode="auto">
          <a:xfrm>
            <a:off x="603085" y="164638"/>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OIC 15 CREDITI: PRINCIPALI NOVITÀ</a:t>
            </a:r>
            <a:endParaRPr lang="it-IT" sz="2400" dirty="0">
              <a:latin typeface="Garamond" pitchFamily="18" charset="0"/>
            </a:endParaRPr>
          </a:p>
        </p:txBody>
      </p:sp>
    </p:spTree>
    <p:extLst>
      <p:ext uri="{BB962C8B-B14F-4D97-AF65-F5344CB8AC3E}">
        <p14:creationId xmlns:p14="http://schemas.microsoft.com/office/powerpoint/2010/main" val="90751314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ttangolo 6"/>
          <p:cNvSpPr>
            <a:spLocks noChangeArrowheads="1"/>
          </p:cNvSpPr>
          <p:nvPr/>
        </p:nvSpPr>
        <p:spPr bwMode="auto">
          <a:xfrm>
            <a:off x="527382" y="1316766"/>
            <a:ext cx="11137237" cy="4402167"/>
          </a:xfrm>
          <a:prstGeom prst="rect">
            <a:avLst/>
          </a:prstGeom>
          <a:noFill/>
          <a:ln w="9525">
            <a:noFill/>
            <a:miter lim="800000"/>
            <a:headEnd/>
            <a:tailEnd/>
          </a:ln>
        </p:spPr>
        <p:txBody>
          <a:bodyPr wrap="square">
            <a:spAutoFit/>
          </a:bodyPr>
          <a:lstStyle/>
          <a:p>
            <a:pPr algn="just"/>
            <a:r>
              <a:rPr lang="it-IT" sz="1867" dirty="0">
                <a:latin typeface="Garamond" pitchFamily="18" charset="0"/>
              </a:rPr>
              <a:t>L’OIC 15 (2005) e la nuova versione prevedono l’attualizzazione dei crediti non a breve termine (oltre i 12 mesi) senza corresponsione di interessi o con interessi “irragionevolmente bassi</a:t>
            </a:r>
            <a:r>
              <a:rPr lang="it-IT" sz="1867" dirty="0" smtClean="0">
                <a:latin typeface="Garamond" pitchFamily="18" charset="0"/>
              </a:rPr>
              <a:t>”.</a:t>
            </a:r>
            <a:endParaRPr lang="it-IT" sz="1867" dirty="0">
              <a:latin typeface="Garamond" pitchFamily="18" charset="0"/>
            </a:endParaRPr>
          </a:p>
          <a:p>
            <a:pPr algn="just"/>
            <a:r>
              <a:rPr lang="it-IT" sz="1867" dirty="0">
                <a:latin typeface="Garamond" pitchFamily="18" charset="0"/>
              </a:rPr>
              <a:t>L’importo del ricavo è rivisto, scorporando la componente finanziaria da quella </a:t>
            </a:r>
            <a:r>
              <a:rPr lang="it-IT" sz="1867" dirty="0" smtClean="0">
                <a:latin typeface="Garamond" pitchFamily="18" charset="0"/>
              </a:rPr>
              <a:t>commerciale.</a:t>
            </a:r>
            <a:endParaRPr lang="it-IT" sz="1867" dirty="0">
              <a:latin typeface="Garamond" pitchFamily="18" charset="0"/>
            </a:endParaRPr>
          </a:p>
          <a:p>
            <a:pPr algn="just"/>
            <a:r>
              <a:rPr lang="it-IT" sz="1867" dirty="0">
                <a:latin typeface="Garamond" pitchFamily="18" charset="0"/>
              </a:rPr>
              <a:t>La componente finanziaria risulta, poi, imputata per competenza all’esercizio in cui l’operazione ha avuto luogo e all’esercizio successivo (o, a seconda dei casi, agli esercizi successivi) per mezzo dei risconti </a:t>
            </a:r>
            <a:r>
              <a:rPr lang="it-IT" sz="1867" dirty="0" smtClean="0">
                <a:latin typeface="Garamond" pitchFamily="18" charset="0"/>
              </a:rPr>
              <a:t>passivi.</a:t>
            </a:r>
            <a:endParaRPr lang="it-IT" sz="1867" dirty="0">
              <a:latin typeface="Garamond" pitchFamily="18" charset="0"/>
            </a:endParaRPr>
          </a:p>
          <a:p>
            <a:pPr algn="just"/>
            <a:endParaRPr lang="it-IT" sz="1867" dirty="0">
              <a:latin typeface="Garamond" pitchFamily="18" charset="0"/>
            </a:endParaRPr>
          </a:p>
          <a:p>
            <a:pPr algn="just"/>
            <a:r>
              <a:rPr lang="it-IT" sz="1867" dirty="0">
                <a:latin typeface="Garamond" pitchFamily="18" charset="0"/>
              </a:rPr>
              <a:t>Il nuovo Principio precisa che tale disciplina si applica ai soli crediti aventi natura commerciale e non a quelli di natura finanziaria; questi ultimi, non derivando da operazioni di scambio di beni e servizi, non  rendono possibile scindere il valore del bene/servizio e la componente finanziaria. </a:t>
            </a:r>
            <a:r>
              <a:rPr lang="it-IT" sz="1867" dirty="0">
                <a:latin typeface="Garamond" pitchFamily="18" charset="0"/>
              </a:rPr>
              <a:t>Con riferimento a questi ultimi, la nota integrativa dovrebbe prevedere, se rilevante, la evidenziazione della componente finanziaria quale differenza tra il valore nominale e il valore attuale dei flussi finanziari derivanti dal </a:t>
            </a:r>
            <a:r>
              <a:rPr lang="it-IT" sz="1867" dirty="0" smtClean="0">
                <a:latin typeface="Garamond" pitchFamily="18" charset="0"/>
              </a:rPr>
              <a:t>credito.</a:t>
            </a:r>
            <a:endParaRPr lang="it-IT" sz="1867" dirty="0">
              <a:latin typeface="Garamond" pitchFamily="18" charset="0"/>
            </a:endParaRPr>
          </a:p>
          <a:p>
            <a:pPr algn="just"/>
            <a:endParaRPr lang="it-IT" sz="1867" dirty="0">
              <a:latin typeface="Garamond" pitchFamily="18" charset="0"/>
            </a:endParaRPr>
          </a:p>
          <a:p>
            <a:pPr algn="just"/>
            <a:r>
              <a:rPr lang="it-IT" sz="1867" dirty="0">
                <a:latin typeface="Garamond" pitchFamily="18" charset="0"/>
              </a:rPr>
              <a:t>I crediti privi di interesse sono assai frequenti nelle operazioni infragruppo. </a:t>
            </a:r>
            <a:r>
              <a:rPr lang="it-IT" sz="1867" dirty="0">
                <a:latin typeface="Garamond" pitchFamily="18" charset="0"/>
              </a:rPr>
              <a:t>In tali situazioni, seppur tale fatto non sia rilevato nel Principio, si dovrebbe considerare anche l’eventuale necessità di fornire l’informativa di cui al punto 22-bis dell’art.2427 in materia di operazioni con parti correlate, se rilevanti ed effettuate a condizioni non di </a:t>
            </a:r>
            <a:r>
              <a:rPr lang="it-IT" sz="1867" dirty="0" smtClean="0">
                <a:latin typeface="Garamond" pitchFamily="18" charset="0"/>
              </a:rPr>
              <a:t>mercato.</a:t>
            </a:r>
            <a:endParaRPr lang="it-IT" sz="1867" dirty="0">
              <a:latin typeface="Garamond" pitchFamily="18" charset="0"/>
            </a:endParaRPr>
          </a:p>
        </p:txBody>
      </p:sp>
      <p:sp>
        <p:nvSpPr>
          <p:cNvPr id="16389" name="Rectangle 3"/>
          <p:cNvSpPr>
            <a:spLocks noChangeArrowheads="1"/>
          </p:cNvSpPr>
          <p:nvPr/>
        </p:nvSpPr>
        <p:spPr bwMode="auto">
          <a:xfrm>
            <a:off x="623392" y="836713"/>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Attualizzazione</a:t>
            </a:r>
            <a:endParaRPr lang="it-IT" sz="2400" dirty="0">
              <a:latin typeface="Garamond" pitchFamily="18" charset="0"/>
            </a:endParaRPr>
          </a:p>
        </p:txBody>
      </p:sp>
      <p:sp>
        <p:nvSpPr>
          <p:cNvPr id="5" name="Rectangle 3"/>
          <p:cNvSpPr>
            <a:spLocks noChangeArrowheads="1"/>
          </p:cNvSpPr>
          <p:nvPr/>
        </p:nvSpPr>
        <p:spPr bwMode="auto">
          <a:xfrm>
            <a:off x="603085" y="164638"/>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OIC 15 CREDITI: PRINCIPALI NOVITÀ</a:t>
            </a:r>
            <a:endParaRPr lang="it-IT" sz="2400" dirty="0">
              <a:latin typeface="Garamond" pitchFamily="18" charset="0"/>
            </a:endParaRPr>
          </a:p>
        </p:txBody>
      </p:sp>
    </p:spTree>
    <p:extLst>
      <p:ext uri="{BB962C8B-B14F-4D97-AF65-F5344CB8AC3E}">
        <p14:creationId xmlns:p14="http://schemas.microsoft.com/office/powerpoint/2010/main" val="95968355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ttangolo 6"/>
          <p:cNvSpPr>
            <a:spLocks noChangeArrowheads="1"/>
          </p:cNvSpPr>
          <p:nvPr/>
        </p:nvSpPr>
        <p:spPr bwMode="auto">
          <a:xfrm>
            <a:off x="527382" y="1220755"/>
            <a:ext cx="11137237" cy="4114844"/>
          </a:xfrm>
          <a:prstGeom prst="rect">
            <a:avLst/>
          </a:prstGeom>
          <a:noFill/>
          <a:ln w="9525">
            <a:noFill/>
            <a:miter lim="800000"/>
            <a:headEnd/>
            <a:tailEnd/>
          </a:ln>
        </p:spPr>
        <p:txBody>
          <a:bodyPr wrap="square">
            <a:spAutoFit/>
          </a:bodyPr>
          <a:lstStyle/>
          <a:p>
            <a:r>
              <a:rPr lang="it-IT" sz="1867" dirty="0">
                <a:latin typeface="Garamond" panose="02020404030301010803" pitchFamily="18" charset="0"/>
              </a:rPr>
              <a:t>I crediti, indipendentemente dal fatto che siano classificati tra le immobilizzazioni o nell’attivo circolante, sono iscritti, in linea con quanto previsto dall’art. 2426 al </a:t>
            </a:r>
            <a:r>
              <a:rPr lang="it-IT" sz="1867" dirty="0">
                <a:latin typeface="Garamond" panose="02020404030301010803" pitchFamily="18" charset="0"/>
              </a:rPr>
              <a:t>«valore </a:t>
            </a:r>
            <a:r>
              <a:rPr lang="it-IT" sz="1867" dirty="0">
                <a:latin typeface="Garamond" panose="02020404030301010803" pitchFamily="18" charset="0"/>
              </a:rPr>
              <a:t>presumibile di </a:t>
            </a:r>
            <a:r>
              <a:rPr lang="it-IT" sz="1867" dirty="0">
                <a:latin typeface="Garamond" panose="02020404030301010803" pitchFamily="18" charset="0"/>
              </a:rPr>
              <a:t>realizzazione»</a:t>
            </a:r>
          </a:p>
          <a:p>
            <a:endParaRPr lang="it-IT" sz="1867" dirty="0">
              <a:latin typeface="Garamond" panose="02020404030301010803" pitchFamily="18" charset="0"/>
            </a:endParaRPr>
          </a:p>
          <a:p>
            <a:r>
              <a:rPr lang="it-IT" sz="1867" dirty="0">
                <a:latin typeface="Garamond" panose="02020404030301010803" pitchFamily="18" charset="0"/>
              </a:rPr>
              <a:t>È </a:t>
            </a:r>
            <a:r>
              <a:rPr lang="it-IT" sz="1867" dirty="0">
                <a:latin typeface="Garamond" panose="02020404030301010803" pitchFamily="18" charset="0"/>
              </a:rPr>
              <a:t>necessario rettificare il valore nominale di partenza al fine di considerare il valore di eventuali: </a:t>
            </a:r>
          </a:p>
          <a:p>
            <a:pPr marL="380990" indent="-380990">
              <a:buFont typeface="Wingdings" panose="05000000000000000000" pitchFamily="2" charset="2"/>
              <a:buChar char="§"/>
            </a:pPr>
            <a:r>
              <a:rPr lang="it-IT" sz="1867" i="1" dirty="0">
                <a:latin typeface="Garamond" panose="02020404030301010803" pitchFamily="18" charset="0"/>
              </a:rPr>
              <a:t>perdite per inesigibilità</a:t>
            </a:r>
            <a:r>
              <a:rPr lang="it-IT" sz="1867" dirty="0">
                <a:latin typeface="Garamond" panose="02020404030301010803" pitchFamily="18" charset="0"/>
              </a:rPr>
              <a:t>: il fondo svalutazione crediti deve essere sufficiente per coprire perdite per situazioni di inesigibilità già manifestatesi ovvero non ancora </a:t>
            </a:r>
            <a:r>
              <a:rPr lang="it-IT" sz="1867" dirty="0">
                <a:latin typeface="Garamond" panose="02020404030301010803" pitchFamily="18" charset="0"/>
              </a:rPr>
              <a:t>manifestatesi</a:t>
            </a:r>
            <a:endParaRPr lang="it-IT" sz="1867" dirty="0">
              <a:latin typeface="Garamond" panose="02020404030301010803" pitchFamily="18" charset="0"/>
            </a:endParaRPr>
          </a:p>
          <a:p>
            <a:pPr marL="380990" indent="-380990">
              <a:buFont typeface="Wingdings" panose="05000000000000000000" pitchFamily="2" charset="2"/>
              <a:buChar char="§"/>
            </a:pPr>
            <a:r>
              <a:rPr lang="it-IT" sz="1867" i="1" dirty="0">
                <a:latin typeface="Garamond" panose="02020404030301010803" pitchFamily="18" charset="0"/>
              </a:rPr>
              <a:t>resi e rettifiche di fatturazione</a:t>
            </a:r>
            <a:r>
              <a:rPr lang="it-IT" sz="1867" dirty="0">
                <a:latin typeface="Garamond" panose="02020404030301010803" pitchFamily="18" charset="0"/>
              </a:rPr>
              <a:t>: resi di merci o prodotti da parte dei clienti o altre cause di rettifiche di fatturazione come merci difettose, eccedenti le ordinazione, ritardi di consegna, ecc</a:t>
            </a:r>
            <a:r>
              <a:rPr lang="it-IT" sz="1867" dirty="0">
                <a:latin typeface="Garamond" panose="02020404030301010803" pitchFamily="18" charset="0"/>
              </a:rPr>
              <a:t>.</a:t>
            </a:r>
            <a:endParaRPr lang="it-IT" sz="1867" dirty="0">
              <a:latin typeface="Garamond" panose="02020404030301010803" pitchFamily="18" charset="0"/>
            </a:endParaRPr>
          </a:p>
          <a:p>
            <a:pPr marL="380990" indent="-380990">
              <a:buFont typeface="Wingdings" panose="05000000000000000000" pitchFamily="2" charset="2"/>
              <a:buChar char="§"/>
            </a:pPr>
            <a:r>
              <a:rPr lang="it-IT" sz="1867" i="1" dirty="0">
                <a:latin typeface="Garamond" panose="02020404030301010803" pitchFamily="18" charset="0"/>
              </a:rPr>
              <a:t>sconti e abbuoni</a:t>
            </a:r>
            <a:r>
              <a:rPr lang="it-IT" sz="1867" dirty="0">
                <a:latin typeface="Garamond" panose="02020404030301010803" pitchFamily="18" charset="0"/>
              </a:rPr>
              <a:t>: occorre stimare l’importo degli sconti concessi ed effettuare un adeguato stanziamento. Gli sconti finanziari sono rilevati al momento </a:t>
            </a:r>
            <a:r>
              <a:rPr lang="it-IT" sz="1867" dirty="0">
                <a:latin typeface="Garamond" panose="02020404030301010803" pitchFamily="18" charset="0"/>
              </a:rPr>
              <a:t>dell’incasso</a:t>
            </a:r>
            <a:endParaRPr lang="it-IT" sz="1867" dirty="0">
              <a:latin typeface="Garamond" panose="02020404030301010803" pitchFamily="18" charset="0"/>
            </a:endParaRPr>
          </a:p>
          <a:p>
            <a:pPr marL="380990" indent="-380990">
              <a:buFont typeface="Wingdings" panose="05000000000000000000" pitchFamily="2" charset="2"/>
              <a:buChar char="§"/>
            </a:pPr>
            <a:r>
              <a:rPr lang="it-IT" sz="1867" i="1" dirty="0">
                <a:latin typeface="Garamond" panose="02020404030301010803" pitchFamily="18" charset="0"/>
              </a:rPr>
              <a:t>interessi non maturati</a:t>
            </a:r>
            <a:r>
              <a:rPr lang="it-IT" sz="1867" dirty="0">
                <a:latin typeface="Garamond" panose="02020404030301010803" pitchFamily="18" charset="0"/>
              </a:rPr>
              <a:t>: gli interessi non maturati inclusi nel valore dei crediti non rappresentano ancora un’attività e pertanto vanno </a:t>
            </a:r>
            <a:r>
              <a:rPr lang="it-IT" sz="1867" dirty="0">
                <a:latin typeface="Garamond" panose="02020404030301010803" pitchFamily="18" charset="0"/>
              </a:rPr>
              <a:t>riscontati</a:t>
            </a:r>
            <a:endParaRPr lang="it-IT" sz="1867" dirty="0">
              <a:latin typeface="Garamond" panose="02020404030301010803" pitchFamily="18" charset="0"/>
            </a:endParaRPr>
          </a:p>
          <a:p>
            <a:pPr marL="380990" indent="-380990">
              <a:buFont typeface="Wingdings" panose="05000000000000000000" pitchFamily="2" charset="2"/>
              <a:buChar char="§"/>
            </a:pPr>
            <a:r>
              <a:rPr lang="it-IT" sz="1867" i="1" dirty="0">
                <a:latin typeface="Garamond" panose="02020404030301010803" pitchFamily="18" charset="0"/>
              </a:rPr>
              <a:t>altre cause di minor </a:t>
            </a:r>
            <a:r>
              <a:rPr lang="it-IT" sz="1867" i="1" dirty="0">
                <a:latin typeface="Garamond" panose="02020404030301010803" pitchFamily="18" charset="0"/>
              </a:rPr>
              <a:t>realizzo</a:t>
            </a:r>
            <a:endParaRPr lang="it-IT" sz="1867" dirty="0">
              <a:latin typeface="Garamond" panose="02020404030301010803" pitchFamily="18" charset="0"/>
            </a:endParaRPr>
          </a:p>
          <a:p>
            <a:pPr algn="just"/>
            <a:endParaRPr lang="it-IT" sz="1867" dirty="0">
              <a:latin typeface="Garamond" panose="02020404030301010803" pitchFamily="18" charset="0"/>
            </a:endParaRPr>
          </a:p>
        </p:txBody>
      </p:sp>
      <p:sp>
        <p:nvSpPr>
          <p:cNvPr id="16389" name="Rectangle 3"/>
          <p:cNvSpPr>
            <a:spLocks noChangeArrowheads="1"/>
          </p:cNvSpPr>
          <p:nvPr/>
        </p:nvSpPr>
        <p:spPr bwMode="auto">
          <a:xfrm>
            <a:off x="623392" y="740702"/>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Svalutazione</a:t>
            </a:r>
            <a:endParaRPr lang="it-IT" sz="2400" dirty="0">
              <a:latin typeface="Garamond" pitchFamily="18" charset="0"/>
            </a:endParaRPr>
          </a:p>
        </p:txBody>
      </p:sp>
      <p:sp>
        <p:nvSpPr>
          <p:cNvPr id="5" name="Rectangle 3"/>
          <p:cNvSpPr>
            <a:spLocks noChangeArrowheads="1"/>
          </p:cNvSpPr>
          <p:nvPr/>
        </p:nvSpPr>
        <p:spPr bwMode="auto">
          <a:xfrm>
            <a:off x="603085" y="164638"/>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OIC 15 CREDITI: PRINCIPALI NOVITÀ</a:t>
            </a:r>
            <a:endParaRPr lang="it-IT" sz="2400" dirty="0">
              <a:latin typeface="Garamond" pitchFamily="18" charset="0"/>
            </a:endParaRPr>
          </a:p>
        </p:txBody>
      </p:sp>
    </p:spTree>
    <p:extLst>
      <p:ext uri="{BB962C8B-B14F-4D97-AF65-F5344CB8AC3E}">
        <p14:creationId xmlns:p14="http://schemas.microsoft.com/office/powerpoint/2010/main" val="107439010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ttangolo 6"/>
          <p:cNvSpPr>
            <a:spLocks noChangeArrowheads="1"/>
          </p:cNvSpPr>
          <p:nvPr/>
        </p:nvSpPr>
        <p:spPr bwMode="auto">
          <a:xfrm>
            <a:off x="527382" y="1220755"/>
            <a:ext cx="11137237" cy="4556055"/>
          </a:xfrm>
          <a:prstGeom prst="rect">
            <a:avLst/>
          </a:prstGeom>
          <a:noFill/>
          <a:ln w="9525">
            <a:noFill/>
            <a:miter lim="800000"/>
            <a:headEnd/>
            <a:tailEnd/>
          </a:ln>
        </p:spPr>
        <p:txBody>
          <a:bodyPr wrap="square">
            <a:spAutoFit/>
          </a:bodyPr>
          <a:lstStyle/>
          <a:p>
            <a:r>
              <a:rPr lang="it-IT" sz="1867" dirty="0">
                <a:latin typeface="Garamond" panose="02020404030301010803" pitchFamily="18" charset="0"/>
              </a:rPr>
              <a:t>L’OIC </a:t>
            </a:r>
            <a:r>
              <a:rPr lang="it-IT" sz="1867" dirty="0">
                <a:latin typeface="Garamond" panose="02020404030301010803" pitchFamily="18" charset="0"/>
              </a:rPr>
              <a:t>15 prevede che lo stanziamento possa avvenire per mezzo di:</a:t>
            </a:r>
          </a:p>
          <a:p>
            <a:pPr marL="457189" indent="-457189">
              <a:buFont typeface="+mj-lt"/>
              <a:buAutoNum type="arabicPeriod"/>
            </a:pPr>
            <a:r>
              <a:rPr lang="it-IT" sz="1867" dirty="0">
                <a:latin typeface="Garamond" panose="02020404030301010803" pitchFamily="18" charset="0"/>
              </a:rPr>
              <a:t>analisi dei singoli crediti e determinazione delle perdite presunte per ciascuna situazione di inesigibilità già manifestatasi;</a:t>
            </a:r>
          </a:p>
          <a:p>
            <a:pPr marL="457189" indent="-457189">
              <a:buFont typeface="+mj-lt"/>
              <a:buAutoNum type="arabicPeriod"/>
            </a:pPr>
            <a:r>
              <a:rPr lang="it-IT" sz="1867" dirty="0">
                <a:latin typeface="Garamond" panose="02020404030301010803" pitchFamily="18" charset="0"/>
              </a:rPr>
              <a:t>stima, in base all'esperienza ed ad ogni altro elemento utile, delle ulteriori perdite che si presume si dovranno subire sui crediti in essere alla data di </a:t>
            </a:r>
            <a:r>
              <a:rPr lang="it-IT" sz="1867" dirty="0">
                <a:latin typeface="Garamond" panose="02020404030301010803" pitchFamily="18" charset="0"/>
              </a:rPr>
              <a:t>bilancio</a:t>
            </a:r>
            <a:endParaRPr lang="it-IT" sz="1867" dirty="0">
              <a:latin typeface="Garamond" panose="02020404030301010803" pitchFamily="18" charset="0"/>
            </a:endParaRPr>
          </a:p>
          <a:p>
            <a:pPr marL="990575" lvl="1" indent="-380990">
              <a:buFont typeface="Arial" panose="020B0604020202020204" pitchFamily="34" charset="0"/>
              <a:buChar char="•"/>
            </a:pPr>
            <a:r>
              <a:rPr lang="it-IT" sz="1867" dirty="0">
                <a:latin typeface="Garamond" panose="02020404030301010803" pitchFamily="18" charset="0"/>
              </a:rPr>
              <a:t>valutazione dell'andamento degli indici di anzianità dei crediti scaduti rispetto a quelli degli esercizi </a:t>
            </a:r>
            <a:r>
              <a:rPr lang="it-IT" sz="1867" dirty="0">
                <a:latin typeface="Garamond" panose="02020404030301010803" pitchFamily="18" charset="0"/>
              </a:rPr>
              <a:t>precedenti</a:t>
            </a:r>
            <a:endParaRPr lang="it-IT" sz="1867" dirty="0">
              <a:latin typeface="Garamond" panose="02020404030301010803" pitchFamily="18" charset="0"/>
            </a:endParaRPr>
          </a:p>
          <a:p>
            <a:pPr marL="990575" lvl="1" indent="-380990">
              <a:buFont typeface="Arial" panose="020B0604020202020204" pitchFamily="34" charset="0"/>
              <a:buChar char="•"/>
            </a:pPr>
            <a:r>
              <a:rPr lang="it-IT" sz="1867" dirty="0">
                <a:latin typeface="Garamond" panose="02020404030301010803" pitchFamily="18" charset="0"/>
              </a:rPr>
              <a:t>condizioni economiche generali, di settore e di rischio </a:t>
            </a:r>
            <a:r>
              <a:rPr lang="it-IT" sz="1867" dirty="0">
                <a:latin typeface="Garamond" panose="02020404030301010803" pitchFamily="18" charset="0"/>
              </a:rPr>
              <a:t>paese</a:t>
            </a:r>
            <a:endParaRPr lang="it-IT" sz="1867" dirty="0">
              <a:latin typeface="Garamond" panose="02020404030301010803" pitchFamily="18" charset="0"/>
            </a:endParaRPr>
          </a:p>
          <a:p>
            <a:pPr>
              <a:lnSpc>
                <a:spcPts val="400"/>
              </a:lnSpc>
            </a:pPr>
            <a:r>
              <a:rPr lang="it-IT" sz="1867" dirty="0">
                <a:latin typeface="Garamond" panose="02020404030301010803" pitchFamily="18" charset="0"/>
              </a:rPr>
              <a:t> </a:t>
            </a:r>
            <a:endParaRPr lang="it-IT" sz="1867" dirty="0">
              <a:latin typeface="Garamond" panose="02020404030301010803" pitchFamily="18" charset="0"/>
            </a:endParaRPr>
          </a:p>
          <a:p>
            <a:pPr>
              <a:lnSpc>
                <a:spcPts val="400"/>
              </a:lnSpc>
            </a:pPr>
            <a:endParaRPr lang="it-IT" sz="1867" dirty="0">
              <a:latin typeface="Garamond" panose="02020404030301010803" pitchFamily="18" charset="0"/>
            </a:endParaRPr>
          </a:p>
          <a:p>
            <a:pPr>
              <a:lnSpc>
                <a:spcPts val="400"/>
              </a:lnSpc>
            </a:pPr>
            <a:endParaRPr lang="it-IT" sz="1067" dirty="0">
              <a:latin typeface="Garamond" panose="02020404030301010803" pitchFamily="18" charset="0"/>
            </a:endParaRPr>
          </a:p>
          <a:p>
            <a:r>
              <a:rPr lang="it-IT" sz="1867" dirty="0">
                <a:latin typeface="Garamond" panose="02020404030301010803" pitchFamily="18" charset="0"/>
              </a:rPr>
              <a:t>Può adesso essere </a:t>
            </a:r>
            <a:r>
              <a:rPr lang="it-IT" sz="1867" dirty="0">
                <a:latin typeface="Garamond" panose="02020404030301010803" pitchFamily="18" charset="0"/>
              </a:rPr>
              <a:t>adottato </a:t>
            </a:r>
            <a:r>
              <a:rPr lang="it-IT" sz="1867" dirty="0">
                <a:latin typeface="Garamond" panose="02020404030301010803" pitchFamily="18" charset="0"/>
              </a:rPr>
              <a:t>nel processo di stima un </a:t>
            </a:r>
            <a:r>
              <a:rPr lang="it-IT" sz="1867" i="1" u="sng" dirty="0">
                <a:latin typeface="Garamond" panose="02020404030301010803" pitchFamily="18" charset="0"/>
              </a:rPr>
              <a:t>procedimento sintetico</a:t>
            </a:r>
            <a:r>
              <a:rPr lang="it-IT" sz="1867" u="sng" dirty="0">
                <a:latin typeface="Garamond" panose="02020404030301010803" pitchFamily="18" charset="0"/>
              </a:rPr>
              <a:t> </a:t>
            </a:r>
            <a:r>
              <a:rPr lang="it-IT" sz="1867" u="sng" dirty="0">
                <a:latin typeface="Garamond" panose="02020404030301010803" pitchFamily="18" charset="0"/>
              </a:rPr>
              <a:t> “forfettario” </a:t>
            </a:r>
            <a:r>
              <a:rPr lang="it-IT" sz="1867" dirty="0">
                <a:latin typeface="Garamond" panose="02020404030301010803" pitchFamily="18" charset="0"/>
              </a:rPr>
              <a:t>di </a:t>
            </a:r>
            <a:r>
              <a:rPr lang="it-IT" sz="1867" dirty="0">
                <a:latin typeface="Garamond" panose="02020404030301010803" pitchFamily="18" charset="0"/>
              </a:rPr>
              <a:t>svalutazione, applicando determinate formule (ad esempio, una percentuale delle vendite del periodo o dei crediti</a:t>
            </a:r>
            <a:r>
              <a:rPr lang="it-IT" sz="1867" dirty="0">
                <a:latin typeface="Garamond" panose="02020404030301010803" pitchFamily="18" charset="0"/>
              </a:rPr>
              <a:t>) quando:</a:t>
            </a:r>
            <a:endParaRPr lang="it-IT" sz="1867" dirty="0">
              <a:latin typeface="Garamond" panose="02020404030301010803" pitchFamily="18" charset="0"/>
            </a:endParaRPr>
          </a:p>
          <a:p>
            <a:pPr marL="380990" indent="-380990">
              <a:buFont typeface="Arial" panose="020B0604020202020204" pitchFamily="34" charset="0"/>
              <a:buChar char="•"/>
            </a:pPr>
            <a:r>
              <a:rPr lang="it-IT" sz="1867" dirty="0">
                <a:latin typeface="Garamond" panose="02020404030301010803" pitchFamily="18" charset="0"/>
              </a:rPr>
              <a:t>non è </a:t>
            </a:r>
            <a:r>
              <a:rPr lang="it-IT" sz="1867" dirty="0">
                <a:latin typeface="Garamond" panose="02020404030301010803" pitchFamily="18" charset="0"/>
              </a:rPr>
              <a:t>fattibile un’analisi analitica della recuperabilità dei singoli crediti;</a:t>
            </a:r>
          </a:p>
          <a:p>
            <a:pPr marL="380990" indent="-380990">
              <a:buFont typeface="Arial" panose="020B0604020202020204" pitchFamily="34" charset="0"/>
              <a:buChar char="•"/>
            </a:pPr>
            <a:r>
              <a:rPr lang="it-IT" sz="1867" dirty="0">
                <a:latin typeface="Garamond" panose="02020404030301010803" pitchFamily="18" charset="0"/>
              </a:rPr>
              <a:t>è </a:t>
            </a:r>
            <a:r>
              <a:rPr lang="it-IT" sz="1867" dirty="0">
                <a:latin typeface="Garamond" panose="02020404030301010803" pitchFamily="18" charset="0"/>
              </a:rPr>
              <a:t>possibile raggruppare la popolazione dei crediti in classi omogenee che presentino profili di rischio </a:t>
            </a:r>
            <a:r>
              <a:rPr lang="it-IT" sz="1867" dirty="0">
                <a:latin typeface="Garamond" panose="02020404030301010803" pitchFamily="18" charset="0"/>
              </a:rPr>
              <a:t>simili (per es., settore </a:t>
            </a:r>
            <a:r>
              <a:rPr lang="it-IT" sz="1867" dirty="0">
                <a:latin typeface="Garamond" panose="02020404030301010803" pitchFamily="18" charset="0"/>
              </a:rPr>
              <a:t>economico dei debitori, area geografica, presenza di garanzie)</a:t>
            </a:r>
            <a:r>
              <a:rPr lang="it-IT" sz="1867" dirty="0">
                <a:latin typeface="Garamond" panose="02020404030301010803" pitchFamily="18" charset="0"/>
              </a:rPr>
              <a:t>.</a:t>
            </a:r>
            <a:endParaRPr lang="it-IT" sz="1867" dirty="0">
              <a:latin typeface="Garamond" panose="02020404030301010803" pitchFamily="18" charset="0"/>
            </a:endParaRPr>
          </a:p>
          <a:p>
            <a:r>
              <a:rPr lang="it-IT" sz="1867" dirty="0">
                <a:latin typeface="Garamond" panose="02020404030301010803" pitchFamily="18" charset="0"/>
              </a:rPr>
              <a:t> </a:t>
            </a:r>
            <a:r>
              <a:rPr lang="it-IT" sz="1867" dirty="0">
                <a:latin typeface="Garamond" panose="02020404030301010803" pitchFamily="18" charset="0"/>
              </a:rPr>
              <a:t>Le </a:t>
            </a:r>
            <a:r>
              <a:rPr lang="it-IT" sz="1867" dirty="0">
                <a:latin typeface="Garamond" panose="02020404030301010803" pitchFamily="18" charset="0"/>
              </a:rPr>
              <a:t>formule applicate, è puntualizzato, rappresentano solo uno strumento di riferimento e devono essere costantemente monitorate al fine di verificare che siano sempre </a:t>
            </a:r>
            <a:r>
              <a:rPr lang="it-IT" sz="1867" dirty="0">
                <a:latin typeface="Garamond" panose="02020404030301010803" pitchFamily="18" charset="0"/>
              </a:rPr>
              <a:t>validi</a:t>
            </a:r>
            <a:endParaRPr lang="it-IT" sz="1867" dirty="0">
              <a:latin typeface="Garamond" panose="02020404030301010803" pitchFamily="18" charset="0"/>
            </a:endParaRPr>
          </a:p>
        </p:txBody>
      </p:sp>
      <p:sp>
        <p:nvSpPr>
          <p:cNvPr id="16389" name="Rectangle 3"/>
          <p:cNvSpPr>
            <a:spLocks noChangeArrowheads="1"/>
          </p:cNvSpPr>
          <p:nvPr/>
        </p:nvSpPr>
        <p:spPr bwMode="auto">
          <a:xfrm>
            <a:off x="623392" y="740702"/>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Svalutazione per inesigibilità (inadempimento)</a:t>
            </a:r>
            <a:endParaRPr lang="it-IT" sz="2400" dirty="0">
              <a:latin typeface="Garamond" pitchFamily="18" charset="0"/>
            </a:endParaRPr>
          </a:p>
        </p:txBody>
      </p:sp>
      <p:sp>
        <p:nvSpPr>
          <p:cNvPr id="5" name="Rectangle 3"/>
          <p:cNvSpPr>
            <a:spLocks noChangeArrowheads="1"/>
          </p:cNvSpPr>
          <p:nvPr/>
        </p:nvSpPr>
        <p:spPr bwMode="auto">
          <a:xfrm>
            <a:off x="603085" y="164638"/>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OIC 15 CREDITI: PRINCIPALI NOVITÀ</a:t>
            </a:r>
            <a:endParaRPr lang="it-IT" sz="2400" dirty="0">
              <a:latin typeface="Garamond" pitchFamily="18" charset="0"/>
            </a:endParaRPr>
          </a:p>
        </p:txBody>
      </p:sp>
    </p:spTree>
    <p:extLst>
      <p:ext uri="{BB962C8B-B14F-4D97-AF65-F5344CB8AC3E}">
        <p14:creationId xmlns:p14="http://schemas.microsoft.com/office/powerpoint/2010/main" val="119327156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ttangolo 6"/>
          <p:cNvSpPr>
            <a:spLocks noChangeArrowheads="1"/>
          </p:cNvSpPr>
          <p:nvPr/>
        </p:nvSpPr>
        <p:spPr bwMode="auto">
          <a:xfrm>
            <a:off x="527382" y="1412777"/>
            <a:ext cx="11137237" cy="4596964"/>
          </a:xfrm>
          <a:prstGeom prst="rect">
            <a:avLst/>
          </a:prstGeom>
          <a:noFill/>
          <a:ln w="9525">
            <a:noFill/>
            <a:miter lim="800000"/>
            <a:headEnd/>
            <a:tailEnd/>
          </a:ln>
        </p:spPr>
        <p:txBody>
          <a:bodyPr wrap="square">
            <a:spAutoFit/>
          </a:bodyPr>
          <a:lstStyle/>
          <a:p>
            <a:pPr algn="just">
              <a:spcBef>
                <a:spcPts val="1200"/>
              </a:spcBef>
            </a:pPr>
            <a:r>
              <a:rPr lang="it-IT" sz="1867" dirty="0" smtClean="0">
                <a:latin typeface="Garamond" pitchFamily="18" charset="0"/>
              </a:rPr>
              <a:t>L’Organismo Italiano di Contabilità (OIC) ha compiuto un’importante opera di revisione dei principi contabili, gli strumenti che aiutano professionisti e imprese alla corretta redazione dei bilanci di esercizio e consolidati nel rispetto della normativa italiana.</a:t>
            </a:r>
          </a:p>
          <a:p>
            <a:pPr algn="just">
              <a:spcBef>
                <a:spcPts val="1200"/>
              </a:spcBef>
            </a:pPr>
            <a:r>
              <a:rPr lang="it-IT" sz="1867" dirty="0" smtClean="0">
                <a:latin typeface="Garamond" pitchFamily="18" charset="0"/>
              </a:rPr>
              <a:t>Nel giro di poche settimane è stata infatti diffusa la nuova versione di 19 su 29 principi.</a:t>
            </a:r>
          </a:p>
          <a:p>
            <a:pPr algn="just">
              <a:spcBef>
                <a:spcPts val="1200"/>
              </a:spcBef>
            </a:pPr>
            <a:r>
              <a:rPr lang="it-IT" sz="1867" dirty="0" smtClean="0">
                <a:latin typeface="Garamond" pitchFamily="18" charset="0"/>
              </a:rPr>
              <a:t>Il 5 Agosto 2014, l’</a:t>
            </a:r>
            <a:r>
              <a:rPr lang="it-IT" sz="1867" dirty="0" err="1" smtClean="0">
                <a:latin typeface="Garamond" pitchFamily="18" charset="0"/>
              </a:rPr>
              <a:t>Oic</a:t>
            </a:r>
            <a:r>
              <a:rPr lang="it-IT" sz="1867" dirty="0" smtClean="0">
                <a:latin typeface="Garamond" pitchFamily="18" charset="0"/>
              </a:rPr>
              <a:t> ha infatti pubblicato 16 principi contabili revisionati che si applicano già a partire dai bilanci relativi all’esercizio 2014. Il pacchetto si aggiunge ai nuovi </a:t>
            </a:r>
            <a:r>
              <a:rPr lang="it-IT" sz="1867" dirty="0" err="1" smtClean="0">
                <a:latin typeface="Garamond" pitchFamily="18" charset="0"/>
              </a:rPr>
              <a:t>Oic</a:t>
            </a:r>
            <a:r>
              <a:rPr lang="it-IT" sz="1867" dirty="0" smtClean="0">
                <a:latin typeface="Garamond" pitchFamily="18" charset="0"/>
              </a:rPr>
              <a:t> 15, 20 e 21 la cui pubblicazione è avvenuta a fine giugno 2014.</a:t>
            </a:r>
          </a:p>
          <a:p>
            <a:pPr algn="just">
              <a:spcBef>
                <a:spcPts val="1200"/>
              </a:spcBef>
            </a:pPr>
            <a:r>
              <a:rPr lang="it-IT" sz="1867" dirty="0" smtClean="0">
                <a:latin typeface="Garamond" pitchFamily="18" charset="0"/>
              </a:rPr>
              <a:t>All’appello manca soltanto l’</a:t>
            </a:r>
            <a:r>
              <a:rPr lang="it-IT" sz="1867" dirty="0" err="1" smtClean="0">
                <a:latin typeface="Garamond" pitchFamily="18" charset="0"/>
              </a:rPr>
              <a:t>Oic</a:t>
            </a:r>
            <a:r>
              <a:rPr lang="it-IT" sz="1867" dirty="0" smtClean="0">
                <a:latin typeface="Garamond" pitchFamily="18" charset="0"/>
              </a:rPr>
              <a:t> 24, relativo alle immobilizzazioni immateriali. I principi </a:t>
            </a:r>
            <a:r>
              <a:rPr lang="it-IT" sz="1867" dirty="0" err="1" smtClean="0">
                <a:latin typeface="Garamond" pitchFamily="18" charset="0"/>
              </a:rPr>
              <a:t>Oic</a:t>
            </a:r>
            <a:r>
              <a:rPr lang="it-IT" sz="1867" dirty="0" smtClean="0">
                <a:latin typeface="Garamond" pitchFamily="18" charset="0"/>
              </a:rPr>
              <a:t> 1 e </a:t>
            </a:r>
            <a:r>
              <a:rPr lang="it-IT" sz="1867" dirty="0" err="1" smtClean="0">
                <a:latin typeface="Garamond" pitchFamily="18" charset="0"/>
              </a:rPr>
              <a:t>Oic</a:t>
            </a:r>
            <a:r>
              <a:rPr lang="it-IT" sz="1867" dirty="0" smtClean="0">
                <a:latin typeface="Garamond" pitchFamily="18" charset="0"/>
              </a:rPr>
              <a:t> 27 sono stati soppressi, mentre non sono stati revisionati i principi </a:t>
            </a:r>
            <a:r>
              <a:rPr lang="it-IT" sz="1867" dirty="0" err="1" smtClean="0">
                <a:latin typeface="Garamond" pitchFamily="18" charset="0"/>
              </a:rPr>
              <a:t>Oic</a:t>
            </a:r>
            <a:r>
              <a:rPr lang="it-IT" sz="1867" dirty="0" smtClean="0">
                <a:latin typeface="Garamond" pitchFamily="18" charset="0"/>
              </a:rPr>
              <a:t> 11, </a:t>
            </a:r>
            <a:r>
              <a:rPr lang="it-IT" sz="1867" dirty="0" err="1" smtClean="0">
                <a:latin typeface="Garamond" pitchFamily="18" charset="0"/>
              </a:rPr>
              <a:t>Oic</a:t>
            </a:r>
            <a:r>
              <a:rPr lang="it-IT" sz="1867" dirty="0" smtClean="0">
                <a:latin typeface="Garamond" pitchFamily="18" charset="0"/>
              </a:rPr>
              <a:t> 30 e quelli da </a:t>
            </a:r>
            <a:r>
              <a:rPr lang="it-IT" sz="1867" dirty="0" err="1" smtClean="0">
                <a:latin typeface="Garamond" pitchFamily="18" charset="0"/>
              </a:rPr>
              <a:t>Oic</a:t>
            </a:r>
            <a:r>
              <a:rPr lang="it-IT" sz="1867" dirty="0" smtClean="0">
                <a:latin typeface="Garamond" pitchFamily="18" charset="0"/>
              </a:rPr>
              <a:t> 2 a </a:t>
            </a:r>
            <a:r>
              <a:rPr lang="it-IT" sz="1867" dirty="0" err="1" smtClean="0">
                <a:latin typeface="Garamond" pitchFamily="18" charset="0"/>
              </a:rPr>
              <a:t>Oic</a:t>
            </a:r>
            <a:r>
              <a:rPr lang="it-IT" sz="1867" dirty="0" smtClean="0">
                <a:latin typeface="Garamond" pitchFamily="18" charset="0"/>
              </a:rPr>
              <a:t> 8.</a:t>
            </a:r>
          </a:p>
          <a:p>
            <a:pPr algn="just">
              <a:spcBef>
                <a:spcPts val="1200"/>
              </a:spcBef>
            </a:pPr>
            <a:r>
              <a:rPr lang="it-IT" sz="1867" dirty="0" smtClean="0">
                <a:latin typeface="Garamond" pitchFamily="18" charset="0"/>
              </a:rPr>
              <a:t>Ricordiamo che i nuovi Principi si applicano ai bilanci chiusi a partire dal 31 dicembre 2014.</a:t>
            </a:r>
          </a:p>
          <a:p>
            <a:pPr algn="just">
              <a:spcBef>
                <a:spcPts val="1200"/>
              </a:spcBef>
            </a:pPr>
            <a:r>
              <a:rPr lang="it-IT" sz="1867" dirty="0" smtClean="0">
                <a:latin typeface="Garamond" pitchFamily="18" charset="0"/>
              </a:rPr>
              <a:t>La revisione operata dall’</a:t>
            </a:r>
            <a:r>
              <a:rPr lang="it-IT" sz="1867" dirty="0" err="1" smtClean="0">
                <a:latin typeface="Garamond" pitchFamily="18" charset="0"/>
              </a:rPr>
              <a:t>Oic</a:t>
            </a:r>
            <a:r>
              <a:rPr lang="it-IT" sz="1867" dirty="0" smtClean="0">
                <a:latin typeface="Garamond" pitchFamily="18" charset="0"/>
              </a:rPr>
              <a:t> rende i principi contabili nazionali adeguati alla moderna prassi, garantendo la convergenza tra principi nazionali e internazionali laddove questi ultimi offrono soluzioni operative condivisibili e consolidate, il tutto senza stravolgere quella che è la nostra cultura contabile.</a:t>
            </a:r>
            <a:endParaRPr lang="it-IT" sz="1867" dirty="0">
              <a:latin typeface="Garamond" pitchFamily="18" charset="0"/>
            </a:endParaRPr>
          </a:p>
        </p:txBody>
      </p:sp>
      <p:sp>
        <p:nvSpPr>
          <p:cNvPr id="16389" name="Rectangle 3"/>
          <p:cNvSpPr>
            <a:spLocks noChangeArrowheads="1"/>
          </p:cNvSpPr>
          <p:nvPr/>
        </p:nvSpPr>
        <p:spPr bwMode="auto">
          <a:xfrm>
            <a:off x="623392" y="836713"/>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Il progetto di revisione dei Principi contabili nazionali</a:t>
            </a:r>
            <a:endParaRPr lang="it-IT" sz="2400" dirty="0">
              <a:latin typeface="Garamond" pitchFamily="18" charset="0"/>
            </a:endParaRPr>
          </a:p>
        </p:txBody>
      </p:sp>
      <p:sp>
        <p:nvSpPr>
          <p:cNvPr id="7" name="Rectangle 3"/>
          <p:cNvSpPr>
            <a:spLocks noChangeArrowheads="1"/>
          </p:cNvSpPr>
          <p:nvPr/>
        </p:nvSpPr>
        <p:spPr bwMode="auto">
          <a:xfrm>
            <a:off x="603085" y="164638"/>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LA REVISIONE DEI PRINCIPI CONTABILI NAZIONALI</a:t>
            </a:r>
            <a:endParaRPr lang="it-IT" sz="2400" dirty="0">
              <a:latin typeface="Garamond" pitchFamily="18" charset="0"/>
            </a:endParaRPr>
          </a:p>
        </p:txBody>
      </p:sp>
    </p:spTree>
    <p:extLst>
      <p:ext uri="{BB962C8B-B14F-4D97-AF65-F5344CB8AC3E}">
        <p14:creationId xmlns:p14="http://schemas.microsoft.com/office/powerpoint/2010/main" val="22298063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ttangolo 6"/>
          <p:cNvSpPr>
            <a:spLocks noChangeArrowheads="1"/>
          </p:cNvSpPr>
          <p:nvPr/>
        </p:nvSpPr>
        <p:spPr bwMode="auto">
          <a:xfrm>
            <a:off x="527382" y="1412777"/>
            <a:ext cx="11137237" cy="4114844"/>
          </a:xfrm>
          <a:prstGeom prst="rect">
            <a:avLst/>
          </a:prstGeom>
          <a:noFill/>
          <a:ln w="9525">
            <a:noFill/>
            <a:miter lim="800000"/>
            <a:headEnd/>
            <a:tailEnd/>
          </a:ln>
        </p:spPr>
        <p:txBody>
          <a:bodyPr wrap="square">
            <a:spAutoFit/>
          </a:bodyPr>
          <a:lstStyle/>
          <a:p>
            <a:r>
              <a:rPr lang="it-IT" sz="1867" dirty="0">
                <a:latin typeface="Garamond" panose="02020404030301010803" pitchFamily="18" charset="0"/>
              </a:rPr>
              <a:t>L’art.101 del TUIR prevede che le perdite su crediti siano deducibili se risultano da elementi certi e precisi. Si tratta di perdite :</a:t>
            </a:r>
          </a:p>
          <a:p>
            <a:pPr marL="457189" indent="-457189">
              <a:buFont typeface="+mj-lt"/>
              <a:buAutoNum type="arabicPeriod"/>
            </a:pPr>
            <a:r>
              <a:rPr lang="it-IT" sz="1867" dirty="0">
                <a:latin typeface="Garamond" panose="02020404030301010803" pitchFamily="18" charset="0"/>
              </a:rPr>
              <a:t>di modesta entità e per i quali sia decorso un periodo di sei mesi dalla scadenza del pagamento;</a:t>
            </a:r>
          </a:p>
          <a:p>
            <a:pPr marL="457189" indent="-457189">
              <a:buFont typeface="+mj-lt"/>
              <a:buAutoNum type="arabicPeriod"/>
            </a:pPr>
            <a:r>
              <a:rPr lang="it-IT" sz="1867" dirty="0">
                <a:latin typeface="Garamond" panose="02020404030301010803" pitchFamily="18" charset="0"/>
              </a:rPr>
              <a:t>il cui diritto alla riscossione è prescritto;</a:t>
            </a:r>
          </a:p>
          <a:p>
            <a:pPr marL="457189" indent="-457189">
              <a:buFont typeface="+mj-lt"/>
              <a:buAutoNum type="arabicPeriod"/>
            </a:pPr>
            <a:r>
              <a:rPr lang="it-IT" sz="1867" dirty="0">
                <a:latin typeface="Garamond" panose="02020404030301010803" pitchFamily="18" charset="0"/>
              </a:rPr>
              <a:t>per i quali il debitore ha concluso un accordo di ristrutturazione dei debiti;</a:t>
            </a:r>
          </a:p>
          <a:p>
            <a:pPr marL="457189" indent="-457189">
              <a:buFont typeface="+mj-lt"/>
              <a:buAutoNum type="arabicPeriod"/>
            </a:pPr>
            <a:r>
              <a:rPr lang="it-IT" sz="1867" dirty="0">
                <a:latin typeface="Garamond" panose="02020404030301010803" pitchFamily="18" charset="0"/>
              </a:rPr>
              <a:t>che risultano cancellati dal bilancio di un soggetto IAS </a:t>
            </a:r>
            <a:r>
              <a:rPr lang="it-IT" sz="1867" dirty="0" err="1">
                <a:latin typeface="Garamond" panose="02020404030301010803" pitchFamily="18" charset="0"/>
              </a:rPr>
              <a:t>adopter</a:t>
            </a:r>
            <a:r>
              <a:rPr lang="it-IT" sz="1867" dirty="0">
                <a:latin typeface="Garamond" panose="02020404030301010803" pitchFamily="18" charset="0"/>
              </a:rPr>
              <a:t> in dipendenza di eventi estintivi.</a:t>
            </a:r>
          </a:p>
          <a:p>
            <a:endParaRPr lang="it-IT" sz="1867" dirty="0">
              <a:latin typeface="Garamond" panose="02020404030301010803" pitchFamily="18" charset="0"/>
            </a:endParaRPr>
          </a:p>
          <a:p>
            <a:r>
              <a:rPr lang="it-IT" sz="1867" dirty="0">
                <a:latin typeface="Garamond" panose="02020404030301010803" pitchFamily="18" charset="0"/>
              </a:rPr>
              <a:t>La legge di Stabilità 2014 ha aggiunto un’ulteriore casistica a quelle sopra riportate, prevedendo che </a:t>
            </a:r>
            <a:r>
              <a:rPr lang="it-IT" sz="1867" i="1" dirty="0">
                <a:latin typeface="Garamond" panose="02020404030301010803" pitchFamily="18" charset="0"/>
              </a:rPr>
              <a:t>“gli elementi certi e precisi sussistono inoltre in caso di cancellazione dei crediti dal bilancio operata in applicazione dei princìpi contabili</a:t>
            </a:r>
            <a:r>
              <a:rPr lang="it-IT" sz="1867" dirty="0">
                <a:latin typeface="Garamond" panose="02020404030301010803" pitchFamily="18" charset="0"/>
              </a:rPr>
              <a:t>”:</a:t>
            </a:r>
          </a:p>
          <a:p>
            <a:r>
              <a:rPr lang="it-IT" sz="1867" dirty="0">
                <a:latin typeface="Garamond" panose="02020404030301010803" pitchFamily="18" charset="0"/>
              </a:rPr>
              <a:t>La norma intende allineare la fiscalità delle società che adottano le disposizioni nazionali con quelle delle società che applicano gli IAS/IFRS ed ha attribuito una rilevanza cruciale alle disposizioni tecniche in materia contenute nei principi contabili nazionali</a:t>
            </a:r>
          </a:p>
          <a:p>
            <a:r>
              <a:rPr lang="it-IT" sz="1867" dirty="0">
                <a:latin typeface="Garamond" panose="02020404030301010803" pitchFamily="18" charset="0"/>
              </a:rPr>
              <a:t>Il disposto normativo, come ricordato anche dalla </a:t>
            </a:r>
            <a:r>
              <a:rPr lang="it-IT" sz="1867" dirty="0">
                <a:latin typeface="Garamond" panose="02020404030301010803" pitchFamily="18" charset="0"/>
              </a:rPr>
              <a:t>Circolare </a:t>
            </a:r>
            <a:r>
              <a:rPr lang="it-IT" sz="1867" dirty="0">
                <a:latin typeface="Garamond" panose="02020404030301010803" pitchFamily="18" charset="0"/>
              </a:rPr>
              <a:t>26/E, comporta che, qualora i principi contabili nazionali rendano possibile la cancellazione, la pertinente perdita è deducibile</a:t>
            </a:r>
            <a:endParaRPr lang="it-IT" sz="1867" dirty="0">
              <a:latin typeface="Garamond" pitchFamily="18" charset="0"/>
            </a:endParaRPr>
          </a:p>
        </p:txBody>
      </p:sp>
      <p:sp>
        <p:nvSpPr>
          <p:cNvPr id="16389" name="Rectangle 3"/>
          <p:cNvSpPr>
            <a:spLocks noChangeArrowheads="1"/>
          </p:cNvSpPr>
          <p:nvPr/>
        </p:nvSpPr>
        <p:spPr bwMode="auto">
          <a:xfrm>
            <a:off x="623392" y="836713"/>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Aspetti di normativa fiscale: la legge di stabilità 2014</a:t>
            </a:r>
            <a:endParaRPr lang="it-IT" sz="2400" dirty="0">
              <a:latin typeface="Garamond" pitchFamily="18" charset="0"/>
            </a:endParaRPr>
          </a:p>
        </p:txBody>
      </p:sp>
      <p:sp>
        <p:nvSpPr>
          <p:cNvPr id="7" name="Rectangle 3"/>
          <p:cNvSpPr>
            <a:spLocks noChangeArrowheads="1"/>
          </p:cNvSpPr>
          <p:nvPr/>
        </p:nvSpPr>
        <p:spPr bwMode="auto">
          <a:xfrm>
            <a:off x="603085" y="164638"/>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OIC 15 CREDITI: CANCELLAZIONE DEI CREDITI</a:t>
            </a:r>
            <a:endParaRPr lang="it-IT" sz="2400" dirty="0">
              <a:latin typeface="Garamond" pitchFamily="18" charset="0"/>
            </a:endParaRPr>
          </a:p>
        </p:txBody>
      </p:sp>
    </p:spTree>
    <p:extLst>
      <p:ext uri="{BB962C8B-B14F-4D97-AF65-F5344CB8AC3E}">
        <p14:creationId xmlns:p14="http://schemas.microsoft.com/office/powerpoint/2010/main" val="375052027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ttangolo 6"/>
          <p:cNvSpPr>
            <a:spLocks noChangeArrowheads="1"/>
          </p:cNvSpPr>
          <p:nvPr/>
        </p:nvSpPr>
        <p:spPr bwMode="auto">
          <a:xfrm>
            <a:off x="527382" y="1412776"/>
            <a:ext cx="11137237" cy="2390911"/>
          </a:xfrm>
          <a:prstGeom prst="rect">
            <a:avLst/>
          </a:prstGeom>
          <a:noFill/>
          <a:ln w="9525">
            <a:noFill/>
            <a:miter lim="800000"/>
            <a:headEnd/>
            <a:tailEnd/>
          </a:ln>
        </p:spPr>
        <p:txBody>
          <a:bodyPr wrap="square">
            <a:spAutoFit/>
          </a:bodyPr>
          <a:lstStyle/>
          <a:p>
            <a:r>
              <a:rPr lang="it-IT" sz="1867" dirty="0">
                <a:latin typeface="Garamond" panose="02020404030301010803" pitchFamily="18" charset="0"/>
              </a:rPr>
              <a:t>Il nuovo OIC 15 modifica sostanzialmente l’impostazione prevista dalla precedente versione del Principio in materia di cancellazione dei </a:t>
            </a:r>
            <a:r>
              <a:rPr lang="it-IT" sz="1867" dirty="0" smtClean="0">
                <a:latin typeface="Garamond" panose="02020404030301010803" pitchFamily="18" charset="0"/>
              </a:rPr>
              <a:t>crediti.</a:t>
            </a:r>
            <a:endParaRPr lang="it-IT" sz="1867" dirty="0">
              <a:latin typeface="Garamond" panose="02020404030301010803" pitchFamily="18" charset="0"/>
            </a:endParaRPr>
          </a:p>
          <a:p>
            <a:endParaRPr lang="it-IT" sz="1867" dirty="0">
              <a:latin typeface="Garamond" panose="02020404030301010803" pitchFamily="18" charset="0"/>
            </a:endParaRPr>
          </a:p>
          <a:p>
            <a:r>
              <a:rPr lang="it-IT" sz="1867" dirty="0">
                <a:latin typeface="Garamond" panose="02020404030301010803" pitchFamily="18" charset="0"/>
              </a:rPr>
              <a:t>Impostazione «vecchio» OIC 15: parte dalla distinzione articolata sulla configurazione giuridica del contratto: cessione pro-soluto e cessione </a:t>
            </a:r>
            <a:r>
              <a:rPr lang="it-IT" sz="1867" dirty="0" smtClean="0">
                <a:latin typeface="Garamond" panose="02020404030301010803" pitchFamily="18" charset="0"/>
              </a:rPr>
              <a:t>pro-solvendo.</a:t>
            </a:r>
            <a:endParaRPr lang="it-IT" sz="1867" dirty="0">
              <a:latin typeface="Garamond" panose="02020404030301010803" pitchFamily="18" charset="0"/>
            </a:endParaRPr>
          </a:p>
          <a:p>
            <a:endParaRPr lang="it-IT" sz="1867" dirty="0">
              <a:latin typeface="Garamond" panose="02020404030301010803" pitchFamily="18" charset="0"/>
            </a:endParaRPr>
          </a:p>
          <a:p>
            <a:r>
              <a:rPr lang="it-IT" sz="1867" dirty="0">
                <a:latin typeface="Garamond" panose="02020404030301010803" pitchFamily="18" charset="0"/>
              </a:rPr>
              <a:t>Impostazione «nuovo» OIC 15: parte dall’analisi della sostanza economica </a:t>
            </a:r>
            <a:r>
              <a:rPr lang="it-IT" sz="1867" dirty="0" smtClean="0">
                <a:latin typeface="Garamond" panose="02020404030301010803" pitchFamily="18" charset="0"/>
              </a:rPr>
              <a:t>dell’operazione.</a:t>
            </a:r>
            <a:endParaRPr lang="it-IT" sz="1867" dirty="0">
              <a:latin typeface="Garamond" panose="02020404030301010803" pitchFamily="18" charset="0"/>
            </a:endParaRPr>
          </a:p>
          <a:p>
            <a:endParaRPr lang="it-IT" sz="1867" dirty="0">
              <a:latin typeface="Garamond" panose="02020404030301010803" pitchFamily="18" charset="0"/>
            </a:endParaRPr>
          </a:p>
        </p:txBody>
      </p:sp>
      <p:sp>
        <p:nvSpPr>
          <p:cNvPr id="16389" name="Rectangle 3"/>
          <p:cNvSpPr>
            <a:spLocks noChangeArrowheads="1"/>
          </p:cNvSpPr>
          <p:nvPr/>
        </p:nvSpPr>
        <p:spPr bwMode="auto">
          <a:xfrm>
            <a:off x="623392" y="836713"/>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Aspetti di normativa fiscale: la legge di stabilità 2014</a:t>
            </a:r>
            <a:endParaRPr lang="it-IT" sz="2400" dirty="0">
              <a:latin typeface="Garamond" pitchFamily="18" charset="0"/>
            </a:endParaRPr>
          </a:p>
        </p:txBody>
      </p:sp>
      <p:sp>
        <p:nvSpPr>
          <p:cNvPr id="5" name="Rectangle 3"/>
          <p:cNvSpPr>
            <a:spLocks noChangeArrowheads="1"/>
          </p:cNvSpPr>
          <p:nvPr/>
        </p:nvSpPr>
        <p:spPr bwMode="auto">
          <a:xfrm>
            <a:off x="603085" y="164638"/>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OIC 15 CREDITI: CANCELLAZIONE DEI CREDITI</a:t>
            </a:r>
            <a:endParaRPr lang="it-IT" sz="2400" dirty="0">
              <a:latin typeface="Garamond" pitchFamily="18" charset="0"/>
            </a:endParaRPr>
          </a:p>
        </p:txBody>
      </p:sp>
    </p:spTree>
    <p:extLst>
      <p:ext uri="{BB962C8B-B14F-4D97-AF65-F5344CB8AC3E}">
        <p14:creationId xmlns:p14="http://schemas.microsoft.com/office/powerpoint/2010/main" val="74615702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AutoShape 16"/>
          <p:cNvSpPr>
            <a:spLocks noChangeArrowheads="1"/>
          </p:cNvSpPr>
          <p:nvPr/>
        </p:nvSpPr>
        <p:spPr bwMode="auto">
          <a:xfrm>
            <a:off x="9395917" y="1051776"/>
            <a:ext cx="444500" cy="652072"/>
          </a:xfrm>
          <a:prstGeom prst="downArrow">
            <a:avLst>
              <a:gd name="adj1" fmla="val 50000"/>
              <a:gd name="adj2" fmla="val 42381"/>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108840" tIns="54420" rIns="108840" bIns="54420" anchor="ctr"/>
          <a:lstStyle/>
          <a:p>
            <a:pPr algn="ctr"/>
            <a:endParaRPr lang="it-IT" sz="1867"/>
          </a:p>
        </p:txBody>
      </p:sp>
      <p:sp>
        <p:nvSpPr>
          <p:cNvPr id="2066" name="Text Box 18"/>
          <p:cNvSpPr txBox="1">
            <a:spLocks noChangeArrowheads="1"/>
          </p:cNvSpPr>
          <p:nvPr/>
        </p:nvSpPr>
        <p:spPr bwMode="auto">
          <a:xfrm>
            <a:off x="210541" y="1917692"/>
            <a:ext cx="1468968" cy="738664"/>
          </a:xfrm>
          <a:prstGeom prst="rect">
            <a:avLst/>
          </a:prstGeom>
          <a:gradFill>
            <a:gsLst>
              <a:gs pos="0">
                <a:schemeClr val="bg1"/>
              </a:gs>
              <a:gs pos="40000">
                <a:srgbClr val="CCFFFF"/>
              </a:gs>
              <a:gs pos="100000">
                <a:srgbClr val="00B0F0"/>
              </a:gs>
            </a:gsLst>
          </a:gradFill>
          <a:ln>
            <a:noFill/>
            <a:headEnd/>
            <a:tailEnd/>
          </a:ln>
        </p:spPr>
        <p:style>
          <a:lnRef idx="1">
            <a:schemeClr val="accent1"/>
          </a:lnRef>
          <a:fillRef idx="1002">
            <a:schemeClr val="lt2"/>
          </a:fillRef>
          <a:effectRef idx="2">
            <a:schemeClr val="accent1"/>
          </a:effectRef>
          <a:fontRef idx="minor">
            <a:schemeClr val="lt1"/>
          </a:fontRef>
        </p:style>
        <p:txBody>
          <a:bodyPr anchor="ctr"/>
          <a:lstStyle>
            <a:defPPr>
              <a:defRPr lang="en-US"/>
            </a:defPPr>
            <a:lvl1pPr algn="ctr">
              <a:spcBef>
                <a:spcPct val="50000"/>
              </a:spcBef>
              <a:defRPr sz="1100" b="1">
                <a:solidFill>
                  <a:srgbClr val="000000"/>
                </a:solidFill>
                <a:latin typeface="Garamond" pitchFamily="18" charset="0"/>
              </a:defRPr>
            </a:lvl1pPr>
            <a:lvl2pPr marL="408148">
              <a:defRPr sz="1400">
                <a:solidFill>
                  <a:schemeClr val="lt1"/>
                </a:solidFill>
                <a:latin typeface="+mn-lt"/>
              </a:defRPr>
            </a:lvl2pPr>
            <a:lvl3pPr marL="816296">
              <a:defRPr sz="1400">
                <a:solidFill>
                  <a:schemeClr val="lt1"/>
                </a:solidFill>
                <a:latin typeface="+mn-lt"/>
              </a:defRPr>
            </a:lvl3pPr>
            <a:lvl4pPr marL="1224443">
              <a:defRPr sz="1400">
                <a:solidFill>
                  <a:schemeClr val="lt1"/>
                </a:solidFill>
                <a:latin typeface="+mn-lt"/>
              </a:defRPr>
            </a:lvl4pPr>
            <a:lvl5pPr marL="1632591">
              <a:defRPr sz="1400">
                <a:solidFill>
                  <a:schemeClr val="lt1"/>
                </a:solidFill>
                <a:latin typeface="+mn-lt"/>
              </a:defRPr>
            </a:lvl5pPr>
            <a:lvl6pPr marL="2040739" defTabSz="816296">
              <a:defRPr sz="1400">
                <a:solidFill>
                  <a:schemeClr val="lt1"/>
                </a:solidFill>
                <a:latin typeface="+mn-lt"/>
              </a:defRPr>
            </a:lvl6pPr>
            <a:lvl7pPr marL="2448887" defTabSz="816296">
              <a:defRPr sz="1400">
                <a:solidFill>
                  <a:schemeClr val="lt1"/>
                </a:solidFill>
                <a:latin typeface="+mn-lt"/>
              </a:defRPr>
            </a:lvl7pPr>
            <a:lvl8pPr marL="2857035" defTabSz="816296">
              <a:defRPr sz="1400">
                <a:solidFill>
                  <a:schemeClr val="lt1"/>
                </a:solidFill>
                <a:latin typeface="+mn-lt"/>
              </a:defRPr>
            </a:lvl8pPr>
            <a:lvl9pPr marL="3265183" defTabSz="816296">
              <a:defRPr sz="1400">
                <a:solidFill>
                  <a:schemeClr val="lt1"/>
                </a:solidFill>
                <a:latin typeface="+mn-lt"/>
              </a:defRPr>
            </a:lvl9pPr>
          </a:lstStyle>
          <a:p>
            <a:r>
              <a:rPr lang="it-IT" sz="1467" dirty="0"/>
              <a:t>Stato</a:t>
            </a:r>
            <a:br>
              <a:rPr lang="it-IT" sz="1467" dirty="0"/>
            </a:br>
            <a:r>
              <a:rPr lang="it-IT" sz="1467" dirty="0"/>
              <a:t>patrimoniale</a:t>
            </a:r>
            <a:endParaRPr lang="it-IT" sz="1467" dirty="0"/>
          </a:p>
        </p:txBody>
      </p:sp>
      <p:sp>
        <p:nvSpPr>
          <p:cNvPr id="2049" name="Text Box 1"/>
          <p:cNvSpPr txBox="1">
            <a:spLocks noChangeArrowheads="1"/>
          </p:cNvSpPr>
          <p:nvPr/>
        </p:nvSpPr>
        <p:spPr bwMode="auto">
          <a:xfrm>
            <a:off x="210541" y="3174325"/>
            <a:ext cx="1468968" cy="722569"/>
          </a:xfrm>
          <a:prstGeom prst="rect">
            <a:avLst/>
          </a:prstGeom>
          <a:gradFill>
            <a:gsLst>
              <a:gs pos="0">
                <a:schemeClr val="bg1"/>
              </a:gs>
              <a:gs pos="40000">
                <a:srgbClr val="CCFFFF"/>
              </a:gs>
              <a:gs pos="100000">
                <a:srgbClr val="00B0F0"/>
              </a:gs>
            </a:gsLst>
          </a:gradFill>
          <a:ln>
            <a:noFill/>
            <a:headEnd/>
            <a:tailEnd/>
          </a:ln>
        </p:spPr>
        <p:style>
          <a:lnRef idx="1">
            <a:schemeClr val="accent1"/>
          </a:lnRef>
          <a:fillRef idx="1002">
            <a:schemeClr val="lt2"/>
          </a:fillRef>
          <a:effectRef idx="2">
            <a:schemeClr val="accent1"/>
          </a:effectRef>
          <a:fontRef idx="minor">
            <a:schemeClr val="lt1"/>
          </a:fontRef>
        </p:style>
        <p:txBody>
          <a:bodyPr anchor="ctr"/>
          <a:lstStyle>
            <a:defPPr>
              <a:defRPr lang="en-US"/>
            </a:defPPr>
            <a:lvl1pPr algn="ctr">
              <a:spcBef>
                <a:spcPct val="50000"/>
              </a:spcBef>
              <a:defRPr sz="1100" b="1">
                <a:solidFill>
                  <a:srgbClr val="000000"/>
                </a:solidFill>
                <a:latin typeface="Garamond" pitchFamily="18" charset="0"/>
              </a:defRPr>
            </a:lvl1pPr>
            <a:lvl2pPr marL="408148">
              <a:defRPr sz="1400">
                <a:solidFill>
                  <a:schemeClr val="lt1"/>
                </a:solidFill>
                <a:latin typeface="+mn-lt"/>
              </a:defRPr>
            </a:lvl2pPr>
            <a:lvl3pPr marL="816296">
              <a:defRPr sz="1400">
                <a:solidFill>
                  <a:schemeClr val="lt1"/>
                </a:solidFill>
                <a:latin typeface="+mn-lt"/>
              </a:defRPr>
            </a:lvl3pPr>
            <a:lvl4pPr marL="1224443">
              <a:defRPr sz="1400">
                <a:solidFill>
                  <a:schemeClr val="lt1"/>
                </a:solidFill>
                <a:latin typeface="+mn-lt"/>
              </a:defRPr>
            </a:lvl4pPr>
            <a:lvl5pPr marL="1632591">
              <a:defRPr sz="1400">
                <a:solidFill>
                  <a:schemeClr val="lt1"/>
                </a:solidFill>
                <a:latin typeface="+mn-lt"/>
              </a:defRPr>
            </a:lvl5pPr>
            <a:lvl6pPr marL="2040739" defTabSz="816296">
              <a:defRPr sz="1400">
                <a:solidFill>
                  <a:schemeClr val="lt1"/>
                </a:solidFill>
                <a:latin typeface="+mn-lt"/>
              </a:defRPr>
            </a:lvl6pPr>
            <a:lvl7pPr marL="2448887" defTabSz="816296">
              <a:defRPr sz="1400">
                <a:solidFill>
                  <a:schemeClr val="lt1"/>
                </a:solidFill>
                <a:latin typeface="+mn-lt"/>
              </a:defRPr>
            </a:lvl7pPr>
            <a:lvl8pPr marL="2857035" defTabSz="816296">
              <a:defRPr sz="1400">
                <a:solidFill>
                  <a:schemeClr val="lt1"/>
                </a:solidFill>
                <a:latin typeface="+mn-lt"/>
              </a:defRPr>
            </a:lvl8pPr>
            <a:lvl9pPr marL="3265183" defTabSz="816296">
              <a:defRPr sz="1400">
                <a:solidFill>
                  <a:schemeClr val="lt1"/>
                </a:solidFill>
                <a:latin typeface="+mn-lt"/>
              </a:defRPr>
            </a:lvl9pPr>
          </a:lstStyle>
          <a:p>
            <a:r>
              <a:rPr lang="it-IT" sz="1467" dirty="0"/>
              <a:t>Conto </a:t>
            </a:r>
            <a:r>
              <a:rPr lang="it-IT" sz="1467" dirty="0"/>
              <a:t>economico</a:t>
            </a:r>
          </a:p>
        </p:txBody>
      </p:sp>
      <p:sp>
        <p:nvSpPr>
          <p:cNvPr id="2065" name="Text Box 17"/>
          <p:cNvSpPr txBox="1">
            <a:spLocks noChangeArrowheads="1"/>
          </p:cNvSpPr>
          <p:nvPr/>
        </p:nvSpPr>
        <p:spPr bwMode="auto">
          <a:xfrm>
            <a:off x="210541" y="5049021"/>
            <a:ext cx="1468968" cy="588224"/>
          </a:xfrm>
          <a:prstGeom prst="rect">
            <a:avLst/>
          </a:prstGeom>
          <a:gradFill>
            <a:gsLst>
              <a:gs pos="0">
                <a:schemeClr val="bg1"/>
              </a:gs>
              <a:gs pos="40000">
                <a:srgbClr val="CCFFFF"/>
              </a:gs>
              <a:gs pos="100000">
                <a:srgbClr val="00B0F0"/>
              </a:gs>
            </a:gsLst>
          </a:gradFill>
          <a:ln>
            <a:noFill/>
            <a:headEnd/>
            <a:tailEnd/>
          </a:ln>
        </p:spPr>
        <p:style>
          <a:lnRef idx="1">
            <a:schemeClr val="accent1"/>
          </a:lnRef>
          <a:fillRef idx="1002">
            <a:schemeClr val="lt2"/>
          </a:fillRef>
          <a:effectRef idx="2">
            <a:schemeClr val="accent1"/>
          </a:effectRef>
          <a:fontRef idx="minor">
            <a:schemeClr val="lt1"/>
          </a:fontRef>
        </p:style>
        <p:txBody>
          <a:bodyPr anchor="ctr"/>
          <a:lstStyle>
            <a:defPPr>
              <a:defRPr lang="en-US"/>
            </a:defPPr>
            <a:lvl1pPr algn="ctr">
              <a:spcBef>
                <a:spcPct val="50000"/>
              </a:spcBef>
              <a:defRPr sz="1100" b="1">
                <a:solidFill>
                  <a:srgbClr val="000000"/>
                </a:solidFill>
                <a:latin typeface="Garamond" pitchFamily="18" charset="0"/>
              </a:defRPr>
            </a:lvl1pPr>
            <a:lvl2pPr marL="408148">
              <a:defRPr sz="1400">
                <a:solidFill>
                  <a:schemeClr val="lt1"/>
                </a:solidFill>
                <a:latin typeface="+mn-lt"/>
              </a:defRPr>
            </a:lvl2pPr>
            <a:lvl3pPr marL="816296">
              <a:defRPr sz="1400">
                <a:solidFill>
                  <a:schemeClr val="lt1"/>
                </a:solidFill>
                <a:latin typeface="+mn-lt"/>
              </a:defRPr>
            </a:lvl3pPr>
            <a:lvl4pPr marL="1224443">
              <a:defRPr sz="1400">
                <a:solidFill>
                  <a:schemeClr val="lt1"/>
                </a:solidFill>
                <a:latin typeface="+mn-lt"/>
              </a:defRPr>
            </a:lvl4pPr>
            <a:lvl5pPr marL="1632591">
              <a:defRPr sz="1400">
                <a:solidFill>
                  <a:schemeClr val="lt1"/>
                </a:solidFill>
                <a:latin typeface="+mn-lt"/>
              </a:defRPr>
            </a:lvl5pPr>
            <a:lvl6pPr marL="2040739" defTabSz="816296">
              <a:defRPr sz="1400">
                <a:solidFill>
                  <a:schemeClr val="lt1"/>
                </a:solidFill>
                <a:latin typeface="+mn-lt"/>
              </a:defRPr>
            </a:lvl6pPr>
            <a:lvl7pPr marL="2448887" defTabSz="816296">
              <a:defRPr sz="1400">
                <a:solidFill>
                  <a:schemeClr val="lt1"/>
                </a:solidFill>
                <a:latin typeface="+mn-lt"/>
              </a:defRPr>
            </a:lvl7pPr>
            <a:lvl8pPr marL="2857035" defTabSz="816296">
              <a:defRPr sz="1400">
                <a:solidFill>
                  <a:schemeClr val="lt1"/>
                </a:solidFill>
                <a:latin typeface="+mn-lt"/>
              </a:defRPr>
            </a:lvl8pPr>
            <a:lvl9pPr marL="3265183" defTabSz="816296">
              <a:defRPr sz="1400">
                <a:solidFill>
                  <a:schemeClr val="lt1"/>
                </a:solidFill>
                <a:latin typeface="+mn-lt"/>
              </a:defRPr>
            </a:lvl9pPr>
          </a:lstStyle>
          <a:p>
            <a:r>
              <a:rPr lang="it-IT" sz="1467" dirty="0"/>
              <a:t>Nota </a:t>
            </a:r>
            <a:r>
              <a:rPr lang="it-IT" sz="1467" dirty="0"/>
              <a:t>integrativa</a:t>
            </a:r>
          </a:p>
        </p:txBody>
      </p:sp>
      <p:sp>
        <p:nvSpPr>
          <p:cNvPr id="2050" name="Text Box 2"/>
          <p:cNvSpPr txBox="1">
            <a:spLocks noChangeArrowheads="1"/>
          </p:cNvSpPr>
          <p:nvPr/>
        </p:nvSpPr>
        <p:spPr bwMode="auto">
          <a:xfrm>
            <a:off x="210542" y="4275616"/>
            <a:ext cx="1468967" cy="571504"/>
          </a:xfrm>
          <a:prstGeom prst="rect">
            <a:avLst/>
          </a:prstGeom>
          <a:gradFill>
            <a:gsLst>
              <a:gs pos="0">
                <a:schemeClr val="bg1"/>
              </a:gs>
              <a:gs pos="40000">
                <a:srgbClr val="CCFFFF"/>
              </a:gs>
              <a:gs pos="100000">
                <a:srgbClr val="00B0F0"/>
              </a:gs>
            </a:gsLst>
          </a:gradFill>
          <a:ln>
            <a:noFill/>
            <a:headEnd/>
            <a:tailEnd/>
          </a:ln>
        </p:spPr>
        <p:style>
          <a:lnRef idx="1">
            <a:schemeClr val="accent1"/>
          </a:lnRef>
          <a:fillRef idx="1002">
            <a:schemeClr val="lt2"/>
          </a:fillRef>
          <a:effectRef idx="2">
            <a:schemeClr val="accent1"/>
          </a:effectRef>
          <a:fontRef idx="minor">
            <a:schemeClr val="lt1"/>
          </a:fontRef>
        </p:style>
        <p:txBody>
          <a:bodyPr anchor="ctr"/>
          <a:lstStyle>
            <a:defPPr>
              <a:defRPr lang="en-US"/>
            </a:defPPr>
            <a:lvl1pPr algn="ctr">
              <a:spcBef>
                <a:spcPct val="50000"/>
              </a:spcBef>
              <a:defRPr sz="1100" b="1">
                <a:solidFill>
                  <a:srgbClr val="000000"/>
                </a:solidFill>
                <a:latin typeface="Garamond" pitchFamily="18" charset="0"/>
              </a:defRPr>
            </a:lvl1pPr>
            <a:lvl2pPr marL="408148">
              <a:defRPr sz="1400">
                <a:solidFill>
                  <a:schemeClr val="lt1"/>
                </a:solidFill>
                <a:latin typeface="+mn-lt"/>
              </a:defRPr>
            </a:lvl2pPr>
            <a:lvl3pPr marL="816296">
              <a:defRPr sz="1400">
                <a:solidFill>
                  <a:schemeClr val="lt1"/>
                </a:solidFill>
                <a:latin typeface="+mn-lt"/>
              </a:defRPr>
            </a:lvl3pPr>
            <a:lvl4pPr marL="1224443">
              <a:defRPr sz="1400">
                <a:solidFill>
                  <a:schemeClr val="lt1"/>
                </a:solidFill>
                <a:latin typeface="+mn-lt"/>
              </a:defRPr>
            </a:lvl4pPr>
            <a:lvl5pPr marL="1632591">
              <a:defRPr sz="1400">
                <a:solidFill>
                  <a:schemeClr val="lt1"/>
                </a:solidFill>
                <a:latin typeface="+mn-lt"/>
              </a:defRPr>
            </a:lvl5pPr>
            <a:lvl6pPr marL="2040739" defTabSz="816296">
              <a:defRPr sz="1400">
                <a:solidFill>
                  <a:schemeClr val="lt1"/>
                </a:solidFill>
                <a:latin typeface="+mn-lt"/>
              </a:defRPr>
            </a:lvl6pPr>
            <a:lvl7pPr marL="2448887" defTabSz="816296">
              <a:defRPr sz="1400">
                <a:solidFill>
                  <a:schemeClr val="lt1"/>
                </a:solidFill>
                <a:latin typeface="+mn-lt"/>
              </a:defRPr>
            </a:lvl7pPr>
            <a:lvl8pPr marL="2857035" defTabSz="816296">
              <a:defRPr sz="1400">
                <a:solidFill>
                  <a:schemeClr val="lt1"/>
                </a:solidFill>
                <a:latin typeface="+mn-lt"/>
              </a:defRPr>
            </a:lvl8pPr>
            <a:lvl9pPr marL="3265183" defTabSz="816296">
              <a:defRPr sz="1400">
                <a:solidFill>
                  <a:schemeClr val="lt1"/>
                </a:solidFill>
                <a:latin typeface="+mn-lt"/>
              </a:defRPr>
            </a:lvl9pPr>
          </a:lstStyle>
          <a:p>
            <a:r>
              <a:rPr lang="it-IT" sz="1467" dirty="0"/>
              <a:t>Conti </a:t>
            </a:r>
            <a:r>
              <a:rPr lang="it-IT" sz="1467" dirty="0"/>
              <a:t>d’ordine</a:t>
            </a:r>
          </a:p>
        </p:txBody>
      </p:sp>
      <p:sp>
        <p:nvSpPr>
          <p:cNvPr id="2064" name="AutoShape 16"/>
          <p:cNvSpPr>
            <a:spLocks noChangeArrowheads="1"/>
          </p:cNvSpPr>
          <p:nvPr/>
        </p:nvSpPr>
        <p:spPr bwMode="auto">
          <a:xfrm>
            <a:off x="3023659" y="1227595"/>
            <a:ext cx="444500" cy="690096"/>
          </a:xfrm>
          <a:prstGeom prst="downArrow">
            <a:avLst>
              <a:gd name="adj1" fmla="val 50000"/>
              <a:gd name="adj2" fmla="val 42381"/>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108840" tIns="54420" rIns="108840" bIns="54420" anchor="ctr"/>
          <a:lstStyle/>
          <a:p>
            <a:pPr algn="ctr"/>
            <a:endParaRPr lang="it-IT" sz="1867"/>
          </a:p>
        </p:txBody>
      </p:sp>
      <p:sp>
        <p:nvSpPr>
          <p:cNvPr id="2051" name="Text Box 3"/>
          <p:cNvSpPr txBox="1">
            <a:spLocks noChangeArrowheads="1"/>
          </p:cNvSpPr>
          <p:nvPr/>
        </p:nvSpPr>
        <p:spPr bwMode="auto">
          <a:xfrm>
            <a:off x="1877909" y="1917691"/>
            <a:ext cx="2681920" cy="861775"/>
          </a:xfrm>
          <a:prstGeom prst="rect">
            <a:avLst/>
          </a:prstGeom>
          <a:ln>
            <a:noFill/>
            <a:headEnd/>
            <a:tailEnd/>
          </a:ln>
        </p:spPr>
        <p:style>
          <a:lnRef idx="1">
            <a:schemeClr val="dk1"/>
          </a:lnRef>
          <a:fillRef idx="2">
            <a:schemeClr val="dk1"/>
          </a:fillRef>
          <a:effectRef idx="1">
            <a:schemeClr val="dk1"/>
          </a:effectRef>
          <a:fontRef idx="minor">
            <a:schemeClr val="dk1"/>
          </a:fontRef>
        </p:style>
        <p:txBody>
          <a:bodyPr anchor="ctr"/>
          <a:lstStyle>
            <a:defPPr>
              <a:defRPr lang="en-US"/>
            </a:defPPr>
            <a:lvl1pPr algn="ctr">
              <a:spcBef>
                <a:spcPct val="50000"/>
              </a:spcBef>
              <a:defRPr sz="1200" b="0">
                <a:solidFill>
                  <a:srgbClr val="000000"/>
                </a:solidFill>
                <a:latin typeface="Garamond" pitchFamily="18" charset="0"/>
              </a:defRPr>
            </a:lvl1pPr>
            <a:lvl2pPr marL="408148">
              <a:defRPr sz="1400">
                <a:solidFill>
                  <a:schemeClr val="dk1"/>
                </a:solidFill>
                <a:latin typeface="+mn-lt"/>
              </a:defRPr>
            </a:lvl2pPr>
            <a:lvl3pPr marL="816296">
              <a:defRPr sz="1400">
                <a:solidFill>
                  <a:schemeClr val="dk1"/>
                </a:solidFill>
                <a:latin typeface="+mn-lt"/>
              </a:defRPr>
            </a:lvl3pPr>
            <a:lvl4pPr marL="1224443">
              <a:defRPr sz="1400">
                <a:solidFill>
                  <a:schemeClr val="dk1"/>
                </a:solidFill>
                <a:latin typeface="+mn-lt"/>
              </a:defRPr>
            </a:lvl4pPr>
            <a:lvl5pPr marL="1632591">
              <a:defRPr sz="1400">
                <a:solidFill>
                  <a:schemeClr val="dk1"/>
                </a:solidFill>
                <a:latin typeface="+mn-lt"/>
              </a:defRPr>
            </a:lvl5pPr>
            <a:lvl6pPr marL="2040739" defTabSz="816296">
              <a:defRPr sz="1400">
                <a:solidFill>
                  <a:schemeClr val="dk1"/>
                </a:solidFill>
                <a:latin typeface="+mn-lt"/>
              </a:defRPr>
            </a:lvl6pPr>
            <a:lvl7pPr marL="2448887" defTabSz="816296">
              <a:defRPr sz="1400">
                <a:solidFill>
                  <a:schemeClr val="dk1"/>
                </a:solidFill>
                <a:latin typeface="+mn-lt"/>
              </a:defRPr>
            </a:lvl7pPr>
            <a:lvl8pPr marL="2857035" defTabSz="816296">
              <a:defRPr sz="1400">
                <a:solidFill>
                  <a:schemeClr val="dk1"/>
                </a:solidFill>
                <a:latin typeface="+mn-lt"/>
              </a:defRPr>
            </a:lvl8pPr>
            <a:lvl9pPr marL="3265183" defTabSz="816296">
              <a:defRPr sz="1400">
                <a:solidFill>
                  <a:schemeClr val="dk1"/>
                </a:solidFill>
                <a:latin typeface="+mn-lt"/>
              </a:defRPr>
            </a:lvl9pPr>
          </a:lstStyle>
          <a:p>
            <a:r>
              <a:rPr lang="it-IT" sz="1467" dirty="0"/>
              <a:t>Eliminazione dall’attivo patrimoniale e rilevazione dell’incasso</a:t>
            </a:r>
          </a:p>
        </p:txBody>
      </p:sp>
      <p:sp>
        <p:nvSpPr>
          <p:cNvPr id="2063" name="Text Box 15"/>
          <p:cNvSpPr txBox="1">
            <a:spLocks noChangeArrowheads="1"/>
          </p:cNvSpPr>
          <p:nvPr/>
        </p:nvSpPr>
        <p:spPr bwMode="auto">
          <a:xfrm>
            <a:off x="1871560" y="3132609"/>
            <a:ext cx="2688269" cy="918639"/>
          </a:xfrm>
          <a:prstGeom prst="rect">
            <a:avLst/>
          </a:prstGeom>
          <a:ln>
            <a:noFill/>
            <a:headEnd/>
            <a:tailEnd/>
          </a:ln>
        </p:spPr>
        <p:style>
          <a:lnRef idx="1">
            <a:schemeClr val="dk1"/>
          </a:lnRef>
          <a:fillRef idx="2">
            <a:schemeClr val="dk1"/>
          </a:fillRef>
          <a:effectRef idx="1">
            <a:schemeClr val="dk1"/>
          </a:effectRef>
          <a:fontRef idx="minor">
            <a:schemeClr val="dk1"/>
          </a:fontRef>
        </p:style>
        <p:txBody>
          <a:bodyPr anchor="ctr"/>
          <a:lstStyle>
            <a:defPPr>
              <a:defRPr lang="en-US"/>
            </a:defPPr>
            <a:lvl1pPr algn="ctr">
              <a:spcBef>
                <a:spcPct val="50000"/>
              </a:spcBef>
              <a:defRPr sz="1100" b="0">
                <a:solidFill>
                  <a:srgbClr val="000000"/>
                </a:solidFill>
                <a:latin typeface="Garamond" pitchFamily="18" charset="0"/>
              </a:defRPr>
            </a:lvl1pPr>
            <a:lvl2pPr marL="408148">
              <a:defRPr sz="1400">
                <a:solidFill>
                  <a:schemeClr val="dk1"/>
                </a:solidFill>
                <a:latin typeface="+mn-lt"/>
              </a:defRPr>
            </a:lvl2pPr>
            <a:lvl3pPr marL="816296">
              <a:defRPr sz="1400">
                <a:solidFill>
                  <a:schemeClr val="dk1"/>
                </a:solidFill>
                <a:latin typeface="+mn-lt"/>
              </a:defRPr>
            </a:lvl3pPr>
            <a:lvl4pPr marL="1224443">
              <a:defRPr sz="1400">
                <a:solidFill>
                  <a:schemeClr val="dk1"/>
                </a:solidFill>
                <a:latin typeface="+mn-lt"/>
              </a:defRPr>
            </a:lvl4pPr>
            <a:lvl5pPr marL="1632591">
              <a:defRPr sz="1400">
                <a:solidFill>
                  <a:schemeClr val="dk1"/>
                </a:solidFill>
                <a:latin typeface="+mn-lt"/>
              </a:defRPr>
            </a:lvl5pPr>
            <a:lvl6pPr marL="2040739" defTabSz="816296">
              <a:defRPr sz="1400">
                <a:solidFill>
                  <a:schemeClr val="dk1"/>
                </a:solidFill>
                <a:latin typeface="+mn-lt"/>
              </a:defRPr>
            </a:lvl6pPr>
            <a:lvl7pPr marL="2448887" defTabSz="816296">
              <a:defRPr sz="1400">
                <a:solidFill>
                  <a:schemeClr val="dk1"/>
                </a:solidFill>
                <a:latin typeface="+mn-lt"/>
              </a:defRPr>
            </a:lvl7pPr>
            <a:lvl8pPr marL="2857035" defTabSz="816296">
              <a:defRPr sz="1400">
                <a:solidFill>
                  <a:schemeClr val="dk1"/>
                </a:solidFill>
                <a:latin typeface="+mn-lt"/>
              </a:defRPr>
            </a:lvl8pPr>
            <a:lvl9pPr marL="3265183" defTabSz="816296">
              <a:defRPr sz="1400">
                <a:solidFill>
                  <a:schemeClr val="dk1"/>
                </a:solidFill>
                <a:latin typeface="+mn-lt"/>
              </a:defRPr>
            </a:lvl9pPr>
          </a:lstStyle>
          <a:p>
            <a:r>
              <a:rPr lang="it-IT" sz="1467" dirty="0"/>
              <a:t>imputazione dell'utile o della perdita, quale differenza tra il valore ricevuto ed il valore cui erano iscritti in bilancio</a:t>
            </a:r>
          </a:p>
        </p:txBody>
      </p:sp>
      <p:sp>
        <p:nvSpPr>
          <p:cNvPr id="2052" name="Text Box 4"/>
          <p:cNvSpPr txBox="1">
            <a:spLocks noChangeArrowheads="1"/>
          </p:cNvSpPr>
          <p:nvPr/>
        </p:nvSpPr>
        <p:spPr bwMode="auto">
          <a:xfrm>
            <a:off x="1871531" y="4275616"/>
            <a:ext cx="2688299" cy="571504"/>
          </a:xfrm>
          <a:prstGeom prst="rect">
            <a:avLst/>
          </a:prstGeom>
          <a:ln>
            <a:noFill/>
            <a:headEnd/>
            <a:tailEnd/>
          </a:ln>
        </p:spPr>
        <p:style>
          <a:lnRef idx="1">
            <a:schemeClr val="dk1"/>
          </a:lnRef>
          <a:fillRef idx="2">
            <a:schemeClr val="dk1"/>
          </a:fillRef>
          <a:effectRef idx="1">
            <a:schemeClr val="dk1"/>
          </a:effectRef>
          <a:fontRef idx="minor">
            <a:schemeClr val="dk1"/>
          </a:fontRef>
        </p:style>
        <p:txBody>
          <a:bodyPr anchor="ctr"/>
          <a:lstStyle>
            <a:defPPr>
              <a:defRPr lang="en-US"/>
            </a:defPPr>
            <a:lvl1pPr algn="ctr">
              <a:spcBef>
                <a:spcPct val="50000"/>
              </a:spcBef>
              <a:defRPr sz="1100" b="0">
                <a:solidFill>
                  <a:srgbClr val="000000"/>
                </a:solidFill>
                <a:latin typeface="Garamond" pitchFamily="18" charset="0"/>
              </a:defRPr>
            </a:lvl1pPr>
            <a:lvl2pPr marL="408148">
              <a:defRPr sz="1400">
                <a:solidFill>
                  <a:schemeClr val="dk1"/>
                </a:solidFill>
                <a:latin typeface="+mn-lt"/>
              </a:defRPr>
            </a:lvl2pPr>
            <a:lvl3pPr marL="816296">
              <a:defRPr sz="1400">
                <a:solidFill>
                  <a:schemeClr val="dk1"/>
                </a:solidFill>
                <a:latin typeface="+mn-lt"/>
              </a:defRPr>
            </a:lvl3pPr>
            <a:lvl4pPr marL="1224443">
              <a:defRPr sz="1400">
                <a:solidFill>
                  <a:schemeClr val="dk1"/>
                </a:solidFill>
                <a:latin typeface="+mn-lt"/>
              </a:defRPr>
            </a:lvl4pPr>
            <a:lvl5pPr marL="1632591">
              <a:defRPr sz="1400">
                <a:solidFill>
                  <a:schemeClr val="dk1"/>
                </a:solidFill>
                <a:latin typeface="+mn-lt"/>
              </a:defRPr>
            </a:lvl5pPr>
            <a:lvl6pPr marL="2040739" defTabSz="816296">
              <a:defRPr sz="1400">
                <a:solidFill>
                  <a:schemeClr val="dk1"/>
                </a:solidFill>
                <a:latin typeface="+mn-lt"/>
              </a:defRPr>
            </a:lvl6pPr>
            <a:lvl7pPr marL="2448887" defTabSz="816296">
              <a:defRPr sz="1400">
                <a:solidFill>
                  <a:schemeClr val="dk1"/>
                </a:solidFill>
                <a:latin typeface="+mn-lt"/>
              </a:defRPr>
            </a:lvl7pPr>
            <a:lvl8pPr marL="2857035" defTabSz="816296">
              <a:defRPr sz="1400">
                <a:solidFill>
                  <a:schemeClr val="dk1"/>
                </a:solidFill>
                <a:latin typeface="+mn-lt"/>
              </a:defRPr>
            </a:lvl8pPr>
            <a:lvl9pPr marL="3265183" defTabSz="816296">
              <a:defRPr sz="1400">
                <a:solidFill>
                  <a:schemeClr val="dk1"/>
                </a:solidFill>
                <a:latin typeface="+mn-lt"/>
              </a:defRPr>
            </a:lvl9pPr>
          </a:lstStyle>
          <a:p>
            <a:r>
              <a:rPr lang="it-IT" sz="1467" dirty="0"/>
              <a:t>Utilizzati laddove vi siano clausole di mitigazione del rischio</a:t>
            </a:r>
          </a:p>
        </p:txBody>
      </p:sp>
      <p:sp>
        <p:nvSpPr>
          <p:cNvPr id="2062" name="Text Box 14"/>
          <p:cNvSpPr txBox="1">
            <a:spLocks noChangeArrowheads="1"/>
          </p:cNvSpPr>
          <p:nvPr/>
        </p:nvSpPr>
        <p:spPr bwMode="auto">
          <a:xfrm>
            <a:off x="1899076" y="5061181"/>
            <a:ext cx="2660755" cy="576065"/>
          </a:xfrm>
          <a:prstGeom prst="rect">
            <a:avLst/>
          </a:prstGeom>
          <a:ln>
            <a:noFill/>
            <a:headEnd/>
            <a:tailEnd/>
          </a:ln>
        </p:spPr>
        <p:style>
          <a:lnRef idx="1">
            <a:schemeClr val="dk1"/>
          </a:lnRef>
          <a:fillRef idx="2">
            <a:schemeClr val="dk1"/>
          </a:fillRef>
          <a:effectRef idx="1">
            <a:schemeClr val="dk1"/>
          </a:effectRef>
          <a:fontRef idx="minor">
            <a:schemeClr val="dk1"/>
          </a:fontRef>
        </p:style>
        <p:txBody>
          <a:bodyPr anchor="ctr"/>
          <a:lstStyle>
            <a:defPPr>
              <a:defRPr lang="en-US"/>
            </a:defPPr>
            <a:lvl1pPr algn="ctr">
              <a:spcBef>
                <a:spcPct val="50000"/>
              </a:spcBef>
              <a:defRPr sz="1100" b="0">
                <a:solidFill>
                  <a:srgbClr val="000000"/>
                </a:solidFill>
                <a:latin typeface="Garamond" pitchFamily="18" charset="0"/>
              </a:defRPr>
            </a:lvl1pPr>
            <a:lvl2pPr marL="408148">
              <a:defRPr sz="1400">
                <a:solidFill>
                  <a:schemeClr val="dk1"/>
                </a:solidFill>
                <a:latin typeface="+mn-lt"/>
              </a:defRPr>
            </a:lvl2pPr>
            <a:lvl3pPr marL="816296">
              <a:defRPr sz="1400">
                <a:solidFill>
                  <a:schemeClr val="dk1"/>
                </a:solidFill>
                <a:latin typeface="+mn-lt"/>
              </a:defRPr>
            </a:lvl3pPr>
            <a:lvl4pPr marL="1224443">
              <a:defRPr sz="1400">
                <a:solidFill>
                  <a:schemeClr val="dk1"/>
                </a:solidFill>
                <a:latin typeface="+mn-lt"/>
              </a:defRPr>
            </a:lvl4pPr>
            <a:lvl5pPr marL="1632591">
              <a:defRPr sz="1400">
                <a:solidFill>
                  <a:schemeClr val="dk1"/>
                </a:solidFill>
                <a:latin typeface="+mn-lt"/>
              </a:defRPr>
            </a:lvl5pPr>
            <a:lvl6pPr marL="2040739" defTabSz="816296">
              <a:defRPr sz="1400">
                <a:solidFill>
                  <a:schemeClr val="dk1"/>
                </a:solidFill>
                <a:latin typeface="+mn-lt"/>
              </a:defRPr>
            </a:lvl6pPr>
            <a:lvl7pPr marL="2448887" defTabSz="816296">
              <a:defRPr sz="1400">
                <a:solidFill>
                  <a:schemeClr val="dk1"/>
                </a:solidFill>
                <a:latin typeface="+mn-lt"/>
              </a:defRPr>
            </a:lvl7pPr>
            <a:lvl8pPr marL="2857035" defTabSz="816296">
              <a:defRPr sz="1400">
                <a:solidFill>
                  <a:schemeClr val="dk1"/>
                </a:solidFill>
                <a:latin typeface="+mn-lt"/>
              </a:defRPr>
            </a:lvl8pPr>
            <a:lvl9pPr marL="3265183" defTabSz="816296">
              <a:defRPr sz="1400">
                <a:solidFill>
                  <a:schemeClr val="dk1"/>
                </a:solidFill>
                <a:latin typeface="+mn-lt"/>
              </a:defRPr>
            </a:lvl9pPr>
          </a:lstStyle>
          <a:p>
            <a:r>
              <a:rPr lang="it-IT" sz="1467" dirty="0"/>
              <a:t>indicazione, ove necessario, di ulteriori informazioni</a:t>
            </a:r>
          </a:p>
        </p:txBody>
      </p:sp>
      <p:sp>
        <p:nvSpPr>
          <p:cNvPr id="2053" name="Text Box 5"/>
          <p:cNvSpPr txBox="1">
            <a:spLocks noChangeArrowheads="1"/>
          </p:cNvSpPr>
          <p:nvPr/>
        </p:nvSpPr>
        <p:spPr bwMode="auto">
          <a:xfrm>
            <a:off x="4751851" y="1705978"/>
            <a:ext cx="3436624" cy="1236129"/>
          </a:xfrm>
          <a:prstGeom prst="rect">
            <a:avLst/>
          </a:prstGeom>
          <a:ln>
            <a:noFill/>
            <a:headEnd/>
            <a:tailEnd/>
          </a:ln>
        </p:spPr>
        <p:style>
          <a:lnRef idx="1">
            <a:schemeClr val="dk1"/>
          </a:lnRef>
          <a:fillRef idx="2">
            <a:schemeClr val="dk1"/>
          </a:fillRef>
          <a:effectRef idx="1">
            <a:schemeClr val="dk1"/>
          </a:effectRef>
          <a:fontRef idx="minor">
            <a:schemeClr val="dk1"/>
          </a:fontRef>
        </p:style>
        <p:txBody>
          <a:bodyPr anchor="ctr"/>
          <a:lstStyle>
            <a:defPPr>
              <a:defRPr lang="en-US"/>
            </a:defPPr>
            <a:lvl1pPr algn="ctr">
              <a:spcBef>
                <a:spcPct val="50000"/>
              </a:spcBef>
              <a:defRPr sz="1100" b="0">
                <a:solidFill>
                  <a:srgbClr val="000000"/>
                </a:solidFill>
                <a:latin typeface="Garamond" pitchFamily="18" charset="0"/>
              </a:defRPr>
            </a:lvl1pPr>
            <a:lvl2pPr marL="408148">
              <a:defRPr sz="1400">
                <a:solidFill>
                  <a:schemeClr val="dk1"/>
                </a:solidFill>
                <a:latin typeface="+mn-lt"/>
              </a:defRPr>
            </a:lvl2pPr>
            <a:lvl3pPr marL="816296">
              <a:defRPr sz="1400">
                <a:solidFill>
                  <a:schemeClr val="dk1"/>
                </a:solidFill>
                <a:latin typeface="+mn-lt"/>
              </a:defRPr>
            </a:lvl3pPr>
            <a:lvl4pPr marL="1224443">
              <a:defRPr sz="1400">
                <a:solidFill>
                  <a:schemeClr val="dk1"/>
                </a:solidFill>
                <a:latin typeface="+mn-lt"/>
              </a:defRPr>
            </a:lvl4pPr>
            <a:lvl5pPr marL="1632591">
              <a:defRPr sz="1400">
                <a:solidFill>
                  <a:schemeClr val="dk1"/>
                </a:solidFill>
                <a:latin typeface="+mn-lt"/>
              </a:defRPr>
            </a:lvl5pPr>
            <a:lvl6pPr marL="2040739" defTabSz="816296">
              <a:defRPr sz="1400">
                <a:solidFill>
                  <a:schemeClr val="dk1"/>
                </a:solidFill>
                <a:latin typeface="+mn-lt"/>
              </a:defRPr>
            </a:lvl6pPr>
            <a:lvl7pPr marL="2448887" defTabSz="816296">
              <a:defRPr sz="1400">
                <a:solidFill>
                  <a:schemeClr val="dk1"/>
                </a:solidFill>
                <a:latin typeface="+mn-lt"/>
              </a:defRPr>
            </a:lvl7pPr>
            <a:lvl8pPr marL="2857035" defTabSz="816296">
              <a:defRPr sz="1400">
                <a:solidFill>
                  <a:schemeClr val="dk1"/>
                </a:solidFill>
                <a:latin typeface="+mn-lt"/>
              </a:defRPr>
            </a:lvl8pPr>
            <a:lvl9pPr marL="3265183" defTabSz="816296">
              <a:defRPr sz="1400">
                <a:solidFill>
                  <a:schemeClr val="dk1"/>
                </a:solidFill>
                <a:latin typeface="+mn-lt"/>
              </a:defRPr>
            </a:lvl9pPr>
          </a:lstStyle>
          <a:p>
            <a:r>
              <a:rPr lang="it-IT" sz="1467" dirty="0"/>
              <a:t>sostituzione dei crediti ceduti con l'anticipazione ricevuta e col credito nei confronti del cessionario per la differenza tra il valore nominale del credito ceduto e l'anticipazione ricevuta </a:t>
            </a:r>
          </a:p>
        </p:txBody>
      </p:sp>
      <p:sp>
        <p:nvSpPr>
          <p:cNvPr id="2061" name="Text Box 13"/>
          <p:cNvSpPr txBox="1">
            <a:spLocks noChangeArrowheads="1"/>
          </p:cNvSpPr>
          <p:nvPr/>
        </p:nvSpPr>
        <p:spPr bwMode="auto">
          <a:xfrm>
            <a:off x="4751851" y="5061181"/>
            <a:ext cx="3436624" cy="574516"/>
          </a:xfrm>
          <a:prstGeom prst="rect">
            <a:avLst/>
          </a:prstGeom>
          <a:ln>
            <a:noFill/>
            <a:headEnd/>
            <a:tailEnd/>
          </a:ln>
        </p:spPr>
        <p:style>
          <a:lnRef idx="1">
            <a:schemeClr val="dk1"/>
          </a:lnRef>
          <a:fillRef idx="2">
            <a:schemeClr val="dk1"/>
          </a:fillRef>
          <a:effectRef idx="1">
            <a:schemeClr val="dk1"/>
          </a:effectRef>
          <a:fontRef idx="minor">
            <a:schemeClr val="dk1"/>
          </a:fontRef>
        </p:style>
        <p:txBody>
          <a:bodyPr anchor="ctr"/>
          <a:lstStyle>
            <a:defPPr>
              <a:defRPr lang="en-US"/>
            </a:defPPr>
            <a:lvl1pPr algn="ctr">
              <a:spcBef>
                <a:spcPct val="50000"/>
              </a:spcBef>
              <a:defRPr sz="1100" b="0">
                <a:solidFill>
                  <a:srgbClr val="000000"/>
                </a:solidFill>
                <a:latin typeface="Garamond" pitchFamily="18" charset="0"/>
              </a:defRPr>
            </a:lvl1pPr>
            <a:lvl2pPr marL="408148">
              <a:defRPr sz="1400">
                <a:solidFill>
                  <a:schemeClr val="dk1"/>
                </a:solidFill>
                <a:latin typeface="+mn-lt"/>
              </a:defRPr>
            </a:lvl2pPr>
            <a:lvl3pPr marL="816296">
              <a:defRPr sz="1400">
                <a:solidFill>
                  <a:schemeClr val="dk1"/>
                </a:solidFill>
                <a:latin typeface="+mn-lt"/>
              </a:defRPr>
            </a:lvl3pPr>
            <a:lvl4pPr marL="1224443">
              <a:defRPr sz="1400">
                <a:solidFill>
                  <a:schemeClr val="dk1"/>
                </a:solidFill>
                <a:latin typeface="+mn-lt"/>
              </a:defRPr>
            </a:lvl4pPr>
            <a:lvl5pPr marL="1632591">
              <a:defRPr sz="1400">
                <a:solidFill>
                  <a:schemeClr val="dk1"/>
                </a:solidFill>
                <a:latin typeface="+mn-lt"/>
              </a:defRPr>
            </a:lvl5pPr>
            <a:lvl6pPr marL="2040739" defTabSz="816296">
              <a:defRPr sz="1400">
                <a:solidFill>
                  <a:schemeClr val="dk1"/>
                </a:solidFill>
                <a:latin typeface="+mn-lt"/>
              </a:defRPr>
            </a:lvl6pPr>
            <a:lvl7pPr marL="2448887" defTabSz="816296">
              <a:defRPr sz="1400">
                <a:solidFill>
                  <a:schemeClr val="dk1"/>
                </a:solidFill>
                <a:latin typeface="+mn-lt"/>
              </a:defRPr>
            </a:lvl7pPr>
            <a:lvl8pPr marL="2857035" defTabSz="816296">
              <a:defRPr sz="1400">
                <a:solidFill>
                  <a:schemeClr val="dk1"/>
                </a:solidFill>
                <a:latin typeface="+mn-lt"/>
              </a:defRPr>
            </a:lvl8pPr>
            <a:lvl9pPr marL="3265183" defTabSz="816296">
              <a:defRPr sz="1400">
                <a:solidFill>
                  <a:schemeClr val="dk1"/>
                </a:solidFill>
                <a:latin typeface="+mn-lt"/>
              </a:defRPr>
            </a:lvl9pPr>
          </a:lstStyle>
          <a:p>
            <a:r>
              <a:rPr lang="it-IT" sz="1467" dirty="0"/>
              <a:t>Indicazione, ove necessario, di ulteriori informazioni </a:t>
            </a:r>
          </a:p>
        </p:txBody>
      </p:sp>
      <p:sp>
        <p:nvSpPr>
          <p:cNvPr id="2055" name="Text Box 7"/>
          <p:cNvSpPr txBox="1">
            <a:spLocks noChangeArrowheads="1"/>
          </p:cNvSpPr>
          <p:nvPr/>
        </p:nvSpPr>
        <p:spPr bwMode="auto">
          <a:xfrm>
            <a:off x="4751851" y="4275617"/>
            <a:ext cx="3436624" cy="507999"/>
          </a:xfrm>
          <a:prstGeom prst="rect">
            <a:avLst/>
          </a:prstGeom>
          <a:ln>
            <a:noFill/>
            <a:headEnd/>
            <a:tailEnd/>
          </a:ln>
        </p:spPr>
        <p:style>
          <a:lnRef idx="1">
            <a:schemeClr val="dk1"/>
          </a:lnRef>
          <a:fillRef idx="2">
            <a:schemeClr val="dk1"/>
          </a:fillRef>
          <a:effectRef idx="1">
            <a:schemeClr val="dk1"/>
          </a:effectRef>
          <a:fontRef idx="minor">
            <a:schemeClr val="dk1"/>
          </a:fontRef>
        </p:style>
        <p:txBody>
          <a:bodyPr anchor="ctr"/>
          <a:lstStyle>
            <a:defPPr>
              <a:defRPr lang="en-US"/>
            </a:defPPr>
            <a:lvl1pPr algn="ctr">
              <a:spcBef>
                <a:spcPct val="50000"/>
              </a:spcBef>
              <a:defRPr sz="1100" b="0">
                <a:solidFill>
                  <a:srgbClr val="000000"/>
                </a:solidFill>
                <a:latin typeface="Garamond" pitchFamily="18" charset="0"/>
              </a:defRPr>
            </a:lvl1pPr>
            <a:lvl2pPr marL="408148">
              <a:defRPr sz="1400">
                <a:solidFill>
                  <a:schemeClr val="dk1"/>
                </a:solidFill>
                <a:latin typeface="+mn-lt"/>
              </a:defRPr>
            </a:lvl2pPr>
            <a:lvl3pPr marL="816296">
              <a:defRPr sz="1400">
                <a:solidFill>
                  <a:schemeClr val="dk1"/>
                </a:solidFill>
                <a:latin typeface="+mn-lt"/>
              </a:defRPr>
            </a:lvl3pPr>
            <a:lvl4pPr marL="1224443">
              <a:defRPr sz="1400">
                <a:solidFill>
                  <a:schemeClr val="dk1"/>
                </a:solidFill>
                <a:latin typeface="+mn-lt"/>
              </a:defRPr>
            </a:lvl4pPr>
            <a:lvl5pPr marL="1632591">
              <a:defRPr sz="1400">
                <a:solidFill>
                  <a:schemeClr val="dk1"/>
                </a:solidFill>
                <a:latin typeface="+mn-lt"/>
              </a:defRPr>
            </a:lvl5pPr>
            <a:lvl6pPr marL="2040739" defTabSz="816296">
              <a:defRPr sz="1400">
                <a:solidFill>
                  <a:schemeClr val="dk1"/>
                </a:solidFill>
                <a:latin typeface="+mn-lt"/>
              </a:defRPr>
            </a:lvl6pPr>
            <a:lvl7pPr marL="2448887" defTabSz="816296">
              <a:defRPr sz="1400">
                <a:solidFill>
                  <a:schemeClr val="dk1"/>
                </a:solidFill>
                <a:latin typeface="+mn-lt"/>
              </a:defRPr>
            </a:lvl7pPr>
            <a:lvl8pPr marL="2857035" defTabSz="816296">
              <a:defRPr sz="1400">
                <a:solidFill>
                  <a:schemeClr val="dk1"/>
                </a:solidFill>
                <a:latin typeface="+mn-lt"/>
              </a:defRPr>
            </a:lvl8pPr>
            <a:lvl9pPr marL="3265183" defTabSz="816296">
              <a:defRPr sz="1400">
                <a:solidFill>
                  <a:schemeClr val="dk1"/>
                </a:solidFill>
                <a:latin typeface="+mn-lt"/>
              </a:defRPr>
            </a:lvl9pPr>
          </a:lstStyle>
          <a:p>
            <a:r>
              <a:rPr lang="it-IT" sz="1467" dirty="0"/>
              <a:t>Iscrizione dell'ammontare del rischio di regresso</a:t>
            </a:r>
          </a:p>
        </p:txBody>
      </p:sp>
      <p:sp>
        <p:nvSpPr>
          <p:cNvPr id="2060" name="Text Box 12"/>
          <p:cNvSpPr txBox="1">
            <a:spLocks noChangeArrowheads="1"/>
          </p:cNvSpPr>
          <p:nvPr/>
        </p:nvSpPr>
        <p:spPr bwMode="auto">
          <a:xfrm>
            <a:off x="4751851" y="3132609"/>
            <a:ext cx="3436624" cy="918639"/>
          </a:xfrm>
          <a:prstGeom prst="rect">
            <a:avLst/>
          </a:prstGeom>
          <a:ln>
            <a:noFill/>
            <a:headEnd/>
            <a:tailEnd/>
          </a:ln>
        </p:spPr>
        <p:style>
          <a:lnRef idx="1">
            <a:schemeClr val="dk1"/>
          </a:lnRef>
          <a:fillRef idx="2">
            <a:schemeClr val="dk1"/>
          </a:fillRef>
          <a:effectRef idx="1">
            <a:schemeClr val="dk1"/>
          </a:effectRef>
          <a:fontRef idx="minor">
            <a:schemeClr val="dk1"/>
          </a:fontRef>
        </p:style>
        <p:txBody>
          <a:bodyPr anchor="ctr"/>
          <a:lstStyle>
            <a:defPPr>
              <a:defRPr lang="en-US"/>
            </a:defPPr>
            <a:lvl1pPr algn="ctr">
              <a:spcBef>
                <a:spcPct val="50000"/>
              </a:spcBef>
              <a:defRPr sz="1100" b="0">
                <a:solidFill>
                  <a:srgbClr val="000000"/>
                </a:solidFill>
                <a:latin typeface="Garamond" pitchFamily="18" charset="0"/>
              </a:defRPr>
            </a:lvl1pPr>
            <a:lvl2pPr marL="408148">
              <a:defRPr sz="1400">
                <a:solidFill>
                  <a:schemeClr val="dk1"/>
                </a:solidFill>
                <a:latin typeface="+mn-lt"/>
              </a:defRPr>
            </a:lvl2pPr>
            <a:lvl3pPr marL="816296">
              <a:defRPr sz="1400">
                <a:solidFill>
                  <a:schemeClr val="dk1"/>
                </a:solidFill>
                <a:latin typeface="+mn-lt"/>
              </a:defRPr>
            </a:lvl3pPr>
            <a:lvl4pPr marL="1224443">
              <a:defRPr sz="1400">
                <a:solidFill>
                  <a:schemeClr val="dk1"/>
                </a:solidFill>
                <a:latin typeface="+mn-lt"/>
              </a:defRPr>
            </a:lvl4pPr>
            <a:lvl5pPr marL="1632591">
              <a:defRPr sz="1400">
                <a:solidFill>
                  <a:schemeClr val="dk1"/>
                </a:solidFill>
                <a:latin typeface="+mn-lt"/>
              </a:defRPr>
            </a:lvl5pPr>
            <a:lvl6pPr marL="2040739" defTabSz="816296">
              <a:defRPr sz="1400">
                <a:solidFill>
                  <a:schemeClr val="dk1"/>
                </a:solidFill>
                <a:latin typeface="+mn-lt"/>
              </a:defRPr>
            </a:lvl6pPr>
            <a:lvl7pPr marL="2448887" defTabSz="816296">
              <a:defRPr sz="1400">
                <a:solidFill>
                  <a:schemeClr val="dk1"/>
                </a:solidFill>
                <a:latin typeface="+mn-lt"/>
              </a:defRPr>
            </a:lvl7pPr>
            <a:lvl8pPr marL="2857035" defTabSz="816296">
              <a:defRPr sz="1400">
                <a:solidFill>
                  <a:schemeClr val="dk1"/>
                </a:solidFill>
                <a:latin typeface="+mn-lt"/>
              </a:defRPr>
            </a:lvl8pPr>
            <a:lvl9pPr marL="3265183" defTabSz="816296">
              <a:defRPr sz="1400">
                <a:solidFill>
                  <a:schemeClr val="dk1"/>
                </a:solidFill>
                <a:latin typeface="+mn-lt"/>
              </a:defRPr>
            </a:lvl9pPr>
          </a:lstStyle>
          <a:p>
            <a:r>
              <a:rPr lang="it-IT" sz="1467" dirty="0"/>
              <a:t>Iscrizione del l'eventuale fondo rischi nel passivo patrimoniale, in coordinazione con i conti d’ordine. Iscrizione delle commissioni passive al cessionario</a:t>
            </a:r>
          </a:p>
        </p:txBody>
      </p:sp>
      <p:sp>
        <p:nvSpPr>
          <p:cNvPr id="2056" name="Text Box 8"/>
          <p:cNvSpPr txBox="1">
            <a:spLocks noChangeArrowheads="1"/>
          </p:cNvSpPr>
          <p:nvPr/>
        </p:nvSpPr>
        <p:spPr bwMode="auto">
          <a:xfrm>
            <a:off x="8400256" y="1703850"/>
            <a:ext cx="3306101" cy="1333509"/>
          </a:xfrm>
          <a:prstGeom prst="rect">
            <a:avLst/>
          </a:prstGeom>
          <a:ln>
            <a:noFill/>
            <a:headEnd/>
            <a:tailEnd/>
          </a:ln>
        </p:spPr>
        <p:style>
          <a:lnRef idx="1">
            <a:schemeClr val="dk1"/>
          </a:lnRef>
          <a:fillRef idx="2">
            <a:schemeClr val="dk1"/>
          </a:fillRef>
          <a:effectRef idx="1">
            <a:schemeClr val="dk1"/>
          </a:effectRef>
          <a:fontRef idx="minor">
            <a:schemeClr val="dk1"/>
          </a:fontRef>
        </p:style>
        <p:txBody>
          <a:bodyPr anchor="ctr"/>
          <a:lstStyle>
            <a:defPPr>
              <a:defRPr lang="en-US"/>
            </a:defPPr>
            <a:lvl1pPr algn="ctr">
              <a:spcBef>
                <a:spcPct val="50000"/>
              </a:spcBef>
              <a:defRPr sz="1100" b="0">
                <a:solidFill>
                  <a:srgbClr val="000000"/>
                </a:solidFill>
                <a:latin typeface="Garamond" pitchFamily="18" charset="0"/>
              </a:defRPr>
            </a:lvl1pPr>
            <a:lvl2pPr marL="408148">
              <a:defRPr sz="1400">
                <a:solidFill>
                  <a:schemeClr val="dk1"/>
                </a:solidFill>
                <a:latin typeface="+mn-lt"/>
              </a:defRPr>
            </a:lvl2pPr>
            <a:lvl3pPr marL="816296">
              <a:defRPr sz="1400">
                <a:solidFill>
                  <a:schemeClr val="dk1"/>
                </a:solidFill>
                <a:latin typeface="+mn-lt"/>
              </a:defRPr>
            </a:lvl3pPr>
            <a:lvl4pPr marL="1224443">
              <a:defRPr sz="1400">
                <a:solidFill>
                  <a:schemeClr val="dk1"/>
                </a:solidFill>
                <a:latin typeface="+mn-lt"/>
              </a:defRPr>
            </a:lvl4pPr>
            <a:lvl5pPr marL="1632591">
              <a:defRPr sz="1400">
                <a:solidFill>
                  <a:schemeClr val="dk1"/>
                </a:solidFill>
                <a:latin typeface="+mn-lt"/>
              </a:defRPr>
            </a:lvl5pPr>
            <a:lvl6pPr marL="2040739" defTabSz="816296">
              <a:defRPr sz="1400">
                <a:solidFill>
                  <a:schemeClr val="dk1"/>
                </a:solidFill>
                <a:latin typeface="+mn-lt"/>
              </a:defRPr>
            </a:lvl6pPr>
            <a:lvl7pPr marL="2448887" defTabSz="816296">
              <a:defRPr sz="1400">
                <a:solidFill>
                  <a:schemeClr val="dk1"/>
                </a:solidFill>
                <a:latin typeface="+mn-lt"/>
              </a:defRPr>
            </a:lvl7pPr>
            <a:lvl8pPr marL="2857035" defTabSz="816296">
              <a:defRPr sz="1400">
                <a:solidFill>
                  <a:schemeClr val="dk1"/>
                </a:solidFill>
                <a:latin typeface="+mn-lt"/>
              </a:defRPr>
            </a:lvl8pPr>
            <a:lvl9pPr marL="3265183" defTabSz="816296">
              <a:defRPr sz="1400">
                <a:solidFill>
                  <a:schemeClr val="dk1"/>
                </a:solidFill>
                <a:latin typeface="+mn-lt"/>
              </a:defRPr>
            </a:lvl9pPr>
          </a:lstStyle>
          <a:p>
            <a:r>
              <a:rPr lang="it-IT" sz="1467" dirty="0"/>
              <a:t>nell’attivo patrimoniale mantenimento dei crediti </a:t>
            </a:r>
            <a:r>
              <a:rPr lang="it-IT" sz="1467" dirty="0"/>
              <a:t>e iscrizione </a:t>
            </a:r>
            <a:r>
              <a:rPr lang="it-IT" sz="1467" dirty="0"/>
              <a:t>nelle apposite voci dell'ammontare dell'anticipazione ricevuta (al netto delle commissioni). Nel passivo </a:t>
            </a:r>
            <a:r>
              <a:rPr lang="it-IT" sz="1467" dirty="0"/>
              <a:t>iscrizione del </a:t>
            </a:r>
            <a:r>
              <a:rPr lang="it-IT" sz="1467" dirty="0"/>
              <a:t>debito verso il cessionario per uguale ammontare</a:t>
            </a:r>
          </a:p>
        </p:txBody>
      </p:sp>
      <p:sp>
        <p:nvSpPr>
          <p:cNvPr id="2059" name="Text Box 11"/>
          <p:cNvSpPr txBox="1">
            <a:spLocks noChangeArrowheads="1"/>
          </p:cNvSpPr>
          <p:nvPr/>
        </p:nvSpPr>
        <p:spPr bwMode="auto">
          <a:xfrm>
            <a:off x="8400256" y="3236979"/>
            <a:ext cx="3306101" cy="634405"/>
          </a:xfrm>
          <a:prstGeom prst="rect">
            <a:avLst/>
          </a:prstGeom>
          <a:ln>
            <a:noFill/>
            <a:headEnd/>
            <a:tailEnd/>
          </a:ln>
        </p:spPr>
        <p:style>
          <a:lnRef idx="1">
            <a:schemeClr val="dk1"/>
          </a:lnRef>
          <a:fillRef idx="2">
            <a:schemeClr val="dk1"/>
          </a:fillRef>
          <a:effectRef idx="1">
            <a:schemeClr val="dk1"/>
          </a:effectRef>
          <a:fontRef idx="minor">
            <a:schemeClr val="dk1"/>
          </a:fontRef>
        </p:style>
        <p:txBody>
          <a:bodyPr anchor="ctr"/>
          <a:lstStyle>
            <a:defPPr>
              <a:defRPr lang="en-US"/>
            </a:defPPr>
            <a:lvl1pPr algn="ctr">
              <a:spcBef>
                <a:spcPct val="50000"/>
              </a:spcBef>
              <a:defRPr sz="1100" b="0">
                <a:solidFill>
                  <a:srgbClr val="000000"/>
                </a:solidFill>
                <a:latin typeface="Garamond" pitchFamily="18" charset="0"/>
              </a:defRPr>
            </a:lvl1pPr>
            <a:lvl2pPr marL="408148">
              <a:defRPr sz="1400">
                <a:solidFill>
                  <a:schemeClr val="dk1"/>
                </a:solidFill>
                <a:latin typeface="+mn-lt"/>
              </a:defRPr>
            </a:lvl2pPr>
            <a:lvl3pPr marL="816296">
              <a:defRPr sz="1400">
                <a:solidFill>
                  <a:schemeClr val="dk1"/>
                </a:solidFill>
                <a:latin typeface="+mn-lt"/>
              </a:defRPr>
            </a:lvl3pPr>
            <a:lvl4pPr marL="1224443">
              <a:defRPr sz="1400">
                <a:solidFill>
                  <a:schemeClr val="dk1"/>
                </a:solidFill>
                <a:latin typeface="+mn-lt"/>
              </a:defRPr>
            </a:lvl4pPr>
            <a:lvl5pPr marL="1632591">
              <a:defRPr sz="1400">
                <a:solidFill>
                  <a:schemeClr val="dk1"/>
                </a:solidFill>
                <a:latin typeface="+mn-lt"/>
              </a:defRPr>
            </a:lvl5pPr>
            <a:lvl6pPr marL="2040739" defTabSz="816296">
              <a:defRPr sz="1400">
                <a:solidFill>
                  <a:schemeClr val="dk1"/>
                </a:solidFill>
                <a:latin typeface="+mn-lt"/>
              </a:defRPr>
            </a:lvl6pPr>
            <a:lvl7pPr marL="2448887" defTabSz="816296">
              <a:defRPr sz="1400">
                <a:solidFill>
                  <a:schemeClr val="dk1"/>
                </a:solidFill>
                <a:latin typeface="+mn-lt"/>
              </a:defRPr>
            </a:lvl7pPr>
            <a:lvl8pPr marL="2857035" defTabSz="816296">
              <a:defRPr sz="1400">
                <a:solidFill>
                  <a:schemeClr val="dk1"/>
                </a:solidFill>
                <a:latin typeface="+mn-lt"/>
              </a:defRPr>
            </a:lvl8pPr>
            <a:lvl9pPr marL="3265183" defTabSz="816296">
              <a:defRPr sz="1400">
                <a:solidFill>
                  <a:schemeClr val="dk1"/>
                </a:solidFill>
                <a:latin typeface="+mn-lt"/>
              </a:defRPr>
            </a:lvl9pPr>
          </a:lstStyle>
          <a:p>
            <a:r>
              <a:rPr lang="it-IT" sz="1467" dirty="0"/>
              <a:t>Imputazione degli interessi dovuti al cessionario sugli </a:t>
            </a:r>
            <a:r>
              <a:rPr lang="it-IT" sz="1467" dirty="0" err="1"/>
              <a:t>ammontari</a:t>
            </a:r>
            <a:r>
              <a:rPr lang="it-IT" sz="1467" dirty="0"/>
              <a:t> anticipati</a:t>
            </a:r>
          </a:p>
        </p:txBody>
      </p:sp>
      <p:sp>
        <p:nvSpPr>
          <p:cNvPr id="2058" name="Text Box 10"/>
          <p:cNvSpPr txBox="1">
            <a:spLocks noChangeArrowheads="1"/>
          </p:cNvSpPr>
          <p:nvPr/>
        </p:nvSpPr>
        <p:spPr bwMode="auto">
          <a:xfrm>
            <a:off x="8400256" y="5061181"/>
            <a:ext cx="3306101" cy="576065"/>
          </a:xfrm>
          <a:prstGeom prst="rect">
            <a:avLst/>
          </a:prstGeom>
          <a:ln>
            <a:noFill/>
            <a:headEnd/>
            <a:tailEnd/>
          </a:ln>
        </p:spPr>
        <p:style>
          <a:lnRef idx="1">
            <a:schemeClr val="dk1"/>
          </a:lnRef>
          <a:fillRef idx="2">
            <a:schemeClr val="dk1"/>
          </a:fillRef>
          <a:effectRef idx="1">
            <a:schemeClr val="dk1"/>
          </a:effectRef>
          <a:fontRef idx="minor">
            <a:schemeClr val="dk1"/>
          </a:fontRef>
        </p:style>
        <p:txBody>
          <a:bodyPr anchor="ctr"/>
          <a:lstStyle>
            <a:defPPr>
              <a:defRPr lang="en-US"/>
            </a:defPPr>
            <a:lvl1pPr algn="ctr">
              <a:spcBef>
                <a:spcPct val="50000"/>
              </a:spcBef>
              <a:defRPr sz="1100" b="0">
                <a:solidFill>
                  <a:srgbClr val="000000"/>
                </a:solidFill>
                <a:latin typeface="Garamond" pitchFamily="18" charset="0"/>
              </a:defRPr>
            </a:lvl1pPr>
            <a:lvl2pPr marL="408148">
              <a:defRPr sz="1400">
                <a:solidFill>
                  <a:schemeClr val="dk1"/>
                </a:solidFill>
                <a:latin typeface="+mn-lt"/>
              </a:defRPr>
            </a:lvl2pPr>
            <a:lvl3pPr marL="816296">
              <a:defRPr sz="1400">
                <a:solidFill>
                  <a:schemeClr val="dk1"/>
                </a:solidFill>
                <a:latin typeface="+mn-lt"/>
              </a:defRPr>
            </a:lvl3pPr>
            <a:lvl4pPr marL="1224443">
              <a:defRPr sz="1400">
                <a:solidFill>
                  <a:schemeClr val="dk1"/>
                </a:solidFill>
                <a:latin typeface="+mn-lt"/>
              </a:defRPr>
            </a:lvl4pPr>
            <a:lvl5pPr marL="1632591">
              <a:defRPr sz="1400">
                <a:solidFill>
                  <a:schemeClr val="dk1"/>
                </a:solidFill>
                <a:latin typeface="+mn-lt"/>
              </a:defRPr>
            </a:lvl5pPr>
            <a:lvl6pPr marL="2040739" defTabSz="816296">
              <a:defRPr sz="1400">
                <a:solidFill>
                  <a:schemeClr val="dk1"/>
                </a:solidFill>
                <a:latin typeface="+mn-lt"/>
              </a:defRPr>
            </a:lvl6pPr>
            <a:lvl7pPr marL="2448887" defTabSz="816296">
              <a:defRPr sz="1400">
                <a:solidFill>
                  <a:schemeClr val="dk1"/>
                </a:solidFill>
                <a:latin typeface="+mn-lt"/>
              </a:defRPr>
            </a:lvl7pPr>
            <a:lvl8pPr marL="2857035" defTabSz="816296">
              <a:defRPr sz="1400">
                <a:solidFill>
                  <a:schemeClr val="dk1"/>
                </a:solidFill>
                <a:latin typeface="+mn-lt"/>
              </a:defRPr>
            </a:lvl8pPr>
            <a:lvl9pPr marL="3265183" defTabSz="816296">
              <a:defRPr sz="1400">
                <a:solidFill>
                  <a:schemeClr val="dk1"/>
                </a:solidFill>
                <a:latin typeface="+mn-lt"/>
              </a:defRPr>
            </a:lvl9pPr>
          </a:lstStyle>
          <a:p>
            <a:r>
              <a:rPr lang="it-IT" sz="1467" dirty="0"/>
              <a:t>Indicazione dell'importo nominale dei crediti ceduti</a:t>
            </a:r>
          </a:p>
        </p:txBody>
      </p:sp>
      <p:sp>
        <p:nvSpPr>
          <p:cNvPr id="24" name="Rectangle 3"/>
          <p:cNvSpPr>
            <a:spLocks noChangeArrowheads="1"/>
          </p:cNvSpPr>
          <p:nvPr/>
        </p:nvSpPr>
        <p:spPr bwMode="auto">
          <a:xfrm>
            <a:off x="603085" y="164638"/>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OIC 15 CREDITI: CANCELLAZIONE DEI CREDITI («vecchia» impostazione)</a:t>
            </a:r>
            <a:endParaRPr lang="it-IT" sz="2400" dirty="0">
              <a:latin typeface="Garamond" pitchFamily="18" charset="0"/>
            </a:endParaRPr>
          </a:p>
        </p:txBody>
      </p:sp>
      <p:sp>
        <p:nvSpPr>
          <p:cNvPr id="26" name="AutoShape 16"/>
          <p:cNvSpPr>
            <a:spLocks noChangeArrowheads="1"/>
          </p:cNvSpPr>
          <p:nvPr/>
        </p:nvSpPr>
        <p:spPr bwMode="auto">
          <a:xfrm>
            <a:off x="6672065" y="1133850"/>
            <a:ext cx="444500" cy="569999"/>
          </a:xfrm>
          <a:prstGeom prst="downArrow">
            <a:avLst>
              <a:gd name="adj1" fmla="val 50000"/>
              <a:gd name="adj2" fmla="val 42381"/>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108840" tIns="54420" rIns="108840" bIns="54420" anchor="ctr"/>
          <a:lstStyle/>
          <a:p>
            <a:pPr algn="ctr"/>
            <a:endParaRPr lang="it-IT" sz="1867"/>
          </a:p>
        </p:txBody>
      </p:sp>
      <p:sp>
        <p:nvSpPr>
          <p:cNvPr id="2071" name="Text Box 23"/>
          <p:cNvSpPr txBox="1">
            <a:spLocks noChangeArrowheads="1"/>
          </p:cNvSpPr>
          <p:nvPr/>
        </p:nvSpPr>
        <p:spPr bwMode="auto">
          <a:xfrm>
            <a:off x="1871531" y="846593"/>
            <a:ext cx="2688299" cy="410369"/>
          </a:xfrm>
          <a:prstGeom prst="rect">
            <a:avLst/>
          </a:prstGeom>
          <a:gradFill>
            <a:gsLst>
              <a:gs pos="0">
                <a:schemeClr val="bg1"/>
              </a:gs>
              <a:gs pos="40000">
                <a:srgbClr val="CCFFFF"/>
              </a:gs>
              <a:gs pos="100000">
                <a:srgbClr val="00B0F0"/>
              </a:gs>
            </a:gsLst>
          </a:gradFill>
          <a:ln>
            <a:noFill/>
            <a:headEnd/>
            <a:tailEnd/>
          </a:ln>
        </p:spPr>
        <p:style>
          <a:lnRef idx="1">
            <a:schemeClr val="accent1"/>
          </a:lnRef>
          <a:fillRef idx="1002">
            <a:schemeClr val="lt2"/>
          </a:fillRef>
          <a:effectRef idx="2">
            <a:schemeClr val="accent1"/>
          </a:effectRef>
          <a:fontRef idx="minor">
            <a:schemeClr val="lt1"/>
          </a:fontRef>
        </p:style>
        <p:txBody>
          <a:bodyPr anchor="ctr"/>
          <a:lstStyle>
            <a:defPPr>
              <a:defRPr lang="en-US"/>
            </a:defPPr>
            <a:lvl1pPr algn="ctr">
              <a:spcBef>
                <a:spcPct val="50000"/>
              </a:spcBef>
              <a:defRPr sz="1400" b="1">
                <a:solidFill>
                  <a:srgbClr val="000000"/>
                </a:solidFill>
                <a:latin typeface="Garamond" pitchFamily="18" charset="0"/>
              </a:defRPr>
            </a:lvl1pPr>
            <a:lvl2pPr marL="408148">
              <a:defRPr sz="1400">
                <a:solidFill>
                  <a:schemeClr val="lt1"/>
                </a:solidFill>
                <a:latin typeface="+mn-lt"/>
              </a:defRPr>
            </a:lvl2pPr>
            <a:lvl3pPr marL="816296">
              <a:defRPr sz="1400">
                <a:solidFill>
                  <a:schemeClr val="lt1"/>
                </a:solidFill>
                <a:latin typeface="+mn-lt"/>
              </a:defRPr>
            </a:lvl3pPr>
            <a:lvl4pPr marL="1224443">
              <a:defRPr sz="1400">
                <a:solidFill>
                  <a:schemeClr val="lt1"/>
                </a:solidFill>
                <a:latin typeface="+mn-lt"/>
              </a:defRPr>
            </a:lvl4pPr>
            <a:lvl5pPr marL="1632591">
              <a:defRPr sz="1400">
                <a:solidFill>
                  <a:schemeClr val="lt1"/>
                </a:solidFill>
                <a:latin typeface="+mn-lt"/>
              </a:defRPr>
            </a:lvl5pPr>
            <a:lvl6pPr marL="2040739" defTabSz="816296">
              <a:defRPr sz="1400">
                <a:solidFill>
                  <a:schemeClr val="lt1"/>
                </a:solidFill>
                <a:latin typeface="+mn-lt"/>
              </a:defRPr>
            </a:lvl6pPr>
            <a:lvl7pPr marL="2448887" defTabSz="816296">
              <a:defRPr sz="1400">
                <a:solidFill>
                  <a:schemeClr val="lt1"/>
                </a:solidFill>
                <a:latin typeface="+mn-lt"/>
              </a:defRPr>
            </a:lvl7pPr>
            <a:lvl8pPr marL="2857035" defTabSz="816296">
              <a:defRPr sz="1400">
                <a:solidFill>
                  <a:schemeClr val="lt1"/>
                </a:solidFill>
                <a:latin typeface="+mn-lt"/>
              </a:defRPr>
            </a:lvl8pPr>
            <a:lvl9pPr marL="3265183" defTabSz="816296">
              <a:defRPr sz="1400">
                <a:solidFill>
                  <a:schemeClr val="lt1"/>
                </a:solidFill>
                <a:latin typeface="+mn-lt"/>
              </a:defRPr>
            </a:lvl9pPr>
          </a:lstStyle>
          <a:p>
            <a:r>
              <a:rPr lang="it-IT" sz="1467" dirty="0"/>
              <a:t>Cessioni pro-soluto</a:t>
            </a:r>
          </a:p>
        </p:txBody>
      </p:sp>
      <p:sp>
        <p:nvSpPr>
          <p:cNvPr id="2072" name="Text Box 24"/>
          <p:cNvSpPr txBox="1">
            <a:spLocks noChangeArrowheads="1"/>
          </p:cNvSpPr>
          <p:nvPr/>
        </p:nvSpPr>
        <p:spPr bwMode="auto">
          <a:xfrm>
            <a:off x="6768075" y="846592"/>
            <a:ext cx="2972668" cy="348813"/>
          </a:xfrm>
          <a:prstGeom prst="rect">
            <a:avLst/>
          </a:prstGeom>
          <a:gradFill>
            <a:gsLst>
              <a:gs pos="0">
                <a:schemeClr val="bg1"/>
              </a:gs>
              <a:gs pos="40000">
                <a:srgbClr val="CCFFFF"/>
              </a:gs>
              <a:gs pos="100000">
                <a:srgbClr val="00B0F0"/>
              </a:gs>
            </a:gsLst>
          </a:gradFill>
          <a:ln>
            <a:noFill/>
            <a:headEnd/>
            <a:tailEnd/>
          </a:ln>
        </p:spPr>
        <p:style>
          <a:lnRef idx="1">
            <a:schemeClr val="accent1"/>
          </a:lnRef>
          <a:fillRef idx="1002">
            <a:schemeClr val="lt2"/>
          </a:fillRef>
          <a:effectRef idx="2">
            <a:schemeClr val="accent1"/>
          </a:effectRef>
          <a:fontRef idx="minor">
            <a:schemeClr val="lt1"/>
          </a:fontRef>
        </p:style>
        <p:txBody>
          <a:bodyPr anchor="ctr"/>
          <a:lstStyle>
            <a:defPPr>
              <a:defRPr lang="en-US"/>
            </a:defPPr>
            <a:lvl1pPr algn="ctr">
              <a:spcBef>
                <a:spcPct val="50000"/>
              </a:spcBef>
              <a:defRPr sz="1100" b="1">
                <a:solidFill>
                  <a:srgbClr val="000000"/>
                </a:solidFill>
                <a:latin typeface="Garamond" pitchFamily="18" charset="0"/>
              </a:defRPr>
            </a:lvl1pPr>
            <a:lvl2pPr marL="408148">
              <a:defRPr sz="1400">
                <a:solidFill>
                  <a:schemeClr val="lt1"/>
                </a:solidFill>
                <a:latin typeface="+mn-lt"/>
              </a:defRPr>
            </a:lvl2pPr>
            <a:lvl3pPr marL="816296">
              <a:defRPr sz="1400">
                <a:solidFill>
                  <a:schemeClr val="lt1"/>
                </a:solidFill>
                <a:latin typeface="+mn-lt"/>
              </a:defRPr>
            </a:lvl3pPr>
            <a:lvl4pPr marL="1224443">
              <a:defRPr sz="1400">
                <a:solidFill>
                  <a:schemeClr val="lt1"/>
                </a:solidFill>
                <a:latin typeface="+mn-lt"/>
              </a:defRPr>
            </a:lvl4pPr>
            <a:lvl5pPr marL="1632591">
              <a:defRPr sz="1400">
                <a:solidFill>
                  <a:schemeClr val="lt1"/>
                </a:solidFill>
                <a:latin typeface="+mn-lt"/>
              </a:defRPr>
            </a:lvl5pPr>
            <a:lvl6pPr marL="2040739" defTabSz="816296">
              <a:defRPr sz="1400">
                <a:solidFill>
                  <a:schemeClr val="lt1"/>
                </a:solidFill>
                <a:latin typeface="+mn-lt"/>
              </a:defRPr>
            </a:lvl6pPr>
            <a:lvl7pPr marL="2448887" defTabSz="816296">
              <a:defRPr sz="1400">
                <a:solidFill>
                  <a:schemeClr val="lt1"/>
                </a:solidFill>
                <a:latin typeface="+mn-lt"/>
              </a:defRPr>
            </a:lvl7pPr>
            <a:lvl8pPr marL="2857035" defTabSz="816296">
              <a:defRPr sz="1400">
                <a:solidFill>
                  <a:schemeClr val="lt1"/>
                </a:solidFill>
                <a:latin typeface="+mn-lt"/>
              </a:defRPr>
            </a:lvl8pPr>
            <a:lvl9pPr marL="3265183" defTabSz="816296">
              <a:defRPr sz="1400">
                <a:solidFill>
                  <a:schemeClr val="lt1"/>
                </a:solidFill>
                <a:latin typeface="+mn-lt"/>
              </a:defRPr>
            </a:lvl9pPr>
          </a:lstStyle>
          <a:p>
            <a:r>
              <a:rPr lang="it-IT" sz="1467" dirty="0"/>
              <a:t>Cessioni pro-solvendo</a:t>
            </a:r>
          </a:p>
        </p:txBody>
      </p:sp>
      <p:sp>
        <p:nvSpPr>
          <p:cNvPr id="2073" name="Text Box 25"/>
          <p:cNvSpPr txBox="1">
            <a:spLocks noChangeArrowheads="1"/>
          </p:cNvSpPr>
          <p:nvPr/>
        </p:nvSpPr>
        <p:spPr bwMode="auto">
          <a:xfrm>
            <a:off x="4751852" y="846593"/>
            <a:ext cx="1632181" cy="574516"/>
          </a:xfrm>
          <a:prstGeom prst="rect">
            <a:avLst/>
          </a:prstGeom>
          <a:gradFill>
            <a:gsLst>
              <a:gs pos="0">
                <a:schemeClr val="bg1"/>
              </a:gs>
              <a:gs pos="40000">
                <a:srgbClr val="CCFFFF"/>
              </a:gs>
              <a:gs pos="100000">
                <a:srgbClr val="00B0F0"/>
              </a:gs>
            </a:gsLst>
          </a:gradFill>
          <a:ln>
            <a:noFill/>
            <a:headEnd/>
            <a:tailEnd/>
          </a:ln>
        </p:spPr>
        <p:style>
          <a:lnRef idx="1">
            <a:schemeClr val="accent1"/>
          </a:lnRef>
          <a:fillRef idx="1002">
            <a:schemeClr val="lt2"/>
          </a:fillRef>
          <a:effectRef idx="2">
            <a:schemeClr val="accent1"/>
          </a:effectRef>
          <a:fontRef idx="minor">
            <a:schemeClr val="lt1"/>
          </a:fontRef>
        </p:style>
        <p:txBody>
          <a:bodyPr anchor="ctr"/>
          <a:lstStyle>
            <a:defPPr>
              <a:defRPr lang="en-US"/>
            </a:defPPr>
            <a:lvl1pPr algn="ctr">
              <a:spcBef>
                <a:spcPct val="50000"/>
              </a:spcBef>
              <a:defRPr sz="1100" b="1">
                <a:solidFill>
                  <a:srgbClr val="000000"/>
                </a:solidFill>
                <a:latin typeface="Garamond" pitchFamily="18" charset="0"/>
              </a:defRPr>
            </a:lvl1pPr>
            <a:lvl2pPr marL="408148">
              <a:defRPr sz="1400">
                <a:solidFill>
                  <a:schemeClr val="lt1"/>
                </a:solidFill>
                <a:latin typeface="+mn-lt"/>
              </a:defRPr>
            </a:lvl2pPr>
            <a:lvl3pPr marL="816296">
              <a:defRPr sz="1400">
                <a:solidFill>
                  <a:schemeClr val="lt1"/>
                </a:solidFill>
                <a:latin typeface="+mn-lt"/>
              </a:defRPr>
            </a:lvl3pPr>
            <a:lvl4pPr marL="1224443">
              <a:defRPr sz="1400">
                <a:solidFill>
                  <a:schemeClr val="lt1"/>
                </a:solidFill>
                <a:latin typeface="+mn-lt"/>
              </a:defRPr>
            </a:lvl4pPr>
            <a:lvl5pPr marL="1632591">
              <a:defRPr sz="1400">
                <a:solidFill>
                  <a:schemeClr val="lt1"/>
                </a:solidFill>
                <a:latin typeface="+mn-lt"/>
              </a:defRPr>
            </a:lvl5pPr>
            <a:lvl6pPr marL="2040739" defTabSz="816296">
              <a:defRPr sz="1400">
                <a:solidFill>
                  <a:schemeClr val="lt1"/>
                </a:solidFill>
                <a:latin typeface="+mn-lt"/>
              </a:defRPr>
            </a:lvl6pPr>
            <a:lvl7pPr marL="2448887" defTabSz="816296">
              <a:defRPr sz="1400">
                <a:solidFill>
                  <a:schemeClr val="lt1"/>
                </a:solidFill>
                <a:latin typeface="+mn-lt"/>
              </a:defRPr>
            </a:lvl7pPr>
            <a:lvl8pPr marL="2857035" defTabSz="816296">
              <a:defRPr sz="1400">
                <a:solidFill>
                  <a:schemeClr val="lt1"/>
                </a:solidFill>
                <a:latin typeface="+mn-lt"/>
              </a:defRPr>
            </a:lvl8pPr>
            <a:lvl9pPr marL="3265183" defTabSz="816296">
              <a:defRPr sz="1400">
                <a:solidFill>
                  <a:schemeClr val="lt1"/>
                </a:solidFill>
                <a:latin typeface="+mn-lt"/>
              </a:defRPr>
            </a:lvl9pPr>
          </a:lstStyle>
          <a:p>
            <a:r>
              <a:rPr lang="it-IT" sz="1467" dirty="0"/>
              <a:t>Eliminazione dallo SP</a:t>
            </a:r>
          </a:p>
        </p:txBody>
      </p:sp>
      <p:sp>
        <p:nvSpPr>
          <p:cNvPr id="2074" name="Text Box 26"/>
          <p:cNvSpPr txBox="1">
            <a:spLocks noChangeArrowheads="1"/>
          </p:cNvSpPr>
          <p:nvPr/>
        </p:nvSpPr>
        <p:spPr bwMode="auto">
          <a:xfrm>
            <a:off x="10095008" y="846593"/>
            <a:ext cx="1611349" cy="574516"/>
          </a:xfrm>
          <a:prstGeom prst="rect">
            <a:avLst/>
          </a:prstGeom>
          <a:gradFill>
            <a:gsLst>
              <a:gs pos="0">
                <a:schemeClr val="bg1"/>
              </a:gs>
              <a:gs pos="40000">
                <a:srgbClr val="CCFFFF"/>
              </a:gs>
              <a:gs pos="100000">
                <a:srgbClr val="00B0F0"/>
              </a:gs>
            </a:gsLst>
          </a:gradFill>
          <a:ln>
            <a:noFill/>
            <a:headEnd/>
            <a:tailEnd/>
          </a:ln>
        </p:spPr>
        <p:style>
          <a:lnRef idx="1">
            <a:schemeClr val="accent1"/>
          </a:lnRef>
          <a:fillRef idx="1002">
            <a:schemeClr val="lt2"/>
          </a:fillRef>
          <a:effectRef idx="2">
            <a:schemeClr val="accent1"/>
          </a:effectRef>
          <a:fontRef idx="minor">
            <a:schemeClr val="lt1"/>
          </a:fontRef>
        </p:style>
        <p:txBody>
          <a:bodyPr anchor="ctr"/>
          <a:lstStyle>
            <a:defPPr>
              <a:defRPr lang="en-US"/>
            </a:defPPr>
            <a:lvl1pPr algn="ctr">
              <a:spcBef>
                <a:spcPct val="50000"/>
              </a:spcBef>
              <a:defRPr sz="1100" b="1">
                <a:solidFill>
                  <a:srgbClr val="000000"/>
                </a:solidFill>
                <a:latin typeface="Garamond" pitchFamily="18" charset="0"/>
              </a:defRPr>
            </a:lvl1pPr>
            <a:lvl2pPr marL="408148">
              <a:defRPr sz="1400">
                <a:solidFill>
                  <a:schemeClr val="lt1"/>
                </a:solidFill>
                <a:latin typeface="+mn-lt"/>
              </a:defRPr>
            </a:lvl2pPr>
            <a:lvl3pPr marL="816296">
              <a:defRPr sz="1400">
                <a:solidFill>
                  <a:schemeClr val="lt1"/>
                </a:solidFill>
                <a:latin typeface="+mn-lt"/>
              </a:defRPr>
            </a:lvl3pPr>
            <a:lvl4pPr marL="1224443">
              <a:defRPr sz="1400">
                <a:solidFill>
                  <a:schemeClr val="lt1"/>
                </a:solidFill>
                <a:latin typeface="+mn-lt"/>
              </a:defRPr>
            </a:lvl4pPr>
            <a:lvl5pPr marL="1632591">
              <a:defRPr sz="1400">
                <a:solidFill>
                  <a:schemeClr val="lt1"/>
                </a:solidFill>
                <a:latin typeface="+mn-lt"/>
              </a:defRPr>
            </a:lvl5pPr>
            <a:lvl6pPr marL="2040739" defTabSz="816296">
              <a:defRPr sz="1400">
                <a:solidFill>
                  <a:schemeClr val="lt1"/>
                </a:solidFill>
                <a:latin typeface="+mn-lt"/>
              </a:defRPr>
            </a:lvl6pPr>
            <a:lvl7pPr marL="2448887" defTabSz="816296">
              <a:defRPr sz="1400">
                <a:solidFill>
                  <a:schemeClr val="lt1"/>
                </a:solidFill>
                <a:latin typeface="+mn-lt"/>
              </a:defRPr>
            </a:lvl7pPr>
            <a:lvl8pPr marL="2857035" defTabSz="816296">
              <a:defRPr sz="1400">
                <a:solidFill>
                  <a:schemeClr val="lt1"/>
                </a:solidFill>
                <a:latin typeface="+mn-lt"/>
              </a:defRPr>
            </a:lvl8pPr>
            <a:lvl9pPr marL="3265183" defTabSz="816296">
              <a:defRPr sz="1400">
                <a:solidFill>
                  <a:schemeClr val="lt1"/>
                </a:solidFill>
                <a:latin typeface="+mn-lt"/>
              </a:defRPr>
            </a:lvl9pPr>
          </a:lstStyle>
          <a:p>
            <a:r>
              <a:rPr lang="it-IT" sz="1467" dirty="0"/>
              <a:t>Mantenimento in bilancio</a:t>
            </a:r>
          </a:p>
        </p:txBody>
      </p:sp>
    </p:spTree>
    <p:extLst>
      <p:ext uri="{BB962C8B-B14F-4D97-AF65-F5344CB8AC3E}">
        <p14:creationId xmlns:p14="http://schemas.microsoft.com/office/powerpoint/2010/main" val="365113512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ttangolo 6"/>
          <p:cNvSpPr>
            <a:spLocks noChangeArrowheads="1"/>
          </p:cNvSpPr>
          <p:nvPr/>
        </p:nvSpPr>
        <p:spPr bwMode="auto">
          <a:xfrm>
            <a:off x="527382" y="932723"/>
            <a:ext cx="11137237" cy="3252878"/>
          </a:xfrm>
          <a:prstGeom prst="rect">
            <a:avLst/>
          </a:prstGeom>
          <a:noFill/>
          <a:ln w="9525">
            <a:noFill/>
            <a:miter lim="800000"/>
            <a:headEnd/>
            <a:tailEnd/>
          </a:ln>
        </p:spPr>
        <p:txBody>
          <a:bodyPr wrap="square">
            <a:spAutoFit/>
          </a:bodyPr>
          <a:lstStyle/>
          <a:p>
            <a:r>
              <a:rPr lang="it-IT" sz="1867" dirty="0">
                <a:latin typeface="Garamond" panose="02020404030301010803" pitchFamily="18" charset="0"/>
              </a:rPr>
              <a:t>La nuova previsione del Principio contabile afferma, perciò, superando la distinzione tra cessioni pro-soluto e cessioni pro-solvendo, che una società </a:t>
            </a:r>
            <a:r>
              <a:rPr lang="it-IT" sz="1867" dirty="0">
                <a:latin typeface="Garamond" panose="02020404030301010803" pitchFamily="18" charset="0"/>
              </a:rPr>
              <a:t>elimina un </a:t>
            </a:r>
            <a:r>
              <a:rPr lang="it-IT" sz="1867" dirty="0">
                <a:latin typeface="Garamond" panose="02020404030301010803" pitchFamily="18" charset="0"/>
              </a:rPr>
              <a:t>credito dal bilancio “[…] quando:</a:t>
            </a:r>
          </a:p>
          <a:p>
            <a:r>
              <a:rPr lang="it-IT" sz="1867" dirty="0">
                <a:latin typeface="Garamond" panose="02020404030301010803" pitchFamily="18" charset="0"/>
              </a:rPr>
              <a:t>a) i diritti contrattuali sui flussi finanziari derivanti dal credito si estinguono; oppure</a:t>
            </a:r>
          </a:p>
          <a:p>
            <a:r>
              <a:rPr lang="it-IT" sz="1867" dirty="0">
                <a:latin typeface="Garamond" panose="02020404030301010803" pitchFamily="18" charset="0"/>
              </a:rPr>
              <a:t>b) la titolarità dei diritti contrattuali sui flussi finanziari derivanti dal credito è trasferita e con essa sono trasferiti sostanzialmente tutti i rischi inerenti il </a:t>
            </a:r>
            <a:r>
              <a:rPr lang="it-IT" sz="1867" dirty="0">
                <a:latin typeface="Garamond" panose="02020404030301010803" pitchFamily="18" charset="0"/>
              </a:rPr>
              <a:t>credito” </a:t>
            </a:r>
            <a:r>
              <a:rPr lang="it-IT" sz="1867" dirty="0">
                <a:latin typeface="Garamond" panose="02020404030301010803" pitchFamily="18" charset="0"/>
              </a:rPr>
              <a:t>(OIC 15, par.57).</a:t>
            </a:r>
          </a:p>
          <a:p>
            <a:endParaRPr lang="it-IT" sz="1867" dirty="0">
              <a:latin typeface="Garamond" panose="02020404030301010803" pitchFamily="18" charset="0"/>
            </a:endParaRPr>
          </a:p>
          <a:p>
            <a:r>
              <a:rPr lang="it-IT" sz="1867" dirty="0">
                <a:latin typeface="Garamond" panose="02020404030301010803" pitchFamily="18" charset="0"/>
              </a:rPr>
              <a:t>L’analisi </a:t>
            </a:r>
            <a:r>
              <a:rPr lang="it-IT" sz="1867" dirty="0">
                <a:latin typeface="Garamond" panose="02020404030301010803" pitchFamily="18" charset="0"/>
              </a:rPr>
              <a:t>del trasferimento sostanziale del credito prescinde, come detto, dalla formulazione giuridica dei </a:t>
            </a:r>
            <a:r>
              <a:rPr lang="it-IT" sz="1867" dirty="0" smtClean="0">
                <a:latin typeface="Garamond" panose="02020404030301010803" pitchFamily="18" charset="0"/>
              </a:rPr>
              <a:t>contratti.</a:t>
            </a:r>
            <a:endParaRPr lang="it-IT" sz="1867" dirty="0">
              <a:latin typeface="Garamond" panose="02020404030301010803" pitchFamily="18" charset="0"/>
            </a:endParaRPr>
          </a:p>
          <a:p>
            <a:endParaRPr lang="it-IT" sz="1867" dirty="0">
              <a:latin typeface="Garamond" panose="02020404030301010803" pitchFamily="18" charset="0"/>
            </a:endParaRPr>
          </a:p>
          <a:p>
            <a:r>
              <a:rPr lang="it-IT" sz="1867" dirty="0">
                <a:latin typeface="Garamond" panose="02020404030301010803" pitchFamily="18" charset="0"/>
              </a:rPr>
              <a:t>Occorre </a:t>
            </a:r>
            <a:r>
              <a:rPr lang="it-IT" sz="1867" dirty="0">
                <a:latin typeface="Garamond" panose="02020404030301010803" pitchFamily="18" charset="0"/>
              </a:rPr>
              <a:t>quindi verificare il contenuto delle clausole di mitigazione del rischio eventualmente esistenti. A questo fine, il Principio richiama in via esemplificativa “gli obblighi di riacquisto al verificarsi di certi eventi o l’esistenza di commissioni, di franchigie e di penali dovute per il mancato pagamento” (OIC 15, par. </a:t>
            </a:r>
            <a:r>
              <a:rPr lang="it-IT" sz="1867" dirty="0">
                <a:latin typeface="Garamond" panose="02020404030301010803" pitchFamily="18" charset="0"/>
              </a:rPr>
              <a:t>58</a:t>
            </a:r>
            <a:r>
              <a:rPr lang="it-IT" sz="1867" dirty="0" smtClean="0">
                <a:latin typeface="Garamond" panose="02020404030301010803" pitchFamily="18" charset="0"/>
              </a:rPr>
              <a:t>).</a:t>
            </a:r>
            <a:endParaRPr lang="it-IT" sz="1867" dirty="0">
              <a:latin typeface="Garamond" panose="02020404030301010803" pitchFamily="18" charset="0"/>
            </a:endParaRPr>
          </a:p>
        </p:txBody>
      </p:sp>
      <p:sp>
        <p:nvSpPr>
          <p:cNvPr id="4" name="Rectangle 3"/>
          <p:cNvSpPr>
            <a:spLocks noChangeArrowheads="1"/>
          </p:cNvSpPr>
          <p:nvPr/>
        </p:nvSpPr>
        <p:spPr bwMode="auto">
          <a:xfrm>
            <a:off x="603085" y="164638"/>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OIC 15 CREDITI: CANCELLAZIONE DEI CREDITI («vecchia» impostazione)</a:t>
            </a:r>
            <a:endParaRPr lang="it-IT" sz="2400" dirty="0">
              <a:latin typeface="Garamond" pitchFamily="18" charset="0"/>
            </a:endParaRPr>
          </a:p>
        </p:txBody>
      </p:sp>
    </p:spTree>
    <p:extLst>
      <p:ext uri="{BB962C8B-B14F-4D97-AF65-F5344CB8AC3E}">
        <p14:creationId xmlns:p14="http://schemas.microsoft.com/office/powerpoint/2010/main" val="379441952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AutoShape 5"/>
          <p:cNvSpPr>
            <a:spLocks noChangeArrowheads="1"/>
          </p:cNvSpPr>
          <p:nvPr/>
        </p:nvSpPr>
        <p:spPr bwMode="auto">
          <a:xfrm>
            <a:off x="2831638" y="1442905"/>
            <a:ext cx="723900" cy="933451"/>
          </a:xfrm>
          <a:prstGeom prst="downArrow">
            <a:avLst>
              <a:gd name="adj1" fmla="val 50000"/>
              <a:gd name="adj2" fmla="val 32237"/>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108840" tIns="54420" rIns="108840" bIns="54420" anchor="ctr"/>
          <a:lstStyle/>
          <a:p>
            <a:pPr algn="ctr"/>
            <a:endParaRPr lang="it-IT" sz="1867"/>
          </a:p>
        </p:txBody>
      </p:sp>
      <p:sp>
        <p:nvSpPr>
          <p:cNvPr id="7" name="AutoShape 2"/>
          <p:cNvSpPr>
            <a:spLocks noChangeArrowheads="1"/>
          </p:cNvSpPr>
          <p:nvPr/>
        </p:nvSpPr>
        <p:spPr bwMode="auto">
          <a:xfrm>
            <a:off x="8540453" y="1442905"/>
            <a:ext cx="723900" cy="933451"/>
          </a:xfrm>
          <a:prstGeom prst="downArrow">
            <a:avLst>
              <a:gd name="adj1" fmla="val 50000"/>
              <a:gd name="adj2" fmla="val 32237"/>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108840" tIns="54420" rIns="108840" bIns="54420" anchor="ctr"/>
          <a:lstStyle/>
          <a:p>
            <a:pPr algn="ctr"/>
            <a:endParaRPr lang="it-IT" sz="1867"/>
          </a:p>
        </p:txBody>
      </p:sp>
      <p:sp>
        <p:nvSpPr>
          <p:cNvPr id="4" name="Casella di testo 2"/>
          <p:cNvSpPr txBox="1">
            <a:spLocks noChangeArrowheads="1"/>
          </p:cNvSpPr>
          <p:nvPr/>
        </p:nvSpPr>
        <p:spPr bwMode="auto">
          <a:xfrm>
            <a:off x="603086" y="836712"/>
            <a:ext cx="5340316" cy="973667"/>
          </a:xfrm>
          <a:prstGeom prst="rect">
            <a:avLst/>
          </a:prstGeom>
          <a:gradFill>
            <a:gsLst>
              <a:gs pos="0">
                <a:schemeClr val="bg1"/>
              </a:gs>
              <a:gs pos="40000">
                <a:srgbClr val="CCFFFF"/>
              </a:gs>
              <a:gs pos="100000">
                <a:srgbClr val="00B0F0"/>
              </a:gs>
            </a:gsLst>
          </a:gradFill>
          <a:ln>
            <a:noFill/>
            <a:headEnd/>
            <a:tailEnd/>
          </a:ln>
        </p:spPr>
        <p:style>
          <a:lnRef idx="1">
            <a:schemeClr val="accent1"/>
          </a:lnRef>
          <a:fillRef idx="1002">
            <a:schemeClr val="lt2"/>
          </a:fillRef>
          <a:effectRef idx="2">
            <a:schemeClr val="accent1"/>
          </a:effectRef>
          <a:fontRef idx="minor">
            <a:schemeClr val="lt1"/>
          </a:fontRef>
        </p:style>
        <p:txBody>
          <a:bodyPr anchor="ctr"/>
          <a:lstStyle>
            <a:defPPr>
              <a:defRPr lang="en-US"/>
            </a:defPPr>
            <a:lvl1pPr algn="ctr">
              <a:spcBef>
                <a:spcPct val="50000"/>
              </a:spcBef>
              <a:defRPr sz="1100" b="1">
                <a:solidFill>
                  <a:srgbClr val="000000"/>
                </a:solidFill>
                <a:latin typeface="Garamond" pitchFamily="18" charset="0"/>
              </a:defRPr>
            </a:lvl1pPr>
            <a:lvl2pPr marL="408148">
              <a:defRPr sz="1400">
                <a:solidFill>
                  <a:schemeClr val="lt1"/>
                </a:solidFill>
                <a:latin typeface="+mn-lt"/>
              </a:defRPr>
            </a:lvl2pPr>
            <a:lvl3pPr marL="816296">
              <a:defRPr sz="1400">
                <a:solidFill>
                  <a:schemeClr val="lt1"/>
                </a:solidFill>
                <a:latin typeface="+mn-lt"/>
              </a:defRPr>
            </a:lvl3pPr>
            <a:lvl4pPr marL="1224443">
              <a:defRPr sz="1400">
                <a:solidFill>
                  <a:schemeClr val="lt1"/>
                </a:solidFill>
                <a:latin typeface="+mn-lt"/>
              </a:defRPr>
            </a:lvl4pPr>
            <a:lvl5pPr marL="1632591">
              <a:defRPr sz="1400">
                <a:solidFill>
                  <a:schemeClr val="lt1"/>
                </a:solidFill>
                <a:latin typeface="+mn-lt"/>
              </a:defRPr>
            </a:lvl5pPr>
            <a:lvl6pPr marL="2040739" defTabSz="816296">
              <a:defRPr sz="1400">
                <a:solidFill>
                  <a:schemeClr val="lt1"/>
                </a:solidFill>
                <a:latin typeface="+mn-lt"/>
              </a:defRPr>
            </a:lvl6pPr>
            <a:lvl7pPr marL="2448887" defTabSz="816296">
              <a:defRPr sz="1400">
                <a:solidFill>
                  <a:schemeClr val="lt1"/>
                </a:solidFill>
                <a:latin typeface="+mn-lt"/>
              </a:defRPr>
            </a:lvl7pPr>
            <a:lvl8pPr marL="2857035" defTabSz="816296">
              <a:defRPr sz="1400">
                <a:solidFill>
                  <a:schemeClr val="lt1"/>
                </a:solidFill>
                <a:latin typeface="+mn-lt"/>
              </a:defRPr>
            </a:lvl8pPr>
            <a:lvl9pPr marL="3265183" defTabSz="816296">
              <a:defRPr sz="1400">
                <a:solidFill>
                  <a:schemeClr val="lt1"/>
                </a:solidFill>
                <a:latin typeface="+mn-lt"/>
              </a:defRPr>
            </a:lvl9pPr>
          </a:lstStyle>
          <a:p>
            <a:r>
              <a:rPr lang="it-IT" altLang="it-IT" sz="1600" dirty="0"/>
              <a:t>Casi che comportano la </a:t>
            </a:r>
            <a:r>
              <a:rPr lang="it-IT" altLang="it-IT" sz="1600" dirty="0"/>
              <a:t>cancellazione</a:t>
            </a:r>
            <a:br>
              <a:rPr lang="it-IT" altLang="it-IT" sz="1600" dirty="0"/>
            </a:br>
            <a:r>
              <a:rPr lang="it-IT" altLang="it-IT" sz="1600" dirty="0"/>
              <a:t>del </a:t>
            </a:r>
            <a:r>
              <a:rPr lang="it-IT" altLang="it-IT" sz="1600" dirty="0"/>
              <a:t>credito dal bilancio</a:t>
            </a:r>
          </a:p>
        </p:txBody>
      </p:sp>
      <p:sp>
        <p:nvSpPr>
          <p:cNvPr id="5" name="Text Box 3"/>
          <p:cNvSpPr txBox="1">
            <a:spLocks noChangeArrowheads="1"/>
          </p:cNvSpPr>
          <p:nvPr/>
        </p:nvSpPr>
        <p:spPr bwMode="auto">
          <a:xfrm>
            <a:off x="6288021" y="836712"/>
            <a:ext cx="5280587" cy="973667"/>
          </a:xfrm>
          <a:prstGeom prst="rect">
            <a:avLst/>
          </a:prstGeom>
          <a:gradFill>
            <a:gsLst>
              <a:gs pos="0">
                <a:schemeClr val="bg1"/>
              </a:gs>
              <a:gs pos="40000">
                <a:srgbClr val="CCFFFF"/>
              </a:gs>
              <a:gs pos="100000">
                <a:srgbClr val="00B0F0"/>
              </a:gs>
            </a:gsLst>
          </a:gradFill>
          <a:ln>
            <a:noFill/>
            <a:headEnd/>
            <a:tailEnd/>
          </a:ln>
        </p:spPr>
        <p:style>
          <a:lnRef idx="1">
            <a:schemeClr val="accent1"/>
          </a:lnRef>
          <a:fillRef idx="1002">
            <a:schemeClr val="lt2"/>
          </a:fillRef>
          <a:effectRef idx="2">
            <a:schemeClr val="accent1"/>
          </a:effectRef>
          <a:fontRef idx="minor">
            <a:schemeClr val="lt1"/>
          </a:fontRef>
        </p:style>
        <p:txBody>
          <a:bodyPr anchor="ctr"/>
          <a:lstStyle>
            <a:defPPr>
              <a:defRPr lang="en-US"/>
            </a:defPPr>
            <a:lvl1pPr algn="ctr">
              <a:spcBef>
                <a:spcPct val="50000"/>
              </a:spcBef>
              <a:defRPr sz="1200" b="1">
                <a:solidFill>
                  <a:srgbClr val="000000"/>
                </a:solidFill>
                <a:latin typeface="Garamond" pitchFamily="18" charset="0"/>
              </a:defRPr>
            </a:lvl1pPr>
            <a:lvl2pPr marL="408148">
              <a:defRPr sz="1400">
                <a:solidFill>
                  <a:schemeClr val="lt1"/>
                </a:solidFill>
                <a:latin typeface="+mn-lt"/>
              </a:defRPr>
            </a:lvl2pPr>
            <a:lvl3pPr marL="816296">
              <a:defRPr sz="1400">
                <a:solidFill>
                  <a:schemeClr val="lt1"/>
                </a:solidFill>
                <a:latin typeface="+mn-lt"/>
              </a:defRPr>
            </a:lvl3pPr>
            <a:lvl4pPr marL="1224443">
              <a:defRPr sz="1400">
                <a:solidFill>
                  <a:schemeClr val="lt1"/>
                </a:solidFill>
                <a:latin typeface="+mn-lt"/>
              </a:defRPr>
            </a:lvl4pPr>
            <a:lvl5pPr marL="1632591">
              <a:defRPr sz="1400">
                <a:solidFill>
                  <a:schemeClr val="lt1"/>
                </a:solidFill>
                <a:latin typeface="+mn-lt"/>
              </a:defRPr>
            </a:lvl5pPr>
            <a:lvl6pPr marL="2040739" defTabSz="816296">
              <a:defRPr sz="1400">
                <a:solidFill>
                  <a:schemeClr val="lt1"/>
                </a:solidFill>
                <a:latin typeface="+mn-lt"/>
              </a:defRPr>
            </a:lvl6pPr>
            <a:lvl7pPr marL="2448887" defTabSz="816296">
              <a:defRPr sz="1400">
                <a:solidFill>
                  <a:schemeClr val="lt1"/>
                </a:solidFill>
                <a:latin typeface="+mn-lt"/>
              </a:defRPr>
            </a:lvl7pPr>
            <a:lvl8pPr marL="2857035" defTabSz="816296">
              <a:defRPr sz="1400">
                <a:solidFill>
                  <a:schemeClr val="lt1"/>
                </a:solidFill>
                <a:latin typeface="+mn-lt"/>
              </a:defRPr>
            </a:lvl8pPr>
            <a:lvl9pPr marL="3265183" defTabSz="816296">
              <a:defRPr sz="1400">
                <a:solidFill>
                  <a:schemeClr val="lt1"/>
                </a:solidFill>
                <a:latin typeface="+mn-lt"/>
              </a:defRPr>
            </a:lvl9pPr>
          </a:lstStyle>
          <a:p>
            <a:r>
              <a:rPr lang="it-IT" altLang="it-IT" sz="1600" dirty="0"/>
              <a:t>Casi che </a:t>
            </a:r>
            <a:r>
              <a:rPr lang="it-IT" altLang="it-IT" sz="1600" dirty="0"/>
              <a:t>NON </a:t>
            </a:r>
            <a:r>
              <a:rPr lang="it-IT" altLang="it-IT" sz="1600" dirty="0"/>
              <a:t>comportano la </a:t>
            </a:r>
            <a:r>
              <a:rPr lang="it-IT" altLang="it-IT" sz="1600" dirty="0"/>
              <a:t>cancellazione</a:t>
            </a:r>
            <a:br>
              <a:rPr lang="it-IT" altLang="it-IT" sz="1600" dirty="0"/>
            </a:br>
            <a:r>
              <a:rPr lang="it-IT" altLang="it-IT" sz="1600" dirty="0"/>
              <a:t>del </a:t>
            </a:r>
            <a:r>
              <a:rPr lang="it-IT" altLang="it-IT" sz="1600" dirty="0"/>
              <a:t>credito dal bilancio</a:t>
            </a:r>
          </a:p>
        </p:txBody>
      </p:sp>
      <p:sp>
        <p:nvSpPr>
          <p:cNvPr id="8" name="Text Box 4"/>
          <p:cNvSpPr txBox="1">
            <a:spLocks noChangeArrowheads="1"/>
          </p:cNvSpPr>
          <p:nvPr/>
        </p:nvSpPr>
        <p:spPr bwMode="auto">
          <a:xfrm>
            <a:off x="603086" y="2405989"/>
            <a:ext cx="5340316" cy="2380139"/>
          </a:xfrm>
          <a:prstGeom prst="rect">
            <a:avLst/>
          </a:prstGeom>
          <a:ln>
            <a:noFill/>
            <a:headEnd/>
            <a:tailEnd/>
          </a:ln>
        </p:spPr>
        <p:style>
          <a:lnRef idx="1">
            <a:schemeClr val="dk1"/>
          </a:lnRef>
          <a:fillRef idx="2">
            <a:schemeClr val="dk1"/>
          </a:fillRef>
          <a:effectRef idx="1">
            <a:schemeClr val="dk1"/>
          </a:effectRef>
          <a:fontRef idx="minor">
            <a:schemeClr val="dk1"/>
          </a:fontRef>
        </p:style>
        <p:txBody>
          <a:bodyPr anchor="ctr"/>
          <a:lstStyle>
            <a:defPPr>
              <a:defRPr lang="en-US"/>
            </a:defPPr>
            <a:lvl1pPr algn="ctr">
              <a:spcBef>
                <a:spcPct val="50000"/>
              </a:spcBef>
              <a:defRPr sz="1100" b="0">
                <a:solidFill>
                  <a:srgbClr val="000000"/>
                </a:solidFill>
                <a:latin typeface="Garamond" pitchFamily="18" charset="0"/>
              </a:defRPr>
            </a:lvl1pPr>
            <a:lvl2pPr marL="408148">
              <a:defRPr sz="1400">
                <a:solidFill>
                  <a:schemeClr val="dk1"/>
                </a:solidFill>
                <a:latin typeface="+mn-lt"/>
              </a:defRPr>
            </a:lvl2pPr>
            <a:lvl3pPr marL="816296">
              <a:defRPr sz="1400">
                <a:solidFill>
                  <a:schemeClr val="dk1"/>
                </a:solidFill>
                <a:latin typeface="+mn-lt"/>
              </a:defRPr>
            </a:lvl3pPr>
            <a:lvl4pPr marL="1224443">
              <a:defRPr sz="1400">
                <a:solidFill>
                  <a:schemeClr val="dk1"/>
                </a:solidFill>
                <a:latin typeface="+mn-lt"/>
              </a:defRPr>
            </a:lvl4pPr>
            <a:lvl5pPr marL="1632591">
              <a:defRPr sz="1400">
                <a:solidFill>
                  <a:schemeClr val="dk1"/>
                </a:solidFill>
                <a:latin typeface="+mn-lt"/>
              </a:defRPr>
            </a:lvl5pPr>
            <a:lvl6pPr marL="2040739" defTabSz="816296">
              <a:defRPr sz="1400">
                <a:solidFill>
                  <a:schemeClr val="dk1"/>
                </a:solidFill>
                <a:latin typeface="+mn-lt"/>
              </a:defRPr>
            </a:lvl6pPr>
            <a:lvl7pPr marL="2448887" defTabSz="816296">
              <a:defRPr sz="1400">
                <a:solidFill>
                  <a:schemeClr val="dk1"/>
                </a:solidFill>
                <a:latin typeface="+mn-lt"/>
              </a:defRPr>
            </a:lvl7pPr>
            <a:lvl8pPr marL="2857035" defTabSz="816296">
              <a:defRPr sz="1400">
                <a:solidFill>
                  <a:schemeClr val="dk1"/>
                </a:solidFill>
                <a:latin typeface="+mn-lt"/>
              </a:defRPr>
            </a:lvl8pPr>
            <a:lvl9pPr marL="3265183" defTabSz="816296">
              <a:defRPr sz="1400">
                <a:solidFill>
                  <a:schemeClr val="dk1"/>
                </a:solidFill>
                <a:latin typeface="+mn-lt"/>
              </a:defRPr>
            </a:lvl9pPr>
          </a:lstStyle>
          <a:p>
            <a:pPr marL="228594" indent="-228594" algn="l">
              <a:buFont typeface="Arial" panose="020B0604020202020204" pitchFamily="34" charset="0"/>
              <a:buChar char="•"/>
            </a:pPr>
            <a:r>
              <a:rPr lang="it-IT" altLang="it-IT" sz="1467" dirty="0"/>
              <a:t>forfaiting;</a:t>
            </a:r>
          </a:p>
          <a:p>
            <a:pPr marL="228594" indent="-228594" algn="l">
              <a:buFont typeface="Arial" panose="020B0604020202020204" pitchFamily="34" charset="0"/>
              <a:buChar char="•"/>
            </a:pPr>
            <a:r>
              <a:rPr lang="it-IT" altLang="it-IT" sz="1467" dirty="0" err="1"/>
              <a:t>datio</a:t>
            </a:r>
            <a:r>
              <a:rPr lang="it-IT" altLang="it-IT" sz="1467" dirty="0"/>
              <a:t> in </a:t>
            </a:r>
            <a:r>
              <a:rPr lang="it-IT" altLang="it-IT" sz="1467" dirty="0" err="1"/>
              <a:t>solutum</a:t>
            </a:r>
            <a:r>
              <a:rPr lang="it-IT" altLang="it-IT" sz="1467" dirty="0"/>
              <a:t>;</a:t>
            </a:r>
          </a:p>
          <a:p>
            <a:pPr marL="228594" indent="-228594" algn="l">
              <a:buFont typeface="Arial" panose="020B0604020202020204" pitchFamily="34" charset="0"/>
              <a:buChar char="•"/>
            </a:pPr>
            <a:r>
              <a:rPr lang="it-IT" altLang="it-IT" sz="1467" dirty="0"/>
              <a:t>conferimento del credito</a:t>
            </a:r>
          </a:p>
          <a:p>
            <a:pPr marL="228594" indent="-228594" algn="l">
              <a:buFont typeface="Arial" panose="020B0604020202020204" pitchFamily="34" charset="0"/>
              <a:buChar char="•"/>
            </a:pPr>
            <a:r>
              <a:rPr lang="it-IT" altLang="it-IT" sz="1467" dirty="0"/>
              <a:t>vendita del credito, compreso factoring con cessione pro-soluto con trasferimento sostanziale di tutti i rischi del credito</a:t>
            </a:r>
          </a:p>
          <a:p>
            <a:pPr marL="228594" indent="-228594" algn="l">
              <a:buFont typeface="Arial" panose="020B0604020202020204" pitchFamily="34" charset="0"/>
              <a:buChar char="•"/>
            </a:pPr>
            <a:r>
              <a:rPr lang="it-IT" altLang="it-IT" sz="1467" dirty="0"/>
              <a:t>cartolarizzazione con trasferimento sostanziale di tutti i rischi del credito</a:t>
            </a:r>
          </a:p>
        </p:txBody>
      </p:sp>
      <p:sp>
        <p:nvSpPr>
          <p:cNvPr id="9" name="Text Box 1"/>
          <p:cNvSpPr txBox="1">
            <a:spLocks noChangeArrowheads="1"/>
          </p:cNvSpPr>
          <p:nvPr/>
        </p:nvSpPr>
        <p:spPr bwMode="auto">
          <a:xfrm>
            <a:off x="6288021" y="2425040"/>
            <a:ext cx="5280587" cy="2745713"/>
          </a:xfrm>
          <a:prstGeom prst="rect">
            <a:avLst/>
          </a:prstGeom>
          <a:ln>
            <a:noFill/>
            <a:headEnd/>
            <a:tailEnd/>
          </a:ln>
        </p:spPr>
        <p:style>
          <a:lnRef idx="1">
            <a:schemeClr val="dk1"/>
          </a:lnRef>
          <a:fillRef idx="2">
            <a:schemeClr val="dk1"/>
          </a:fillRef>
          <a:effectRef idx="1">
            <a:schemeClr val="dk1"/>
          </a:effectRef>
          <a:fontRef idx="minor">
            <a:schemeClr val="dk1"/>
          </a:fontRef>
        </p:style>
        <p:txBody>
          <a:bodyPr anchor="ctr"/>
          <a:lstStyle>
            <a:defPPr>
              <a:defRPr lang="en-US"/>
            </a:defPPr>
            <a:lvl1pPr marL="171450" indent="-171450">
              <a:spcBef>
                <a:spcPct val="50000"/>
              </a:spcBef>
              <a:buFont typeface="Arial" panose="020B0604020202020204" pitchFamily="34" charset="0"/>
              <a:buChar char="•"/>
              <a:defRPr sz="1100" b="0">
                <a:solidFill>
                  <a:srgbClr val="000000"/>
                </a:solidFill>
                <a:latin typeface="Garamond" pitchFamily="18" charset="0"/>
              </a:defRPr>
            </a:lvl1pPr>
            <a:lvl2pPr marL="408148">
              <a:defRPr sz="1400">
                <a:solidFill>
                  <a:schemeClr val="dk1"/>
                </a:solidFill>
                <a:latin typeface="+mn-lt"/>
              </a:defRPr>
            </a:lvl2pPr>
            <a:lvl3pPr marL="816296">
              <a:defRPr sz="1400">
                <a:solidFill>
                  <a:schemeClr val="dk1"/>
                </a:solidFill>
                <a:latin typeface="+mn-lt"/>
              </a:defRPr>
            </a:lvl3pPr>
            <a:lvl4pPr marL="1224443">
              <a:defRPr sz="1400">
                <a:solidFill>
                  <a:schemeClr val="dk1"/>
                </a:solidFill>
                <a:latin typeface="+mn-lt"/>
              </a:defRPr>
            </a:lvl4pPr>
            <a:lvl5pPr marL="1632591">
              <a:defRPr sz="1400">
                <a:solidFill>
                  <a:schemeClr val="dk1"/>
                </a:solidFill>
                <a:latin typeface="+mn-lt"/>
              </a:defRPr>
            </a:lvl5pPr>
            <a:lvl6pPr marL="2040739" defTabSz="816296">
              <a:defRPr sz="1400">
                <a:solidFill>
                  <a:schemeClr val="dk1"/>
                </a:solidFill>
                <a:latin typeface="+mn-lt"/>
              </a:defRPr>
            </a:lvl6pPr>
            <a:lvl7pPr marL="2448887" defTabSz="816296">
              <a:defRPr sz="1400">
                <a:solidFill>
                  <a:schemeClr val="dk1"/>
                </a:solidFill>
                <a:latin typeface="+mn-lt"/>
              </a:defRPr>
            </a:lvl7pPr>
            <a:lvl8pPr marL="2857035" defTabSz="816296">
              <a:defRPr sz="1400">
                <a:solidFill>
                  <a:schemeClr val="dk1"/>
                </a:solidFill>
                <a:latin typeface="+mn-lt"/>
              </a:defRPr>
            </a:lvl8pPr>
            <a:lvl9pPr marL="3265183" defTabSz="816296">
              <a:defRPr sz="1400">
                <a:solidFill>
                  <a:schemeClr val="dk1"/>
                </a:solidFill>
                <a:latin typeface="+mn-lt"/>
              </a:defRPr>
            </a:lvl9pPr>
          </a:lstStyle>
          <a:p>
            <a:r>
              <a:rPr lang="it-IT" altLang="it-IT" sz="1467" dirty="0"/>
              <a:t>mandato all’incasso, compreso factoring comprendente solo mandato all’incasso e ricevute bancarie</a:t>
            </a:r>
          </a:p>
          <a:p>
            <a:r>
              <a:rPr lang="it-IT" altLang="it-IT" sz="1467" dirty="0"/>
              <a:t>cambiali girate all’incasso;</a:t>
            </a:r>
          </a:p>
          <a:p>
            <a:r>
              <a:rPr lang="it-IT" altLang="it-IT" sz="1467" dirty="0"/>
              <a:t>pegno di crediti</a:t>
            </a:r>
          </a:p>
          <a:p>
            <a:r>
              <a:rPr lang="it-IT" altLang="it-IT" sz="1467" dirty="0"/>
              <a:t>cessione a scopo di garanzia;</a:t>
            </a:r>
          </a:p>
          <a:p>
            <a:r>
              <a:rPr lang="it-IT" altLang="it-IT" sz="1467" dirty="0"/>
              <a:t>sconto, cessioni pro-solvendo e cessioni pro-soluto che non trasferiscono sostanzialmente tutti i rischi inerenti il credito</a:t>
            </a:r>
          </a:p>
          <a:p>
            <a:r>
              <a:rPr lang="it-IT" altLang="it-IT" sz="1467" dirty="0"/>
              <a:t>cartolarizzazioni che non trasferiscono sostanzialmente tutti i rischi inerenti il credito</a:t>
            </a:r>
          </a:p>
        </p:txBody>
      </p:sp>
      <p:sp>
        <p:nvSpPr>
          <p:cNvPr id="10" name="Rectangle 7"/>
          <p:cNvSpPr>
            <a:spLocks noChangeArrowheads="1"/>
          </p:cNvSpPr>
          <p:nvPr/>
        </p:nvSpPr>
        <p:spPr bwMode="auto">
          <a:xfrm>
            <a:off x="2351585" y="58580"/>
            <a:ext cx="246286" cy="492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1920" tIns="60960" rIns="121920" bIns="60960" numCol="1" anchor="ctr" anchorCtr="0" compatLnSpc="1">
            <a:prstTxWarp prst="textNoShape">
              <a:avLst/>
            </a:prstTxWarp>
            <a:spAutoFit/>
          </a:bodyPr>
          <a:lstStyle/>
          <a:p>
            <a:endParaRPr lang="it-IT" sz="2400"/>
          </a:p>
        </p:txBody>
      </p:sp>
      <p:sp>
        <p:nvSpPr>
          <p:cNvPr id="11" name="Rectangle 12"/>
          <p:cNvSpPr>
            <a:spLocks noChangeArrowheads="1"/>
          </p:cNvSpPr>
          <p:nvPr/>
        </p:nvSpPr>
        <p:spPr bwMode="auto">
          <a:xfrm>
            <a:off x="2351585" y="363380"/>
            <a:ext cx="246286" cy="492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1920" tIns="60960" rIns="121920" bIns="60960" numCol="1" anchor="ctr" anchorCtr="0" compatLnSpc="1">
            <a:prstTxWarp prst="textNoShape">
              <a:avLst/>
            </a:prstTxWarp>
            <a:spAutoFit/>
          </a:bodyPr>
          <a:lstStyle/>
          <a:p>
            <a:endParaRPr lang="it-IT" sz="2400"/>
          </a:p>
        </p:txBody>
      </p:sp>
      <p:sp>
        <p:nvSpPr>
          <p:cNvPr id="13" name="CasellaDiTesto 12"/>
          <p:cNvSpPr txBox="1"/>
          <p:nvPr/>
        </p:nvSpPr>
        <p:spPr>
          <a:xfrm>
            <a:off x="8849231" y="5338547"/>
            <a:ext cx="2655663" cy="338554"/>
          </a:xfrm>
          <a:prstGeom prst="rect">
            <a:avLst/>
          </a:prstGeom>
          <a:noFill/>
        </p:spPr>
        <p:txBody>
          <a:bodyPr wrap="none" rtlCol="0">
            <a:spAutoFit/>
          </a:bodyPr>
          <a:lstStyle/>
          <a:p>
            <a:r>
              <a:rPr lang="it-IT" sz="1600" i="1" dirty="0">
                <a:latin typeface="Garamond" panose="02020404030301010803" pitchFamily="18" charset="0"/>
              </a:rPr>
              <a:t>Fonte: OIC, OIC 15, Appendice C</a:t>
            </a:r>
            <a:endParaRPr lang="it-IT" sz="1600" i="1" dirty="0">
              <a:latin typeface="Garamond" panose="02020404030301010803" pitchFamily="18" charset="0"/>
            </a:endParaRPr>
          </a:p>
        </p:txBody>
      </p:sp>
      <p:sp>
        <p:nvSpPr>
          <p:cNvPr id="14" name="Rectangle 3"/>
          <p:cNvSpPr>
            <a:spLocks noChangeArrowheads="1"/>
          </p:cNvSpPr>
          <p:nvPr/>
        </p:nvSpPr>
        <p:spPr bwMode="auto">
          <a:xfrm>
            <a:off x="603085" y="164638"/>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anose="02020404030301010803" pitchFamily="18" charset="0"/>
                <a:cs typeface="Times New Roman" pitchFamily="18" charset="0"/>
              </a:rPr>
              <a:t>OIC 15 CREDITI: CANCELLAZIONE DEI CREDITI</a:t>
            </a:r>
            <a:endParaRPr lang="it-IT" sz="2400" dirty="0">
              <a:latin typeface="Garamond" pitchFamily="18" charset="0"/>
            </a:endParaRPr>
          </a:p>
        </p:txBody>
      </p:sp>
    </p:spTree>
    <p:extLst>
      <p:ext uri="{BB962C8B-B14F-4D97-AF65-F5344CB8AC3E}">
        <p14:creationId xmlns:p14="http://schemas.microsoft.com/office/powerpoint/2010/main" val="344129955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pPr algn="ctr"/>
            <a:r>
              <a:rPr lang="it-IT" dirty="0" smtClean="0"/>
              <a:t>Definizione di immobilizzazioni materiali</a:t>
            </a:r>
            <a:br>
              <a:rPr lang="it-IT" dirty="0" smtClean="0"/>
            </a:br>
            <a:r>
              <a:rPr lang="it-IT" dirty="0" smtClean="0"/>
              <a:t>OIC 16</a:t>
            </a:r>
            <a:endParaRPr lang="it-IT" dirty="0"/>
          </a:p>
        </p:txBody>
      </p:sp>
      <p:sp>
        <p:nvSpPr>
          <p:cNvPr id="47106" name="Text Box 2"/>
          <p:cNvSpPr txBox="1">
            <a:spLocks noChangeArrowheads="1"/>
          </p:cNvSpPr>
          <p:nvPr/>
        </p:nvSpPr>
        <p:spPr bwMode="auto">
          <a:xfrm>
            <a:off x="7500383" y="1700808"/>
            <a:ext cx="2715987" cy="100811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just" fontAlgn="base">
              <a:spcBef>
                <a:spcPct val="0"/>
              </a:spcBef>
              <a:spcAft>
                <a:spcPts val="1000"/>
              </a:spcAft>
            </a:pPr>
            <a:r>
              <a:rPr lang="it-IT" sz="1400" dirty="0">
                <a:latin typeface="Calibri" pitchFamily="34" charset="0"/>
                <a:cs typeface="Arial" pitchFamily="34" charset="0"/>
              </a:rPr>
              <a:t>beni materiali acquistati o prodotti, ovvero somme anticipate a fronte del loro acquisto</a:t>
            </a:r>
            <a:endParaRPr lang="it-IT" sz="1400" dirty="0">
              <a:latin typeface="Arial" pitchFamily="34" charset="0"/>
              <a:cs typeface="Arial" pitchFamily="34" charset="0"/>
            </a:endParaRPr>
          </a:p>
        </p:txBody>
      </p:sp>
      <p:sp>
        <p:nvSpPr>
          <p:cNvPr id="47107" name="Text Box 3"/>
          <p:cNvSpPr txBox="1">
            <a:spLocks noChangeArrowheads="1"/>
          </p:cNvSpPr>
          <p:nvPr/>
        </p:nvSpPr>
        <p:spPr bwMode="auto">
          <a:xfrm>
            <a:off x="7500383" y="3212976"/>
            <a:ext cx="2667825" cy="100811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just" fontAlgn="base">
              <a:spcBef>
                <a:spcPct val="0"/>
              </a:spcBef>
              <a:spcAft>
                <a:spcPct val="0"/>
              </a:spcAft>
            </a:pPr>
            <a:r>
              <a:rPr lang="it-IT" sz="1400" dirty="0">
                <a:latin typeface="Calibri" pitchFamily="34" charset="0"/>
                <a:cs typeface="Arial" pitchFamily="34" charset="0"/>
              </a:rPr>
              <a:t>concorrono alla formazione del risultato economico e dalla situazione patrimoniale e finanziaria di più esercizi</a:t>
            </a:r>
          </a:p>
        </p:txBody>
      </p:sp>
      <p:sp>
        <p:nvSpPr>
          <p:cNvPr id="47108" name="Text Box 4"/>
          <p:cNvSpPr txBox="1">
            <a:spLocks noChangeArrowheads="1"/>
          </p:cNvSpPr>
          <p:nvPr/>
        </p:nvSpPr>
        <p:spPr bwMode="auto">
          <a:xfrm>
            <a:off x="7500382" y="4797152"/>
            <a:ext cx="2714266" cy="129614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just" fontAlgn="base">
              <a:spcBef>
                <a:spcPct val="0"/>
              </a:spcBef>
              <a:spcAft>
                <a:spcPct val="0"/>
              </a:spcAft>
            </a:pPr>
            <a:r>
              <a:rPr lang="it-IT" sz="1400">
                <a:latin typeface="Calibri" pitchFamily="34" charset="0"/>
                <a:cs typeface="Arial" pitchFamily="34" charset="0"/>
              </a:rPr>
              <a:t>uso durevole che presuppone l’esistenza di fattori e condizioni produttive la cui utilità economica si estende oltre i limiti di un esercizio</a:t>
            </a:r>
            <a:endParaRPr lang="it-IT" sz="1400">
              <a:latin typeface="Arial" pitchFamily="34" charset="0"/>
              <a:cs typeface="Arial" pitchFamily="34" charset="0"/>
            </a:endParaRPr>
          </a:p>
        </p:txBody>
      </p:sp>
      <p:sp>
        <p:nvSpPr>
          <p:cNvPr id="47109" name="Text Box 5"/>
          <p:cNvSpPr txBox="1">
            <a:spLocks noChangeArrowheads="1"/>
          </p:cNvSpPr>
          <p:nvPr/>
        </p:nvSpPr>
        <p:spPr bwMode="auto">
          <a:xfrm>
            <a:off x="2507027" y="3356992"/>
            <a:ext cx="2574699" cy="6223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fontAlgn="base">
              <a:spcBef>
                <a:spcPct val="0"/>
              </a:spcBef>
              <a:spcAft>
                <a:spcPts val="1000"/>
              </a:spcAft>
            </a:pPr>
            <a:r>
              <a:rPr lang="it-IT" sz="1600" b="1">
                <a:latin typeface="Calibri" pitchFamily="34" charset="0"/>
                <a:cs typeface="Arial" pitchFamily="34" charset="0"/>
              </a:rPr>
              <a:t>IMMOBILIZZAZIONI MATERIALI</a:t>
            </a:r>
            <a:endParaRPr lang="it-IT" sz="1600">
              <a:latin typeface="Arial" pitchFamily="34" charset="0"/>
              <a:cs typeface="Arial" pitchFamily="34" charset="0"/>
            </a:endParaRPr>
          </a:p>
        </p:txBody>
      </p:sp>
      <p:cxnSp>
        <p:nvCxnSpPr>
          <p:cNvPr id="9" name="Connettore 2 8"/>
          <p:cNvCxnSpPr/>
          <p:nvPr/>
        </p:nvCxnSpPr>
        <p:spPr>
          <a:xfrm flipV="1">
            <a:off x="5237768" y="2132856"/>
            <a:ext cx="2184593" cy="158417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Connettore 2 10"/>
          <p:cNvCxnSpPr/>
          <p:nvPr/>
        </p:nvCxnSpPr>
        <p:spPr>
          <a:xfrm>
            <a:off x="5237768" y="3717032"/>
            <a:ext cx="2184593"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Connettore 2 12"/>
          <p:cNvCxnSpPr/>
          <p:nvPr/>
        </p:nvCxnSpPr>
        <p:spPr>
          <a:xfrm>
            <a:off x="5237767" y="3717032"/>
            <a:ext cx="2262614" cy="194421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8561124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802606" y="225550"/>
            <a:ext cx="8415338" cy="971203"/>
          </a:xfrm>
        </p:spPr>
        <p:txBody>
          <a:bodyPr/>
          <a:lstStyle/>
          <a:p>
            <a:r>
              <a:rPr lang="it-IT" dirty="0" smtClean="0"/>
              <a:t>Cespiti destinati alla dismissione</a:t>
            </a:r>
            <a:endParaRPr lang="it-IT" dirty="0"/>
          </a:p>
        </p:txBody>
      </p:sp>
      <p:sp>
        <p:nvSpPr>
          <p:cNvPr id="3" name="Segnaposto contenuto 2"/>
          <p:cNvSpPr>
            <a:spLocks noGrp="1"/>
          </p:cNvSpPr>
          <p:nvPr>
            <p:ph idx="1"/>
          </p:nvPr>
        </p:nvSpPr>
        <p:spPr>
          <a:xfrm>
            <a:off x="2050256" y="1700809"/>
            <a:ext cx="8415338" cy="4438055"/>
          </a:xfrm>
        </p:spPr>
        <p:txBody>
          <a:bodyPr/>
          <a:lstStyle/>
          <a:p>
            <a:r>
              <a:rPr lang="it-IT" sz="2000" dirty="0"/>
              <a:t>Il Principio aveva originariamente proposto (Bozza OIC 16, 2011) di modificare le precedenti disposizioni in materia di esposizione dei </a:t>
            </a:r>
            <a:r>
              <a:rPr lang="it-IT" sz="2000" i="1" u="sng" dirty="0"/>
              <a:t>beni immobilizzati destinati alla vendita</a:t>
            </a:r>
            <a:r>
              <a:rPr lang="it-IT" sz="2000" dirty="0"/>
              <a:t>, prevedendo di iscrivere separatamente tali beni nelle immobilizzazioni materiali</a:t>
            </a:r>
          </a:p>
          <a:p>
            <a:r>
              <a:rPr lang="it-IT" sz="2000" dirty="0"/>
              <a:t>La versione finale del documento, al contrario, conferma nella sostanza l’indicazione precedentemente fornita, disponendo di riclassificare i beni in un’apposita voce dell’attivo circolante, qualora ricorrano le seguenti condizioni:</a:t>
            </a:r>
          </a:p>
          <a:p>
            <a:pPr lvl="0">
              <a:buFont typeface="Arial" pitchFamily="34" charset="0"/>
              <a:buChar char="•"/>
            </a:pPr>
            <a:r>
              <a:rPr lang="it-IT" sz="2000" dirty="0"/>
              <a:t>le immobilizzazioni sono vendibili alle loro condizioni attuali o non richiedono modifiche tali da differirne l’alienazione </a:t>
            </a:r>
            <a:r>
              <a:rPr lang="it-IT" sz="2000" i="1" u="sng" dirty="0"/>
              <a:t>(nuova previsione)</a:t>
            </a:r>
          </a:p>
          <a:p>
            <a:pPr lvl="0">
              <a:buFont typeface="Arial" pitchFamily="34" charset="0"/>
              <a:buChar char="•"/>
            </a:pPr>
            <a:r>
              <a:rPr lang="it-IT" sz="2000" dirty="0"/>
              <a:t>la vendita appare altamente probabile alla luce delle iniziative intraprese, del prezzo previsto e delle condizioni di mercato</a:t>
            </a:r>
          </a:p>
          <a:p>
            <a:pPr>
              <a:buFont typeface="Arial" pitchFamily="34" charset="0"/>
              <a:buChar char="•"/>
            </a:pPr>
            <a:r>
              <a:rPr lang="it-IT" sz="2000" dirty="0"/>
              <a:t>l’operazione dovrebbe concludersi nel breve termine</a:t>
            </a:r>
          </a:p>
        </p:txBody>
      </p:sp>
    </p:spTree>
    <p:extLst>
      <p:ext uri="{BB962C8B-B14F-4D97-AF65-F5344CB8AC3E}">
        <p14:creationId xmlns:p14="http://schemas.microsoft.com/office/powerpoint/2010/main" val="284321222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847528" y="188640"/>
            <a:ext cx="8415338" cy="792088"/>
          </a:xfrm>
        </p:spPr>
        <p:txBody>
          <a:bodyPr/>
          <a:lstStyle/>
          <a:p>
            <a:r>
              <a:rPr lang="it-IT" dirty="0" smtClean="0"/>
              <a:t>Cespiti destinati alla dismissione</a:t>
            </a:r>
            <a:endParaRPr lang="it-IT" dirty="0"/>
          </a:p>
        </p:txBody>
      </p:sp>
      <p:graphicFrame>
        <p:nvGraphicFramePr>
          <p:cNvPr id="4" name="Tabella 3"/>
          <p:cNvGraphicFramePr>
            <a:graphicFrameLocks noGrp="1"/>
          </p:cNvGraphicFramePr>
          <p:nvPr/>
        </p:nvGraphicFramePr>
        <p:xfrm>
          <a:off x="1616746" y="1628801"/>
          <a:ext cx="9433048" cy="4207466"/>
        </p:xfrm>
        <a:graphic>
          <a:graphicData uri="http://schemas.openxmlformats.org/drawingml/2006/table">
            <a:tbl>
              <a:tblPr/>
              <a:tblGrid>
                <a:gridCol w="4886952"/>
                <a:gridCol w="3105937"/>
                <a:gridCol w="720080"/>
                <a:gridCol w="720079"/>
              </a:tblGrid>
              <a:tr h="1209700">
                <a:tc gridSpan="2">
                  <a:txBody>
                    <a:bodyPr/>
                    <a:lstStyle/>
                    <a:p>
                      <a:pPr>
                        <a:lnSpc>
                          <a:spcPct val="150000"/>
                        </a:lnSpc>
                        <a:spcAft>
                          <a:spcPts val="0"/>
                        </a:spcAft>
                      </a:pPr>
                      <a:r>
                        <a:rPr lang="it-IT" sz="1400" dirty="0">
                          <a:latin typeface="Calibri"/>
                          <a:ea typeface="Calibri"/>
                          <a:cs typeface="Times New Roman"/>
                        </a:rPr>
                        <a:t>Alfa si è impegnata a concludere una trattativa per la vendita a Beta di un immobile al valore contabile (coincidente con quello di mercato) una volta terminato il trasloco dello stesso. Il valore contabile è pari a €400.000. L’immobile era iscritto nel bilancio dell’esercizio precedente a un valore pari a €420.000.</a:t>
                      </a:r>
                    </a:p>
                    <a:p>
                      <a:pPr>
                        <a:lnSpc>
                          <a:spcPct val="150000"/>
                        </a:lnSpc>
                        <a:spcAft>
                          <a:spcPts val="0"/>
                        </a:spcAft>
                      </a:pPr>
                      <a:r>
                        <a:rPr lang="it-IT" sz="1400" dirty="0">
                          <a:latin typeface="Calibri"/>
                          <a:ea typeface="Calibri"/>
                          <a:cs typeface="Times New Roman"/>
                        </a:rPr>
                        <a:t>ATTIVO</a:t>
                      </a:r>
                    </a:p>
                  </a:txBody>
                  <a:tcPr marL="55739" marR="55739" marT="0" marB="0">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it-IT" sz="1400" dirty="0"/>
                    </a:p>
                  </a:txBody>
                  <a:tcPr marL="74319" marR="74319" marT="37159" marB="37159">
                    <a:lnL w="12700" cap="flat" cmpd="sng" algn="ctr">
                      <a:solidFill>
                        <a:srgbClr val="000000"/>
                      </a:solidFill>
                      <a:prstDash val="solid"/>
                      <a:round/>
                      <a:headEnd type="none" w="med" len="med"/>
                      <a:tailEnd type="none" w="med" len="med"/>
                    </a:lnL>
                    <a:lnB w="12700" cap="flat" cmpd="sng" algn="ctr">
                      <a:solidFill>
                        <a:srgbClr val="000000"/>
                      </a:solidFill>
                      <a:prstDash val="solid"/>
                      <a:round/>
                      <a:headEnd type="none" w="med" len="med"/>
                      <a:tailEnd type="none" w="med" len="med"/>
                    </a:lnB>
                  </a:tcPr>
                </a:tc>
                <a:tc>
                  <a:txBody>
                    <a:bodyPr/>
                    <a:lstStyle/>
                    <a:p>
                      <a:endParaRPr lang="it-IT" sz="1400"/>
                    </a:p>
                  </a:txBody>
                  <a:tcPr marL="74319" marR="74319" marT="37159" marB="37159">
                    <a:lnB w="12700" cap="flat" cmpd="sng" algn="ctr">
                      <a:solidFill>
                        <a:srgbClr val="000000"/>
                      </a:solidFill>
                      <a:prstDash val="solid"/>
                      <a:round/>
                      <a:headEnd type="none" w="med" len="med"/>
                      <a:tailEnd type="none" w="med" len="med"/>
                    </a:lnB>
                  </a:tcPr>
                </a:tc>
                <a:tc>
                  <a:txBody>
                    <a:bodyPr/>
                    <a:lstStyle/>
                    <a:p>
                      <a:endParaRPr lang="it-IT" sz="1400"/>
                    </a:p>
                  </a:txBody>
                  <a:tcPr marL="74319" marR="74319" marT="37159" marB="37159">
                    <a:lnB w="12700" cap="flat" cmpd="sng" algn="ctr">
                      <a:solidFill>
                        <a:srgbClr val="000000"/>
                      </a:solidFill>
                      <a:prstDash val="solid"/>
                      <a:round/>
                      <a:headEnd type="none" w="med" len="med"/>
                      <a:tailEnd type="none" w="med" len="med"/>
                    </a:lnB>
                  </a:tcPr>
                </a:tc>
              </a:tr>
              <a:tr h="289557">
                <a:tc gridSpan="2">
                  <a:txBody>
                    <a:bodyPr/>
                    <a:lstStyle/>
                    <a:p>
                      <a:pPr>
                        <a:lnSpc>
                          <a:spcPct val="150000"/>
                        </a:lnSpc>
                        <a:spcAft>
                          <a:spcPts val="0"/>
                        </a:spcAft>
                      </a:pPr>
                      <a:endParaRPr lang="it-IT" sz="1400">
                        <a:latin typeface="Calibri"/>
                        <a:ea typeface="Calibri"/>
                        <a:cs typeface="Times New Roman"/>
                      </a:endParaRP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it-IT"/>
                    </a:p>
                  </a:txBody>
                  <a:tcPr/>
                </a:tc>
                <a:tc>
                  <a:txBody>
                    <a:bodyPr/>
                    <a:lstStyle/>
                    <a:p>
                      <a:pPr>
                        <a:lnSpc>
                          <a:spcPct val="150000"/>
                        </a:lnSpc>
                        <a:spcAft>
                          <a:spcPts val="0"/>
                        </a:spcAft>
                      </a:pPr>
                      <a:r>
                        <a:rPr lang="it-IT" sz="1400">
                          <a:latin typeface="Calibri"/>
                          <a:ea typeface="Calibri"/>
                          <a:cs typeface="Times New Roman"/>
                        </a:rPr>
                        <a:t>t-1</a:t>
                      </a: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it-IT" sz="1400">
                          <a:latin typeface="Calibri"/>
                          <a:ea typeface="Calibri"/>
                          <a:cs typeface="Times New Roman"/>
                        </a:rPr>
                        <a:t>t</a:t>
                      </a: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9557">
                <a:tc gridSpan="2">
                  <a:txBody>
                    <a:bodyPr/>
                    <a:lstStyle/>
                    <a:p>
                      <a:pPr>
                        <a:lnSpc>
                          <a:spcPct val="150000"/>
                        </a:lnSpc>
                        <a:spcAft>
                          <a:spcPts val="0"/>
                        </a:spcAft>
                      </a:pPr>
                      <a:endParaRPr lang="it-IT" sz="1400">
                        <a:latin typeface="Calibri"/>
                        <a:ea typeface="Calibri"/>
                        <a:cs typeface="Times New Roman"/>
                      </a:endParaRP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it-IT"/>
                    </a:p>
                  </a:txBody>
                  <a:tcPr/>
                </a:tc>
                <a:tc>
                  <a:txBody>
                    <a:bodyPr/>
                    <a:lstStyle/>
                    <a:p>
                      <a:pPr>
                        <a:lnSpc>
                          <a:spcPct val="150000"/>
                        </a:lnSpc>
                        <a:spcAft>
                          <a:spcPts val="0"/>
                        </a:spcAft>
                      </a:pPr>
                      <a:endParaRPr lang="it-IT" sz="1400">
                        <a:latin typeface="Calibri"/>
                        <a:ea typeface="Calibri"/>
                        <a:cs typeface="Times New Roman"/>
                      </a:endParaRP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endParaRPr lang="it-IT" sz="1400">
                        <a:latin typeface="Calibri"/>
                        <a:ea typeface="Calibri"/>
                        <a:cs typeface="Times New Roman"/>
                      </a:endParaRP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4208">
                <a:tc gridSpan="2">
                  <a:txBody>
                    <a:bodyPr/>
                    <a:lstStyle/>
                    <a:p>
                      <a:pPr>
                        <a:lnSpc>
                          <a:spcPct val="150000"/>
                        </a:lnSpc>
                        <a:spcAft>
                          <a:spcPts val="0"/>
                        </a:spcAft>
                      </a:pPr>
                      <a:r>
                        <a:rPr lang="it-IT" sz="1400" dirty="0">
                          <a:latin typeface="Calibri"/>
                          <a:ea typeface="Calibri"/>
                          <a:cs typeface="Times New Roman"/>
                        </a:rPr>
                        <a:t>B) Immobilizzazioni, con separata indicazione di quelle concesse in locazione finanziaria:</a:t>
                      </a: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it-IT"/>
                    </a:p>
                  </a:txBody>
                  <a:tcPr/>
                </a:tc>
                <a:tc>
                  <a:txBody>
                    <a:bodyPr/>
                    <a:lstStyle/>
                    <a:p>
                      <a:pPr>
                        <a:lnSpc>
                          <a:spcPct val="150000"/>
                        </a:lnSpc>
                        <a:spcAft>
                          <a:spcPts val="0"/>
                        </a:spcAft>
                      </a:pPr>
                      <a:r>
                        <a:rPr lang="it-IT" sz="1400">
                          <a:latin typeface="Calibri"/>
                          <a:ea typeface="Calibri"/>
                          <a:cs typeface="Times New Roman"/>
                        </a:rPr>
                        <a:t>XXXX</a:t>
                      </a: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it-IT" sz="1400">
                          <a:latin typeface="Calibri"/>
                          <a:ea typeface="Calibri"/>
                          <a:cs typeface="Times New Roman"/>
                        </a:rPr>
                        <a:t>XXXX</a:t>
                      </a: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1312">
                <a:tc gridSpan="2">
                  <a:txBody>
                    <a:bodyPr/>
                    <a:lstStyle/>
                    <a:p>
                      <a:pPr>
                        <a:lnSpc>
                          <a:spcPct val="150000"/>
                        </a:lnSpc>
                        <a:spcAft>
                          <a:spcPts val="0"/>
                        </a:spcAft>
                      </a:pPr>
                      <a:r>
                        <a:rPr lang="it-IT" sz="1400" dirty="0">
                          <a:latin typeface="Calibri"/>
                          <a:ea typeface="Calibri"/>
                          <a:cs typeface="Times New Roman"/>
                        </a:rPr>
                        <a:t>II – Immobilizzazioni materiali:</a:t>
                      </a: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it-IT"/>
                    </a:p>
                  </a:txBody>
                  <a:tcPr/>
                </a:tc>
                <a:tc>
                  <a:txBody>
                    <a:bodyPr/>
                    <a:lstStyle/>
                    <a:p>
                      <a:pPr>
                        <a:lnSpc>
                          <a:spcPct val="150000"/>
                        </a:lnSpc>
                        <a:spcAft>
                          <a:spcPts val="0"/>
                        </a:spcAft>
                      </a:pPr>
                      <a:r>
                        <a:rPr lang="it-IT" sz="1400">
                          <a:latin typeface="Calibri"/>
                          <a:ea typeface="Calibri"/>
                          <a:cs typeface="Times New Roman"/>
                        </a:rPr>
                        <a:t>  XXX</a:t>
                      </a: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it-IT" sz="1400">
                          <a:latin typeface="Calibri"/>
                          <a:ea typeface="Calibri"/>
                          <a:cs typeface="Times New Roman"/>
                        </a:rPr>
                        <a:t>  XXX</a:t>
                      </a: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9557">
                <a:tc gridSpan="2">
                  <a:txBody>
                    <a:bodyPr/>
                    <a:lstStyle/>
                    <a:p>
                      <a:pPr>
                        <a:lnSpc>
                          <a:spcPct val="150000"/>
                        </a:lnSpc>
                        <a:spcAft>
                          <a:spcPts val="0"/>
                        </a:spcAft>
                      </a:pPr>
                      <a:r>
                        <a:rPr lang="it-IT" sz="1400" dirty="0">
                          <a:latin typeface="Calibri"/>
                          <a:ea typeface="Calibri"/>
                          <a:cs typeface="Times New Roman"/>
                        </a:rPr>
                        <a:t>…</a:t>
                      </a: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it-IT"/>
                    </a:p>
                  </a:txBody>
                  <a:tcPr/>
                </a:tc>
                <a:tc>
                  <a:txBody>
                    <a:bodyPr/>
                    <a:lstStyle/>
                    <a:p>
                      <a:pPr>
                        <a:lnSpc>
                          <a:spcPct val="150000"/>
                        </a:lnSpc>
                        <a:spcAft>
                          <a:spcPts val="0"/>
                        </a:spcAft>
                      </a:pPr>
                      <a:endParaRPr lang="it-IT" sz="1400">
                        <a:latin typeface="Calibri"/>
                        <a:ea typeface="Calibri"/>
                        <a:cs typeface="Times New Roman"/>
                      </a:endParaRP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endParaRPr lang="it-IT" sz="1400">
                        <a:latin typeface="Calibri"/>
                        <a:ea typeface="Calibri"/>
                        <a:cs typeface="Times New Roman"/>
                      </a:endParaRP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3746">
                <a:tc gridSpan="2">
                  <a:txBody>
                    <a:bodyPr/>
                    <a:lstStyle/>
                    <a:p>
                      <a:pPr>
                        <a:lnSpc>
                          <a:spcPct val="150000"/>
                        </a:lnSpc>
                        <a:spcAft>
                          <a:spcPts val="0"/>
                        </a:spcAft>
                      </a:pPr>
                      <a:r>
                        <a:rPr lang="it-IT" sz="1400">
                          <a:latin typeface="Calibri"/>
                          <a:ea typeface="Calibri"/>
                          <a:cs typeface="Times New Roman"/>
                        </a:rPr>
                        <a:t>2) impianti e macchinario</a:t>
                      </a: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it-IT"/>
                    </a:p>
                  </a:txBody>
                  <a:tcPr/>
                </a:tc>
                <a:tc>
                  <a:txBody>
                    <a:bodyPr/>
                    <a:lstStyle/>
                    <a:p>
                      <a:pPr>
                        <a:lnSpc>
                          <a:spcPct val="150000"/>
                        </a:lnSpc>
                        <a:spcAft>
                          <a:spcPts val="0"/>
                        </a:spcAft>
                      </a:pPr>
                      <a:r>
                        <a:rPr lang="it-IT" sz="1400">
                          <a:latin typeface="Calibri"/>
                          <a:ea typeface="Calibri"/>
                          <a:cs typeface="Times New Roman"/>
                        </a:rPr>
                        <a:t>  XXX</a:t>
                      </a: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it-IT" sz="1400">
                          <a:latin typeface="Calibri"/>
                          <a:ea typeface="Calibri"/>
                          <a:cs typeface="Times New Roman"/>
                        </a:rPr>
                        <a:t>  XXX</a:t>
                      </a: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2048">
                <a:tc>
                  <a:txBody>
                    <a:bodyPr/>
                    <a:lstStyle/>
                    <a:p>
                      <a:pPr>
                        <a:lnSpc>
                          <a:spcPct val="150000"/>
                        </a:lnSpc>
                        <a:spcAft>
                          <a:spcPts val="0"/>
                        </a:spcAft>
                      </a:pPr>
                      <a:endParaRPr lang="it-IT" sz="1400">
                        <a:latin typeface="Calibri"/>
                        <a:ea typeface="Calibri"/>
                        <a:cs typeface="Times New Roman"/>
                      </a:endParaRP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it-IT" sz="1400" dirty="0">
                          <a:latin typeface="Calibri"/>
                          <a:ea typeface="Calibri"/>
                          <a:cs typeface="Times New Roman"/>
                        </a:rPr>
                        <a:t>di cui destinate alla vendita</a:t>
                      </a: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it-IT" sz="1400">
                          <a:latin typeface="Calibri"/>
                          <a:ea typeface="Calibri"/>
                          <a:cs typeface="Times New Roman"/>
                        </a:rPr>
                        <a:t>420.000</a:t>
                      </a: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it-IT" sz="1400">
                          <a:latin typeface="Calibri"/>
                          <a:ea typeface="Calibri"/>
                          <a:cs typeface="Times New Roman"/>
                        </a:rPr>
                        <a:t>400.000</a:t>
                      </a: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9557">
                <a:tc>
                  <a:txBody>
                    <a:bodyPr/>
                    <a:lstStyle/>
                    <a:p>
                      <a:pPr>
                        <a:lnSpc>
                          <a:spcPct val="150000"/>
                        </a:lnSpc>
                        <a:spcAft>
                          <a:spcPts val="0"/>
                        </a:spcAft>
                      </a:pPr>
                      <a:endParaRPr lang="it-IT" sz="1400" dirty="0">
                        <a:latin typeface="Calibri"/>
                        <a:ea typeface="Calibri"/>
                        <a:cs typeface="Times New Roman"/>
                      </a:endParaRP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endParaRPr lang="it-IT" sz="1400">
                        <a:latin typeface="Calibri"/>
                        <a:ea typeface="Calibri"/>
                        <a:cs typeface="Times New Roman"/>
                      </a:endParaRP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endParaRPr lang="it-IT" sz="1400">
                        <a:latin typeface="Calibri"/>
                        <a:ea typeface="Calibri"/>
                        <a:cs typeface="Times New Roman"/>
                      </a:endParaRP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endParaRPr lang="it-IT" sz="1400" dirty="0">
                        <a:latin typeface="Calibri"/>
                        <a:ea typeface="Calibri"/>
                        <a:cs typeface="Times New Roman"/>
                      </a:endParaRP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CasellaDiTesto 4"/>
          <p:cNvSpPr txBox="1"/>
          <p:nvPr/>
        </p:nvSpPr>
        <p:spPr>
          <a:xfrm>
            <a:off x="2063552" y="980729"/>
            <a:ext cx="4258538" cy="461665"/>
          </a:xfrm>
          <a:prstGeom prst="rect">
            <a:avLst/>
          </a:prstGeom>
          <a:noFill/>
        </p:spPr>
        <p:txBody>
          <a:bodyPr wrap="none" rtlCol="0">
            <a:spAutoFit/>
          </a:bodyPr>
          <a:lstStyle/>
          <a:p>
            <a:r>
              <a:rPr lang="it-IT" sz="2400" dirty="0"/>
              <a:t>La soluzione della Proposta 2011</a:t>
            </a:r>
          </a:p>
        </p:txBody>
      </p:sp>
    </p:spTree>
    <p:extLst>
      <p:ext uri="{BB962C8B-B14F-4D97-AF65-F5344CB8AC3E}">
        <p14:creationId xmlns:p14="http://schemas.microsoft.com/office/powerpoint/2010/main" val="44336772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847528" y="188640"/>
            <a:ext cx="8415338" cy="792088"/>
          </a:xfrm>
        </p:spPr>
        <p:txBody>
          <a:bodyPr/>
          <a:lstStyle/>
          <a:p>
            <a:r>
              <a:rPr lang="it-IT" dirty="0" smtClean="0"/>
              <a:t>Cespiti destinati alla dismissione</a:t>
            </a:r>
            <a:endParaRPr lang="it-IT" dirty="0"/>
          </a:p>
        </p:txBody>
      </p:sp>
      <p:graphicFrame>
        <p:nvGraphicFramePr>
          <p:cNvPr id="4" name="Tabella 3"/>
          <p:cNvGraphicFramePr>
            <a:graphicFrameLocks noGrp="1"/>
          </p:cNvGraphicFramePr>
          <p:nvPr/>
        </p:nvGraphicFramePr>
        <p:xfrm>
          <a:off x="1487488" y="1556793"/>
          <a:ext cx="9433048" cy="5055578"/>
        </p:xfrm>
        <a:graphic>
          <a:graphicData uri="http://schemas.openxmlformats.org/drawingml/2006/table">
            <a:tbl>
              <a:tblPr/>
              <a:tblGrid>
                <a:gridCol w="4886952"/>
                <a:gridCol w="3105937"/>
                <a:gridCol w="720080"/>
                <a:gridCol w="720079"/>
              </a:tblGrid>
              <a:tr h="1209700">
                <a:tc gridSpan="2">
                  <a:txBody>
                    <a:bodyPr/>
                    <a:lstStyle/>
                    <a:p>
                      <a:pPr>
                        <a:lnSpc>
                          <a:spcPct val="150000"/>
                        </a:lnSpc>
                        <a:spcAft>
                          <a:spcPts val="0"/>
                        </a:spcAft>
                      </a:pPr>
                      <a:r>
                        <a:rPr lang="it-IT" sz="1400" dirty="0">
                          <a:latin typeface="Calibri"/>
                          <a:ea typeface="Calibri"/>
                          <a:cs typeface="Times New Roman"/>
                        </a:rPr>
                        <a:t>Alfa si è impegnata a concludere una trattativa per la vendita a Beta di un immobile al valore contabile (coincidente con quello di mercato) una volta terminato il trasloco dello stesso. Il valore contabile è pari a €400.000. L’immobile era iscritto nel bilancio dell’esercizio precedente a un valore pari a €420.000.</a:t>
                      </a:r>
                    </a:p>
                    <a:p>
                      <a:pPr>
                        <a:lnSpc>
                          <a:spcPct val="150000"/>
                        </a:lnSpc>
                        <a:spcAft>
                          <a:spcPts val="0"/>
                        </a:spcAft>
                      </a:pPr>
                      <a:r>
                        <a:rPr lang="it-IT" sz="1400" dirty="0">
                          <a:latin typeface="Calibri"/>
                          <a:ea typeface="Calibri"/>
                          <a:cs typeface="Times New Roman"/>
                        </a:rPr>
                        <a:t>ATTIVO</a:t>
                      </a:r>
                    </a:p>
                  </a:txBody>
                  <a:tcPr marL="55739" marR="55739" marT="0" marB="0">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it-IT" sz="1400" dirty="0"/>
                    </a:p>
                  </a:txBody>
                  <a:tcPr marL="74319" marR="74319" marT="37159" marB="37159">
                    <a:lnL w="12700" cap="flat" cmpd="sng" algn="ctr">
                      <a:solidFill>
                        <a:srgbClr val="000000"/>
                      </a:solidFill>
                      <a:prstDash val="solid"/>
                      <a:round/>
                      <a:headEnd type="none" w="med" len="med"/>
                      <a:tailEnd type="none" w="med" len="med"/>
                    </a:lnL>
                    <a:lnB w="12700" cap="flat" cmpd="sng" algn="ctr">
                      <a:solidFill>
                        <a:srgbClr val="000000"/>
                      </a:solidFill>
                      <a:prstDash val="solid"/>
                      <a:round/>
                      <a:headEnd type="none" w="med" len="med"/>
                      <a:tailEnd type="none" w="med" len="med"/>
                    </a:lnB>
                  </a:tcPr>
                </a:tc>
                <a:tc>
                  <a:txBody>
                    <a:bodyPr/>
                    <a:lstStyle/>
                    <a:p>
                      <a:endParaRPr lang="it-IT" sz="1400"/>
                    </a:p>
                  </a:txBody>
                  <a:tcPr marL="74319" marR="74319" marT="37159" marB="37159">
                    <a:lnB w="12700" cap="flat" cmpd="sng" algn="ctr">
                      <a:solidFill>
                        <a:srgbClr val="000000"/>
                      </a:solidFill>
                      <a:prstDash val="solid"/>
                      <a:round/>
                      <a:headEnd type="none" w="med" len="med"/>
                      <a:tailEnd type="none" w="med" len="med"/>
                    </a:lnB>
                  </a:tcPr>
                </a:tc>
                <a:tc>
                  <a:txBody>
                    <a:bodyPr/>
                    <a:lstStyle/>
                    <a:p>
                      <a:endParaRPr lang="it-IT" sz="1400"/>
                    </a:p>
                  </a:txBody>
                  <a:tcPr marL="74319" marR="74319" marT="37159" marB="37159">
                    <a:lnB w="12700" cap="flat" cmpd="sng" algn="ctr">
                      <a:solidFill>
                        <a:srgbClr val="000000"/>
                      </a:solidFill>
                      <a:prstDash val="solid"/>
                      <a:round/>
                      <a:headEnd type="none" w="med" len="med"/>
                      <a:tailEnd type="none" w="med" len="med"/>
                    </a:lnB>
                  </a:tcPr>
                </a:tc>
              </a:tr>
              <a:tr h="289557">
                <a:tc gridSpan="2">
                  <a:txBody>
                    <a:bodyPr/>
                    <a:lstStyle/>
                    <a:p>
                      <a:pPr>
                        <a:lnSpc>
                          <a:spcPct val="150000"/>
                        </a:lnSpc>
                        <a:spcAft>
                          <a:spcPts val="0"/>
                        </a:spcAft>
                      </a:pPr>
                      <a:endParaRPr lang="it-IT" sz="1400">
                        <a:latin typeface="Calibri"/>
                        <a:ea typeface="Calibri"/>
                        <a:cs typeface="Times New Roman"/>
                      </a:endParaRP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it-IT"/>
                    </a:p>
                  </a:txBody>
                  <a:tcPr/>
                </a:tc>
                <a:tc>
                  <a:txBody>
                    <a:bodyPr/>
                    <a:lstStyle/>
                    <a:p>
                      <a:pPr>
                        <a:lnSpc>
                          <a:spcPct val="150000"/>
                        </a:lnSpc>
                        <a:spcAft>
                          <a:spcPts val="0"/>
                        </a:spcAft>
                      </a:pPr>
                      <a:r>
                        <a:rPr lang="it-IT" sz="1400">
                          <a:latin typeface="Calibri"/>
                          <a:ea typeface="Calibri"/>
                          <a:cs typeface="Times New Roman"/>
                        </a:rPr>
                        <a:t>t-1</a:t>
                      </a: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it-IT" sz="1400">
                          <a:latin typeface="Calibri"/>
                          <a:ea typeface="Calibri"/>
                          <a:cs typeface="Times New Roman"/>
                        </a:rPr>
                        <a:t>t</a:t>
                      </a: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9557">
                <a:tc gridSpan="2">
                  <a:txBody>
                    <a:bodyPr/>
                    <a:lstStyle/>
                    <a:p>
                      <a:pPr>
                        <a:lnSpc>
                          <a:spcPct val="150000"/>
                        </a:lnSpc>
                        <a:spcAft>
                          <a:spcPts val="0"/>
                        </a:spcAft>
                      </a:pPr>
                      <a:endParaRPr lang="it-IT" sz="1400">
                        <a:latin typeface="Calibri"/>
                        <a:ea typeface="Calibri"/>
                        <a:cs typeface="Times New Roman"/>
                      </a:endParaRP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it-IT"/>
                    </a:p>
                  </a:txBody>
                  <a:tcPr/>
                </a:tc>
                <a:tc>
                  <a:txBody>
                    <a:bodyPr/>
                    <a:lstStyle/>
                    <a:p>
                      <a:pPr>
                        <a:lnSpc>
                          <a:spcPct val="150000"/>
                        </a:lnSpc>
                        <a:spcAft>
                          <a:spcPts val="0"/>
                        </a:spcAft>
                      </a:pPr>
                      <a:endParaRPr lang="it-IT" sz="1400">
                        <a:latin typeface="Calibri"/>
                        <a:ea typeface="Calibri"/>
                        <a:cs typeface="Times New Roman"/>
                      </a:endParaRP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endParaRPr lang="it-IT" sz="1400">
                        <a:latin typeface="Calibri"/>
                        <a:ea typeface="Calibri"/>
                        <a:cs typeface="Times New Roman"/>
                      </a:endParaRP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4208">
                <a:tc gridSpan="2">
                  <a:txBody>
                    <a:bodyPr/>
                    <a:lstStyle/>
                    <a:p>
                      <a:pPr>
                        <a:lnSpc>
                          <a:spcPct val="150000"/>
                        </a:lnSpc>
                        <a:spcAft>
                          <a:spcPts val="0"/>
                        </a:spcAft>
                      </a:pPr>
                      <a:r>
                        <a:rPr lang="it-IT" sz="1400" dirty="0">
                          <a:latin typeface="Calibri"/>
                          <a:ea typeface="Calibri"/>
                          <a:cs typeface="Times New Roman"/>
                        </a:rPr>
                        <a:t>B) Immobilizzazioni, con separata indicazione di quelle concesse in locazione finanziaria:</a:t>
                      </a: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it-IT"/>
                    </a:p>
                  </a:txBody>
                  <a:tcPr/>
                </a:tc>
                <a:tc>
                  <a:txBody>
                    <a:bodyPr/>
                    <a:lstStyle/>
                    <a:p>
                      <a:pPr>
                        <a:lnSpc>
                          <a:spcPct val="150000"/>
                        </a:lnSpc>
                        <a:spcAft>
                          <a:spcPts val="0"/>
                        </a:spcAft>
                      </a:pPr>
                      <a:r>
                        <a:rPr lang="it-IT" sz="1400">
                          <a:latin typeface="Calibri"/>
                          <a:ea typeface="Calibri"/>
                          <a:cs typeface="Times New Roman"/>
                        </a:rPr>
                        <a:t>XXXX</a:t>
                      </a: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it-IT" sz="1400">
                          <a:latin typeface="Calibri"/>
                          <a:ea typeface="Calibri"/>
                          <a:cs typeface="Times New Roman"/>
                        </a:rPr>
                        <a:t>XXXX</a:t>
                      </a: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1312">
                <a:tc gridSpan="2">
                  <a:txBody>
                    <a:bodyPr/>
                    <a:lstStyle/>
                    <a:p>
                      <a:pPr>
                        <a:lnSpc>
                          <a:spcPct val="150000"/>
                        </a:lnSpc>
                        <a:spcAft>
                          <a:spcPts val="0"/>
                        </a:spcAft>
                      </a:pPr>
                      <a:r>
                        <a:rPr lang="it-IT" sz="1400" dirty="0">
                          <a:latin typeface="Calibri"/>
                          <a:ea typeface="Calibri"/>
                          <a:cs typeface="Times New Roman"/>
                        </a:rPr>
                        <a:t>II – Immobilizzazioni materiali:</a:t>
                      </a: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it-IT"/>
                    </a:p>
                  </a:txBody>
                  <a:tcPr/>
                </a:tc>
                <a:tc>
                  <a:txBody>
                    <a:bodyPr/>
                    <a:lstStyle/>
                    <a:p>
                      <a:pPr>
                        <a:lnSpc>
                          <a:spcPct val="150000"/>
                        </a:lnSpc>
                        <a:spcAft>
                          <a:spcPts val="0"/>
                        </a:spcAft>
                      </a:pPr>
                      <a:r>
                        <a:rPr lang="it-IT" sz="1400">
                          <a:latin typeface="Calibri"/>
                          <a:ea typeface="Calibri"/>
                          <a:cs typeface="Times New Roman"/>
                        </a:rPr>
                        <a:t>  XXX</a:t>
                      </a: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it-IT" sz="1400" dirty="0">
                          <a:latin typeface="Calibri"/>
                          <a:ea typeface="Calibri"/>
                          <a:cs typeface="Times New Roman"/>
                        </a:rPr>
                        <a:t>  XXX</a:t>
                      </a: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9557">
                <a:tc gridSpan="2">
                  <a:txBody>
                    <a:bodyPr/>
                    <a:lstStyle/>
                    <a:p>
                      <a:pPr>
                        <a:lnSpc>
                          <a:spcPct val="150000"/>
                        </a:lnSpc>
                        <a:spcAft>
                          <a:spcPts val="0"/>
                        </a:spcAft>
                      </a:pPr>
                      <a:r>
                        <a:rPr lang="it-IT" sz="1400" dirty="0">
                          <a:latin typeface="Calibri"/>
                          <a:ea typeface="Calibri"/>
                          <a:cs typeface="Times New Roman"/>
                        </a:rPr>
                        <a:t>…</a:t>
                      </a: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it-IT"/>
                    </a:p>
                  </a:txBody>
                  <a:tcPr/>
                </a:tc>
                <a:tc>
                  <a:txBody>
                    <a:bodyPr/>
                    <a:lstStyle/>
                    <a:p>
                      <a:pPr>
                        <a:lnSpc>
                          <a:spcPct val="150000"/>
                        </a:lnSpc>
                        <a:spcAft>
                          <a:spcPts val="0"/>
                        </a:spcAft>
                      </a:pPr>
                      <a:endParaRPr lang="it-IT" sz="1400">
                        <a:latin typeface="Calibri"/>
                        <a:ea typeface="Calibri"/>
                        <a:cs typeface="Times New Roman"/>
                      </a:endParaRP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endParaRPr lang="it-IT" sz="1400">
                        <a:latin typeface="Calibri"/>
                        <a:ea typeface="Calibri"/>
                        <a:cs typeface="Times New Roman"/>
                      </a:endParaRP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3746">
                <a:tc gridSpan="2">
                  <a:txBody>
                    <a:bodyPr/>
                    <a:lstStyle/>
                    <a:p>
                      <a:pPr>
                        <a:lnSpc>
                          <a:spcPct val="150000"/>
                        </a:lnSpc>
                        <a:spcAft>
                          <a:spcPts val="0"/>
                        </a:spcAft>
                      </a:pPr>
                      <a:r>
                        <a:rPr lang="it-IT" sz="1400" dirty="0">
                          <a:latin typeface="Calibri"/>
                          <a:ea typeface="Calibri"/>
                          <a:cs typeface="Times New Roman"/>
                        </a:rPr>
                        <a:t>2) impianti e macchinario</a:t>
                      </a: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it-IT"/>
                    </a:p>
                  </a:txBody>
                  <a:tcPr/>
                </a:tc>
                <a:tc>
                  <a:txBody>
                    <a:bodyPr/>
                    <a:lstStyle/>
                    <a:p>
                      <a:pPr>
                        <a:lnSpc>
                          <a:spcPct val="150000"/>
                        </a:lnSpc>
                        <a:spcAft>
                          <a:spcPts val="0"/>
                        </a:spcAft>
                      </a:pPr>
                      <a:r>
                        <a:rPr lang="it-IT" sz="1400">
                          <a:latin typeface="Calibri"/>
                          <a:ea typeface="Calibri"/>
                          <a:cs typeface="Times New Roman"/>
                        </a:rPr>
                        <a:t>  XXX</a:t>
                      </a: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it-IT" sz="1400">
                          <a:latin typeface="Calibri"/>
                          <a:ea typeface="Calibri"/>
                          <a:cs typeface="Times New Roman"/>
                        </a:rPr>
                        <a:t>  XXX</a:t>
                      </a: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9557">
                <a:tc>
                  <a:txBody>
                    <a:bodyPr/>
                    <a:lstStyle/>
                    <a:p>
                      <a:pPr>
                        <a:lnSpc>
                          <a:spcPct val="150000"/>
                        </a:lnSpc>
                        <a:spcAft>
                          <a:spcPts val="0"/>
                        </a:spcAft>
                      </a:pPr>
                      <a:r>
                        <a:rPr lang="it-IT" sz="1400" dirty="0" smtClean="0">
                          <a:latin typeface="Calibri"/>
                          <a:ea typeface="Calibri"/>
                          <a:cs typeface="Times New Roman"/>
                        </a:rPr>
                        <a:t>…</a:t>
                      </a:r>
                      <a:endParaRPr lang="it-IT" sz="1400" dirty="0">
                        <a:latin typeface="Calibri"/>
                        <a:ea typeface="Calibri"/>
                        <a:cs typeface="Times New Roman"/>
                      </a:endParaRP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endParaRPr lang="it-IT" sz="1400">
                        <a:latin typeface="Calibri"/>
                        <a:ea typeface="Calibri"/>
                        <a:cs typeface="Times New Roman"/>
                      </a:endParaRP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endParaRPr lang="it-IT" sz="1400">
                        <a:latin typeface="Calibri"/>
                        <a:ea typeface="Calibri"/>
                        <a:cs typeface="Times New Roman"/>
                      </a:endParaRP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endParaRPr lang="it-IT" sz="1400" dirty="0">
                        <a:latin typeface="Calibri"/>
                        <a:ea typeface="Calibri"/>
                        <a:cs typeface="Times New Roman"/>
                      </a:endParaRP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9557">
                <a:tc>
                  <a:txBody>
                    <a:bodyPr/>
                    <a:lstStyle/>
                    <a:p>
                      <a:pPr>
                        <a:lnSpc>
                          <a:spcPct val="150000"/>
                        </a:lnSpc>
                        <a:spcAft>
                          <a:spcPts val="0"/>
                        </a:spcAft>
                      </a:pPr>
                      <a:r>
                        <a:rPr lang="it-IT" sz="1400" dirty="0" smtClean="0">
                          <a:latin typeface="Calibri"/>
                          <a:ea typeface="Calibri"/>
                          <a:cs typeface="Times New Roman"/>
                        </a:rPr>
                        <a:t>C) ATTIVO CIRCOLANTE</a:t>
                      </a:r>
                      <a:endParaRPr lang="it-IT" sz="1400" dirty="0">
                        <a:latin typeface="Calibri"/>
                        <a:ea typeface="Calibri"/>
                        <a:cs typeface="Times New Roman"/>
                      </a:endParaRP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endParaRPr lang="it-IT" sz="1400" dirty="0">
                        <a:latin typeface="Calibri"/>
                        <a:ea typeface="Calibri"/>
                        <a:cs typeface="Times New Roman"/>
                      </a:endParaRP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endParaRPr lang="it-IT" sz="1400" dirty="0">
                        <a:latin typeface="Calibri"/>
                        <a:ea typeface="Calibri"/>
                        <a:cs typeface="Times New Roman"/>
                      </a:endParaRP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endParaRPr lang="it-IT" sz="1400" dirty="0">
                        <a:latin typeface="Calibri"/>
                        <a:ea typeface="Calibri"/>
                        <a:cs typeface="Times New Roman"/>
                      </a:endParaRP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9557">
                <a:tc>
                  <a:txBody>
                    <a:bodyPr/>
                    <a:lstStyle/>
                    <a:p>
                      <a:pPr>
                        <a:lnSpc>
                          <a:spcPct val="150000"/>
                        </a:lnSpc>
                        <a:spcAft>
                          <a:spcPts val="0"/>
                        </a:spcAft>
                      </a:pPr>
                      <a:r>
                        <a:rPr lang="it-IT" sz="1400" dirty="0" smtClean="0">
                          <a:latin typeface="Calibri"/>
                          <a:ea typeface="Calibri"/>
                          <a:cs typeface="Times New Roman"/>
                        </a:rPr>
                        <a:t>…</a:t>
                      </a:r>
                      <a:endParaRPr lang="it-IT" sz="1400" dirty="0">
                        <a:latin typeface="Calibri"/>
                        <a:ea typeface="Calibri"/>
                        <a:cs typeface="Times New Roman"/>
                      </a:endParaRP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endParaRPr lang="it-IT" sz="1400" dirty="0">
                        <a:latin typeface="Calibri"/>
                        <a:ea typeface="Calibri"/>
                        <a:cs typeface="Times New Roman"/>
                      </a:endParaRP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endParaRPr lang="it-IT" sz="1400" dirty="0">
                        <a:latin typeface="Calibri"/>
                        <a:ea typeface="Calibri"/>
                        <a:cs typeface="Times New Roman"/>
                      </a:endParaRP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endParaRPr lang="it-IT" sz="1400" dirty="0">
                        <a:latin typeface="Calibri"/>
                        <a:ea typeface="Calibri"/>
                        <a:cs typeface="Times New Roman"/>
                      </a:endParaRP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9557">
                <a:tc>
                  <a:txBody>
                    <a:bodyPr/>
                    <a:lstStyle/>
                    <a:p>
                      <a:pPr>
                        <a:lnSpc>
                          <a:spcPct val="150000"/>
                        </a:lnSpc>
                        <a:spcAft>
                          <a:spcPts val="0"/>
                        </a:spcAft>
                      </a:pPr>
                      <a:r>
                        <a:rPr lang="it-IT" sz="1400" dirty="0" smtClean="0">
                          <a:latin typeface="Calibri"/>
                          <a:ea typeface="Calibri"/>
                          <a:cs typeface="Times New Roman"/>
                        </a:rPr>
                        <a:t>4) Prodotti</a:t>
                      </a:r>
                      <a:r>
                        <a:rPr lang="it-IT" sz="1400" baseline="0" dirty="0" smtClean="0">
                          <a:latin typeface="Calibri"/>
                          <a:ea typeface="Calibri"/>
                          <a:cs typeface="Times New Roman"/>
                        </a:rPr>
                        <a:t> finiti e merci</a:t>
                      </a:r>
                      <a:endParaRPr lang="it-IT" sz="1400" dirty="0">
                        <a:latin typeface="Calibri"/>
                        <a:ea typeface="Calibri"/>
                        <a:cs typeface="Times New Roman"/>
                      </a:endParaRP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endParaRPr lang="it-IT" sz="1400" dirty="0">
                        <a:latin typeface="Calibri"/>
                        <a:ea typeface="Calibri"/>
                        <a:cs typeface="Times New Roman"/>
                      </a:endParaRP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endParaRPr lang="it-IT" sz="1400" dirty="0">
                        <a:latin typeface="Calibri"/>
                        <a:ea typeface="Calibri"/>
                        <a:cs typeface="Times New Roman"/>
                      </a:endParaRP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endParaRPr lang="it-IT" sz="1400" dirty="0">
                        <a:latin typeface="Calibri"/>
                        <a:ea typeface="Calibri"/>
                        <a:cs typeface="Times New Roman"/>
                      </a:endParaRP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9557">
                <a:tc>
                  <a:txBody>
                    <a:bodyPr/>
                    <a:lstStyle/>
                    <a:p>
                      <a:pPr>
                        <a:lnSpc>
                          <a:spcPct val="150000"/>
                        </a:lnSpc>
                        <a:spcAft>
                          <a:spcPts val="0"/>
                        </a:spcAft>
                      </a:pPr>
                      <a:endParaRPr lang="it-IT" sz="1400" dirty="0">
                        <a:latin typeface="Calibri"/>
                        <a:ea typeface="Calibri"/>
                        <a:cs typeface="Times New Roman"/>
                      </a:endParaRP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l" defTabSz="914400" rtl="0" eaLnBrk="1" fontAlgn="auto" latinLnBrk="0" hangingPunct="1">
                        <a:lnSpc>
                          <a:spcPct val="150000"/>
                        </a:lnSpc>
                        <a:spcBef>
                          <a:spcPts val="0"/>
                        </a:spcBef>
                        <a:spcAft>
                          <a:spcPts val="0"/>
                        </a:spcAft>
                        <a:buClrTx/>
                        <a:buSzTx/>
                        <a:buFontTx/>
                        <a:buNone/>
                        <a:tabLst/>
                        <a:defRPr/>
                      </a:pPr>
                      <a:r>
                        <a:rPr lang="it-IT" sz="1400" dirty="0" smtClean="0">
                          <a:latin typeface="Calibri"/>
                          <a:ea typeface="Calibri"/>
                          <a:cs typeface="Times New Roman"/>
                        </a:rPr>
                        <a:t>di cui immobili destinati alla vendita</a:t>
                      </a: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l" defTabSz="914400" rtl="0" eaLnBrk="1" fontAlgn="auto" latinLnBrk="0" hangingPunct="1">
                        <a:lnSpc>
                          <a:spcPct val="150000"/>
                        </a:lnSpc>
                        <a:spcBef>
                          <a:spcPts val="0"/>
                        </a:spcBef>
                        <a:spcAft>
                          <a:spcPts val="0"/>
                        </a:spcAft>
                        <a:buClrTx/>
                        <a:buSzTx/>
                        <a:buFontTx/>
                        <a:buNone/>
                        <a:tabLst/>
                        <a:defRPr/>
                      </a:pPr>
                      <a:r>
                        <a:rPr lang="it-IT" sz="1400" dirty="0" smtClean="0">
                          <a:latin typeface="Calibri"/>
                          <a:ea typeface="Calibri"/>
                          <a:cs typeface="Times New Roman"/>
                        </a:rPr>
                        <a:t>420.000</a:t>
                      </a: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l" defTabSz="914400" rtl="0" eaLnBrk="1" fontAlgn="auto" latinLnBrk="0" hangingPunct="1">
                        <a:lnSpc>
                          <a:spcPct val="150000"/>
                        </a:lnSpc>
                        <a:spcBef>
                          <a:spcPts val="0"/>
                        </a:spcBef>
                        <a:spcAft>
                          <a:spcPts val="0"/>
                        </a:spcAft>
                        <a:buClrTx/>
                        <a:buSzTx/>
                        <a:buFontTx/>
                        <a:buNone/>
                        <a:tabLst/>
                        <a:defRPr/>
                      </a:pPr>
                      <a:r>
                        <a:rPr lang="it-IT" sz="1400" dirty="0" smtClean="0">
                          <a:latin typeface="Calibri"/>
                          <a:ea typeface="Calibri"/>
                          <a:cs typeface="Times New Roman"/>
                        </a:rPr>
                        <a:t>400.000</a:t>
                      </a:r>
                    </a:p>
                  </a:txBody>
                  <a:tcPr marL="55739" marR="557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CasellaDiTesto 4"/>
          <p:cNvSpPr txBox="1"/>
          <p:nvPr/>
        </p:nvSpPr>
        <p:spPr>
          <a:xfrm>
            <a:off x="2063552" y="980729"/>
            <a:ext cx="7545976" cy="461665"/>
          </a:xfrm>
          <a:prstGeom prst="rect">
            <a:avLst/>
          </a:prstGeom>
          <a:noFill/>
        </p:spPr>
        <p:txBody>
          <a:bodyPr wrap="none" rtlCol="0">
            <a:spAutoFit/>
          </a:bodyPr>
          <a:lstStyle/>
          <a:p>
            <a:r>
              <a:rPr lang="it-IT" sz="2400" dirty="0"/>
              <a:t>La soluzione dell’OIC 16 (2014): un esempio di applicazione</a:t>
            </a:r>
          </a:p>
        </p:txBody>
      </p:sp>
      <p:sp>
        <p:nvSpPr>
          <p:cNvPr id="6" name="Freccia circolare a destra 5"/>
          <p:cNvSpPr/>
          <p:nvPr/>
        </p:nvSpPr>
        <p:spPr bwMode="auto">
          <a:xfrm>
            <a:off x="9048328" y="4005064"/>
            <a:ext cx="432048" cy="2448272"/>
          </a:xfrm>
          <a:prstGeom prst="curvedRightArrow">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449263" fontAlgn="base">
              <a:spcBef>
                <a:spcPct val="0"/>
              </a:spcBef>
              <a:spcAft>
                <a:spcPct val="0"/>
              </a:spcAft>
              <a:buClr>
                <a:srgbClr val="000000"/>
              </a:buClr>
              <a:buSzPct val="100000"/>
            </a:pPr>
            <a:endParaRPr lang="it-IT" sz="16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ndParaRPr>
          </a:p>
        </p:txBody>
      </p:sp>
      <p:sp>
        <p:nvSpPr>
          <p:cNvPr id="7" name="Freccia circolare a sinistra 6"/>
          <p:cNvSpPr/>
          <p:nvPr/>
        </p:nvSpPr>
        <p:spPr bwMode="auto">
          <a:xfrm>
            <a:off x="10632504" y="4005064"/>
            <a:ext cx="345282" cy="2376264"/>
          </a:xfrm>
          <a:prstGeom prst="curvedLeftArrow">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449263" fontAlgn="base">
              <a:spcBef>
                <a:spcPct val="0"/>
              </a:spcBef>
              <a:spcAft>
                <a:spcPct val="0"/>
              </a:spcAft>
              <a:buClr>
                <a:srgbClr val="000000"/>
              </a:buClr>
              <a:buSzPct val="100000"/>
            </a:pPr>
            <a:endParaRPr lang="it-IT" sz="16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ndParaRPr>
          </a:p>
        </p:txBody>
      </p:sp>
    </p:spTree>
    <p:extLst>
      <p:ext uri="{BB962C8B-B14F-4D97-AF65-F5344CB8AC3E}">
        <p14:creationId xmlns:p14="http://schemas.microsoft.com/office/powerpoint/2010/main" val="21035222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802606" y="9526"/>
            <a:ext cx="8415338" cy="1043211"/>
          </a:xfrm>
        </p:spPr>
        <p:txBody>
          <a:bodyPr/>
          <a:lstStyle/>
          <a:p>
            <a:r>
              <a:rPr lang="it-IT" dirty="0" err="1" smtClean="0"/>
              <a:t>Component</a:t>
            </a:r>
            <a:r>
              <a:rPr lang="it-IT" dirty="0" smtClean="0"/>
              <a:t> approach</a:t>
            </a:r>
            <a:endParaRPr lang="it-IT" dirty="0"/>
          </a:p>
        </p:txBody>
      </p:sp>
      <p:graphicFrame>
        <p:nvGraphicFramePr>
          <p:cNvPr id="5" name="Segnaposto contenuto 3"/>
          <p:cNvGraphicFramePr>
            <a:graphicFrameLocks noGrp="1"/>
          </p:cNvGraphicFramePr>
          <p:nvPr>
            <p:ph sz="quarter" idx="1"/>
          </p:nvPr>
        </p:nvGraphicFramePr>
        <p:xfrm>
          <a:off x="1570772" y="1340768"/>
          <a:ext cx="8916830" cy="4572000"/>
        </p:xfrm>
        <a:graphic>
          <a:graphicData uri="http://schemas.openxmlformats.org/drawingml/2006/table">
            <a:tbl>
              <a:tblPr firstRow="1" bandRow="1">
                <a:tableStyleId>{5C22544A-7EE6-4342-B048-85BDC9FD1C3A}</a:tableStyleId>
              </a:tblPr>
              <a:tblGrid>
                <a:gridCol w="4458415"/>
                <a:gridCol w="4458415"/>
              </a:tblGrid>
              <a:tr h="261453">
                <a:tc>
                  <a:txBody>
                    <a:bodyPr/>
                    <a:lstStyle/>
                    <a:p>
                      <a:r>
                        <a:rPr lang="it-IT" sz="1600" dirty="0" smtClean="0"/>
                        <a:t>OIC 16 (2005)</a:t>
                      </a:r>
                      <a:endParaRPr lang="it-IT" sz="1600" dirty="0"/>
                    </a:p>
                  </a:txBody>
                  <a:tcPr marL="99076" marR="99076"/>
                </a:tc>
                <a:tc>
                  <a:txBody>
                    <a:bodyPr/>
                    <a:lstStyle/>
                    <a:p>
                      <a:r>
                        <a:rPr lang="it-IT" sz="1600" dirty="0" smtClean="0"/>
                        <a:t>OIC 16 (2011)</a:t>
                      </a:r>
                      <a:endParaRPr lang="it-IT" sz="1600" dirty="0"/>
                    </a:p>
                  </a:txBody>
                  <a:tcPr marL="99076" marR="99076"/>
                </a:tc>
              </a:tr>
              <a:tr h="3079515">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it-IT" sz="1600" kern="1200" dirty="0" smtClean="0">
                          <a:solidFill>
                            <a:schemeClr val="dk1"/>
                          </a:solidFill>
                          <a:latin typeface="+mn-lt"/>
                          <a:ea typeface="+mn-ea"/>
                          <a:cs typeface="+mn-cs"/>
                        </a:rPr>
                        <a:t>Nel caso di cespiti che comprendono accessori, componenti o pertinenze, aventi una vita utile di durata </a:t>
                      </a:r>
                      <a:r>
                        <a:rPr lang="it-IT" sz="1600" b="1" kern="1200" dirty="0" smtClean="0">
                          <a:solidFill>
                            <a:schemeClr val="dk1"/>
                          </a:solidFill>
                          <a:latin typeface="+mn-lt"/>
                          <a:ea typeface="+mn-ea"/>
                          <a:cs typeface="+mn-cs"/>
                        </a:rPr>
                        <a:t>inferiore</a:t>
                      </a:r>
                      <a:r>
                        <a:rPr lang="it-IT" sz="1600" kern="1200" dirty="0" smtClean="0">
                          <a:solidFill>
                            <a:schemeClr val="dk1"/>
                          </a:solidFill>
                          <a:latin typeface="+mn-lt"/>
                          <a:ea typeface="+mn-ea"/>
                          <a:cs typeface="+mn-cs"/>
                        </a:rPr>
                        <a:t> al cespite principale si calcola l'ammortamento di tali componenti separatamente dal cespite principale, salvo il caso in cui ciò non sia praticabile. </a:t>
                      </a:r>
                    </a:p>
                    <a:p>
                      <a:pPr algn="just"/>
                      <a:endParaRPr lang="it-IT" sz="1600" dirty="0" smtClean="0"/>
                    </a:p>
                    <a:p>
                      <a:pPr algn="just"/>
                      <a:endParaRPr lang="it-IT" sz="1600" dirty="0" smtClean="0"/>
                    </a:p>
                    <a:p>
                      <a:pPr algn="just"/>
                      <a:r>
                        <a:rPr lang="it-IT" sz="1600" kern="1200" baseline="0" dirty="0" smtClean="0">
                          <a:solidFill>
                            <a:schemeClr val="dk1"/>
                          </a:solidFill>
                          <a:latin typeface="+mn-lt"/>
                          <a:ea typeface="+mn-ea"/>
                          <a:cs typeface="+mn-cs"/>
                        </a:rPr>
                        <a:t>Nel caso in cui il valore dei fabbricati incorpori anche quello dei terreni sui quali essi insistono, il valore dei terreni va scorporato ai fini dell'ammortamento sulla base di stime. In quei casi, invece, in cui il terreno ha un valore in quanto vi insiste un fabbricato, se lo stesso viene meno il costo di bonifica può azzerare verosimilmente quello del terreno, con la conseguenza che anch' esso va ammortizzato.</a:t>
                      </a:r>
                      <a:endParaRPr lang="it-IT" sz="1600" dirty="0"/>
                    </a:p>
                  </a:txBody>
                  <a:tcPr marL="99076" marR="99076"/>
                </a:tc>
                <a:tc>
                  <a:txBody>
                    <a:bodyPr/>
                    <a:lstStyle/>
                    <a:p>
                      <a:pPr algn="just"/>
                      <a:r>
                        <a:rPr lang="it-IT" sz="1600" kern="1200" dirty="0" smtClean="0">
                          <a:solidFill>
                            <a:schemeClr val="dk1"/>
                          </a:solidFill>
                          <a:latin typeface="+mn-lt"/>
                          <a:ea typeface="+mn-ea"/>
                          <a:cs typeface="+mn-cs"/>
                        </a:rPr>
                        <a:t>Se l’immobilizzazione materiale comprende componenti, pertinenze o accessori, aventi vite utili di durata </a:t>
                      </a:r>
                      <a:r>
                        <a:rPr lang="it-IT" sz="1600" b="1" kern="1200" dirty="0" smtClean="0">
                          <a:solidFill>
                            <a:schemeClr val="dk1"/>
                          </a:solidFill>
                          <a:latin typeface="+mn-lt"/>
                          <a:ea typeface="+mn-ea"/>
                          <a:cs typeface="+mn-cs"/>
                        </a:rPr>
                        <a:t>diversa</a:t>
                      </a:r>
                      <a:r>
                        <a:rPr lang="it-IT" sz="1600" kern="1200" dirty="0" smtClean="0">
                          <a:solidFill>
                            <a:schemeClr val="dk1"/>
                          </a:solidFill>
                          <a:latin typeface="+mn-lt"/>
                          <a:ea typeface="+mn-ea"/>
                          <a:cs typeface="+mn-cs"/>
                        </a:rPr>
                        <a:t> dal cespite principale, l’ammortamento di tali componenti si calcola separatamente dal cespite principale, salvo il caso in cui ciò non sia praticabile </a:t>
                      </a:r>
                      <a:r>
                        <a:rPr lang="it-IT" sz="1600" b="1" kern="1200" dirty="0" smtClean="0">
                          <a:solidFill>
                            <a:schemeClr val="dk1"/>
                          </a:solidFill>
                          <a:latin typeface="+mn-lt"/>
                          <a:ea typeface="+mn-ea"/>
                          <a:cs typeface="+mn-cs"/>
                        </a:rPr>
                        <a:t>o significativo</a:t>
                      </a:r>
                      <a:r>
                        <a:rPr lang="it-IT" sz="1600" kern="1200" dirty="0" smtClean="0">
                          <a:solidFill>
                            <a:schemeClr val="dk1"/>
                          </a:solidFill>
                          <a:latin typeface="+mn-lt"/>
                          <a:ea typeface="+mn-ea"/>
                          <a:cs typeface="+mn-cs"/>
                        </a:rPr>
                        <a:t>. […..] </a:t>
                      </a:r>
                    </a:p>
                    <a:p>
                      <a:pPr algn="just"/>
                      <a:endParaRPr lang="it-IT" sz="1600" kern="1200" dirty="0" smtClean="0">
                        <a:solidFill>
                          <a:schemeClr val="dk1"/>
                        </a:solidFill>
                        <a:latin typeface="+mn-lt"/>
                        <a:ea typeface="+mn-ea"/>
                        <a:cs typeface="+mn-cs"/>
                      </a:endParaRPr>
                    </a:p>
                    <a:p>
                      <a:pPr algn="just"/>
                      <a:r>
                        <a:rPr lang="it-IT" sz="1600" kern="1200" baseline="0" dirty="0" smtClean="0">
                          <a:solidFill>
                            <a:schemeClr val="dk1"/>
                          </a:solidFill>
                          <a:latin typeface="+mn-lt"/>
                          <a:ea typeface="+mn-ea"/>
                          <a:cs typeface="+mn-cs"/>
                        </a:rPr>
                        <a:t>Se il valore dei fabbricati incorpora anche quello dei terreni sui quali insistono, il valore del fabbricato va scorporato, anche in base a stime, per essere ammortizzato.</a:t>
                      </a:r>
                    </a:p>
                    <a:p>
                      <a:pPr algn="just"/>
                      <a:r>
                        <a:rPr lang="it-IT" sz="1600" kern="1200" baseline="0" dirty="0" smtClean="0">
                          <a:solidFill>
                            <a:schemeClr val="dk1"/>
                          </a:solidFill>
                          <a:latin typeface="+mn-lt"/>
                          <a:ea typeface="+mn-ea"/>
                          <a:cs typeface="+mn-cs"/>
                        </a:rPr>
                        <a:t>In particolare, il valore del terreno è determinato come differenza residua dopo aver prima scorporato il valore del fabbricato.</a:t>
                      </a:r>
                      <a:endParaRPr lang="it-IT" sz="1600" dirty="0"/>
                    </a:p>
                  </a:txBody>
                  <a:tcPr marL="99076" marR="99076"/>
                </a:tc>
              </a:tr>
            </a:tbl>
          </a:graphicData>
        </a:graphic>
      </p:graphicFrame>
    </p:spTree>
    <p:extLst>
      <p:ext uri="{BB962C8B-B14F-4D97-AF65-F5344CB8AC3E}">
        <p14:creationId xmlns:p14="http://schemas.microsoft.com/office/powerpoint/2010/main" val="26131085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ttangolo 6"/>
          <p:cNvSpPr>
            <a:spLocks noChangeArrowheads="1"/>
          </p:cNvSpPr>
          <p:nvPr/>
        </p:nvSpPr>
        <p:spPr bwMode="auto">
          <a:xfrm>
            <a:off x="527382" y="1412776"/>
            <a:ext cx="11137237" cy="2965555"/>
          </a:xfrm>
          <a:prstGeom prst="rect">
            <a:avLst/>
          </a:prstGeom>
          <a:noFill/>
          <a:ln w="9525">
            <a:noFill/>
            <a:miter lim="800000"/>
            <a:headEnd/>
            <a:tailEnd/>
          </a:ln>
        </p:spPr>
        <p:txBody>
          <a:bodyPr wrap="square">
            <a:spAutoFit/>
          </a:bodyPr>
          <a:lstStyle/>
          <a:p>
            <a:pPr algn="just"/>
            <a:r>
              <a:rPr lang="it-IT" sz="1867" dirty="0">
                <a:latin typeface="Garamond" pitchFamily="18" charset="0"/>
              </a:rPr>
              <a:t>Alcune premesse iniziali</a:t>
            </a:r>
          </a:p>
          <a:p>
            <a:pPr algn="just"/>
            <a:endParaRPr lang="it-IT" sz="1867" dirty="0">
              <a:latin typeface="Garamond" pitchFamily="18" charset="0"/>
            </a:endParaRPr>
          </a:p>
          <a:p>
            <a:pPr marL="380990" indent="-380990" algn="just">
              <a:buFont typeface="Arial" panose="020B0604020202020204" pitchFamily="34" charset="0"/>
              <a:buChar char="•"/>
            </a:pPr>
            <a:r>
              <a:rPr lang="it-IT" sz="1867" dirty="0">
                <a:latin typeface="Garamond" pitchFamily="18" charset="0"/>
              </a:rPr>
              <a:t>i principi contabili nazionali sono adesso, a differenza di quando sono stati originariamente pensati, riferiti a società che non quotano i propri titoli in mercati organizzati</a:t>
            </a:r>
          </a:p>
          <a:p>
            <a:pPr algn="just">
              <a:buFontTx/>
              <a:buChar char="-"/>
            </a:pPr>
            <a:endParaRPr lang="it-IT" sz="1867" dirty="0">
              <a:latin typeface="Garamond" pitchFamily="18" charset="0"/>
            </a:endParaRPr>
          </a:p>
          <a:p>
            <a:pPr marL="380990" indent="-380990" algn="just">
              <a:buFont typeface="Arial" panose="020B0604020202020204" pitchFamily="34" charset="0"/>
              <a:buChar char="•"/>
            </a:pPr>
            <a:r>
              <a:rPr lang="it-IT" sz="1867" dirty="0">
                <a:latin typeface="Garamond" pitchFamily="18" charset="0"/>
              </a:rPr>
              <a:t>nel futuro (piuttosto prossimo), il legislatore nazionale dovrà recepire il disposto della direttiva (UE) 34/2013, su cui il MEF ha già presentato una consultazione pubblicazione per la predisposizione delle opportune linee guida</a:t>
            </a:r>
          </a:p>
          <a:p>
            <a:pPr marL="380990" indent="-380990" algn="just">
              <a:buFont typeface="Arial" panose="020B0604020202020204" pitchFamily="34" charset="0"/>
              <a:buChar char="•"/>
            </a:pPr>
            <a:endParaRPr lang="it-IT" sz="1867" dirty="0">
              <a:latin typeface="Garamond" pitchFamily="18" charset="0"/>
            </a:endParaRPr>
          </a:p>
          <a:p>
            <a:pPr marL="380990" indent="-380990" algn="just">
              <a:buFont typeface="Arial" panose="020B0604020202020204" pitchFamily="34" charset="0"/>
              <a:buChar char="•"/>
            </a:pPr>
            <a:r>
              <a:rPr lang="it-IT" sz="1867" dirty="0">
                <a:latin typeface="Garamond" pitchFamily="18" charset="0"/>
              </a:rPr>
              <a:t>la funzione del bilancio, soprattutto in contesti di crisi, è strategica</a:t>
            </a:r>
          </a:p>
          <a:p>
            <a:pPr algn="just"/>
            <a:endParaRPr lang="it-IT" sz="1867" dirty="0">
              <a:latin typeface="Garamond" pitchFamily="18" charset="0"/>
            </a:endParaRPr>
          </a:p>
        </p:txBody>
      </p:sp>
      <p:sp>
        <p:nvSpPr>
          <p:cNvPr id="16389" name="Rectangle 3"/>
          <p:cNvSpPr>
            <a:spLocks noChangeArrowheads="1"/>
          </p:cNvSpPr>
          <p:nvPr/>
        </p:nvSpPr>
        <p:spPr bwMode="auto">
          <a:xfrm>
            <a:off x="623392" y="836713"/>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Il progetto di revisione dei Principi contabili nazionali</a:t>
            </a:r>
            <a:endParaRPr lang="it-IT" sz="2400" dirty="0">
              <a:latin typeface="Garamond" pitchFamily="18" charset="0"/>
            </a:endParaRPr>
          </a:p>
        </p:txBody>
      </p:sp>
      <p:sp>
        <p:nvSpPr>
          <p:cNvPr id="7" name="Rectangle 3"/>
          <p:cNvSpPr>
            <a:spLocks noChangeArrowheads="1"/>
          </p:cNvSpPr>
          <p:nvPr/>
        </p:nvSpPr>
        <p:spPr bwMode="auto">
          <a:xfrm>
            <a:off x="603085" y="164638"/>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LA REVISIONE DEI PRINCIPI CONTABILI NAZIONALI</a:t>
            </a:r>
            <a:endParaRPr lang="it-IT" sz="2400" dirty="0">
              <a:latin typeface="Garamond" pitchFamily="18" charset="0"/>
            </a:endParaRPr>
          </a:p>
        </p:txBody>
      </p:sp>
    </p:spTree>
    <p:extLst>
      <p:ext uri="{BB962C8B-B14F-4D97-AF65-F5344CB8AC3E}">
        <p14:creationId xmlns:p14="http://schemas.microsoft.com/office/powerpoint/2010/main" val="352796319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2"/>
          <p:cNvSpPr>
            <a:spLocks noGrp="1" noChangeArrowheads="1"/>
          </p:cNvSpPr>
          <p:nvPr>
            <p:ph type="title"/>
          </p:nvPr>
        </p:nvSpPr>
        <p:spPr/>
        <p:txBody>
          <a:bodyPr/>
          <a:lstStyle/>
          <a:p>
            <a:pPr eaLnBrk="1" hangingPunct="1"/>
            <a:r>
              <a:rPr lang="it-IT" dirty="0" smtClean="0"/>
              <a:t>La rilevazione</a:t>
            </a:r>
          </a:p>
        </p:txBody>
      </p:sp>
      <p:sp>
        <p:nvSpPr>
          <p:cNvPr id="2052" name="Rectangle 3"/>
          <p:cNvSpPr>
            <a:spLocks noGrp="1" noChangeArrowheads="1"/>
          </p:cNvSpPr>
          <p:nvPr>
            <p:ph type="body" idx="1"/>
          </p:nvPr>
        </p:nvSpPr>
        <p:spPr>
          <a:xfrm>
            <a:off x="1488281" y="1905001"/>
            <a:ext cx="8415338" cy="4233863"/>
          </a:xfrm>
        </p:spPr>
        <p:txBody>
          <a:bodyPr/>
          <a:lstStyle/>
          <a:p>
            <a:pPr eaLnBrk="1" hangingPunct="1"/>
            <a:r>
              <a:rPr lang="it-IT"/>
              <a:t>	Il trasferimento del titolo di proprietà costituisce il momento di rilevazione iniziale del pertinente bene in bilancio</a:t>
            </a:r>
          </a:p>
          <a:p>
            <a:pPr eaLnBrk="1" hangingPunct="1"/>
            <a:r>
              <a:rPr lang="it-IT"/>
              <a:t>	Le immobilizzazioni di cui l’impresa ha il possesso ma non la proprietà non sono, fatta eccezione per il caso in cui sia disposto diversamente, riconosciute come attività patrimoniali e, per questo, non sono iscritte nello stato patrimoniale del possessore </a:t>
            </a:r>
          </a:p>
        </p:txBody>
      </p:sp>
    </p:spTree>
    <p:extLst>
      <p:ext uri="{BB962C8B-B14F-4D97-AF65-F5344CB8AC3E}">
        <p14:creationId xmlns:p14="http://schemas.microsoft.com/office/powerpoint/2010/main" val="93767811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2035970" y="188641"/>
            <a:ext cx="7947025" cy="1296144"/>
          </a:xfrm>
        </p:spPr>
        <p:txBody>
          <a:bodyPr/>
          <a:lstStyle/>
          <a:p>
            <a:pPr eaLnBrk="1" hangingPunct="1"/>
            <a:r>
              <a:rPr lang="it-IT" dirty="0" smtClean="0"/>
              <a:t>Valutazione: Criteri generali </a:t>
            </a:r>
            <a:r>
              <a:rPr lang="it-IT" sz="2400" dirty="0"/>
              <a:t>(parte non presente nell’OIC 16, ma sempre concettualmente valida)</a:t>
            </a:r>
          </a:p>
        </p:txBody>
      </p:sp>
      <p:sp>
        <p:nvSpPr>
          <p:cNvPr id="23555" name="Rectangle 3"/>
          <p:cNvSpPr>
            <a:spLocks noGrp="1" noChangeArrowheads="1"/>
          </p:cNvSpPr>
          <p:nvPr>
            <p:ph type="body" idx="1"/>
          </p:nvPr>
        </p:nvSpPr>
        <p:spPr>
          <a:xfrm>
            <a:off x="1493044" y="1700214"/>
            <a:ext cx="9205912" cy="4897437"/>
          </a:xfrm>
        </p:spPr>
        <p:txBody>
          <a:bodyPr/>
          <a:lstStyle/>
          <a:p>
            <a:pPr eaLnBrk="1" hangingPunct="1">
              <a:lnSpc>
                <a:spcPct val="80000"/>
              </a:lnSpc>
            </a:pPr>
            <a:r>
              <a:rPr lang="it-IT" altLang="zh-CN" sz="2400">
                <a:ea typeface="SimSun" pitchFamily="2" charset="-122"/>
              </a:rPr>
              <a:t>la valutazione delle voci deve essere fatta:</a:t>
            </a:r>
          </a:p>
          <a:p>
            <a:pPr lvl="1" eaLnBrk="1" hangingPunct="1">
              <a:lnSpc>
                <a:spcPct val="80000"/>
              </a:lnSpc>
              <a:buFont typeface="Arial" charset="0"/>
              <a:buChar char="•"/>
            </a:pPr>
            <a:r>
              <a:rPr lang="it-IT" altLang="zh-CN" sz="2000">
                <a:ea typeface="SimSun" pitchFamily="2" charset="-122"/>
              </a:rPr>
              <a:t>secondo prudenza e nella prospettiva della continuazione dell'attivit</a:t>
            </a:r>
            <a:r>
              <a:rPr lang="it-IT" altLang="zh-CN" sz="2000">
                <a:latin typeface="Times New Roman" pitchFamily="18" charset="0"/>
                <a:ea typeface="SimSun" pitchFamily="2" charset="-122"/>
              </a:rPr>
              <a:t>à</a:t>
            </a:r>
            <a:endParaRPr lang="it-IT" altLang="zh-CN" sz="2000">
              <a:ea typeface="SimSun" pitchFamily="2" charset="-122"/>
            </a:endParaRPr>
          </a:p>
          <a:p>
            <a:pPr lvl="1" eaLnBrk="1" hangingPunct="1">
              <a:lnSpc>
                <a:spcPct val="80000"/>
              </a:lnSpc>
              <a:buFont typeface="Arial" charset="0"/>
              <a:buChar char="•"/>
            </a:pPr>
            <a:r>
              <a:rPr lang="it-IT" altLang="zh-CN" sz="2000">
                <a:ea typeface="SimSun" pitchFamily="2" charset="-122"/>
              </a:rPr>
              <a:t>tenendo conto della funzione economica dell</a:t>
            </a:r>
            <a:r>
              <a:rPr lang="it-IT" altLang="zh-CN" sz="2000">
                <a:latin typeface="Times New Roman" pitchFamily="18" charset="0"/>
                <a:ea typeface="SimSun" pitchFamily="2" charset="-122"/>
              </a:rPr>
              <a:t>’</a:t>
            </a:r>
            <a:r>
              <a:rPr lang="it-IT" altLang="zh-CN" sz="2000">
                <a:ea typeface="SimSun" pitchFamily="2" charset="-122"/>
              </a:rPr>
              <a:t>elemento dell</a:t>
            </a:r>
            <a:r>
              <a:rPr lang="it-IT" altLang="zh-CN" sz="2000">
                <a:latin typeface="Times New Roman" pitchFamily="18" charset="0"/>
                <a:ea typeface="SimSun" pitchFamily="2" charset="-122"/>
              </a:rPr>
              <a:t>’</a:t>
            </a:r>
            <a:r>
              <a:rPr lang="it-IT" altLang="zh-CN" sz="2000">
                <a:ea typeface="SimSun" pitchFamily="2" charset="-122"/>
              </a:rPr>
              <a:t>attivo o del passivo considerato</a:t>
            </a:r>
          </a:p>
          <a:p>
            <a:pPr lvl="1" eaLnBrk="1" hangingPunct="1">
              <a:lnSpc>
                <a:spcPct val="80000"/>
              </a:lnSpc>
              <a:buFont typeface="Arial" charset="0"/>
              <a:buChar char="•"/>
            </a:pPr>
            <a:r>
              <a:rPr lang="it-IT" altLang="zh-CN" sz="2000">
                <a:ea typeface="SimSun" pitchFamily="2" charset="-122"/>
              </a:rPr>
              <a:t>si possono indicare esclusivamente gli utili realizzati alla data di chiusura dell'esercizio</a:t>
            </a:r>
          </a:p>
          <a:p>
            <a:pPr lvl="1" eaLnBrk="1" hangingPunct="1">
              <a:lnSpc>
                <a:spcPct val="80000"/>
              </a:lnSpc>
              <a:buFont typeface="Arial" charset="0"/>
              <a:buChar char="•"/>
            </a:pPr>
            <a:r>
              <a:rPr lang="it-IT" altLang="zh-CN" sz="2000">
                <a:ea typeface="SimSun" pitchFamily="2" charset="-122"/>
              </a:rPr>
              <a:t>si deve tener conto dei rischi e delle perdite di competenza dell'esercizio, anche se conosciuti dopo la chiusura di questo</a:t>
            </a:r>
          </a:p>
          <a:p>
            <a:pPr lvl="1" eaLnBrk="1" hangingPunct="1">
              <a:lnSpc>
                <a:spcPct val="80000"/>
              </a:lnSpc>
              <a:buFont typeface="Arial" charset="0"/>
              <a:buChar char="•"/>
            </a:pPr>
            <a:r>
              <a:rPr lang="it-IT" altLang="zh-CN" sz="2000">
                <a:ea typeface="SimSun" pitchFamily="2" charset="-122"/>
              </a:rPr>
              <a:t>i criteri di valutazione non possono essere modificati da un esercizio all'altro</a:t>
            </a:r>
          </a:p>
          <a:p>
            <a:pPr lvl="1" eaLnBrk="1" hangingPunct="1">
              <a:lnSpc>
                <a:spcPct val="80000"/>
              </a:lnSpc>
              <a:buFont typeface="Arial" charset="0"/>
              <a:buChar char="•"/>
            </a:pPr>
            <a:r>
              <a:rPr lang="it-IT" altLang="zh-CN" sz="2000">
                <a:ea typeface="SimSun" pitchFamily="2" charset="-122"/>
              </a:rPr>
              <a:t>in base al principio di competenza</a:t>
            </a:r>
          </a:p>
          <a:p>
            <a:pPr eaLnBrk="1" hangingPunct="1">
              <a:lnSpc>
                <a:spcPct val="80000"/>
              </a:lnSpc>
            </a:pPr>
            <a:endParaRPr lang="it-IT" altLang="zh-CN" sz="2400">
              <a:ea typeface="SimSun" pitchFamily="2" charset="-122"/>
            </a:endParaRPr>
          </a:p>
          <a:p>
            <a:pPr eaLnBrk="1" hangingPunct="1">
              <a:lnSpc>
                <a:spcPct val="80000"/>
              </a:lnSpc>
            </a:pPr>
            <a:r>
              <a:rPr lang="it-IT" altLang="zh-CN" sz="2400">
                <a:ea typeface="SimSun" pitchFamily="2" charset="-122"/>
              </a:rPr>
              <a:t>Le deroghe sono consentite in casi eccezionali. La nota integrativa deve motivare la deroga e indicarne l'influenza sulla rappresentazione della situazione patrimoniale e finanziaria e del risultato economico</a:t>
            </a:r>
            <a:endParaRPr lang="it-IT" sz="2400"/>
          </a:p>
        </p:txBody>
      </p:sp>
    </p:spTree>
    <p:extLst>
      <p:ext uri="{BB962C8B-B14F-4D97-AF65-F5344CB8AC3E}">
        <p14:creationId xmlns:p14="http://schemas.microsoft.com/office/powerpoint/2010/main" val="429375360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2132807" y="609600"/>
            <a:ext cx="8443913" cy="1371600"/>
          </a:xfrm>
        </p:spPr>
        <p:txBody>
          <a:bodyPr vert="horz" lIns="92075" tIns="46038" rIns="92075" bIns="46038" rtlCol="0" anchor="ctr">
            <a:normAutofit/>
          </a:bodyPr>
          <a:lstStyle/>
          <a:p>
            <a:pPr eaLnBrk="1" hangingPunct="1"/>
            <a:r>
              <a:rPr lang="it-IT" sz="3200" b="1"/>
              <a:t>La valutazione iniziale delle</a:t>
            </a:r>
            <a:br>
              <a:rPr lang="it-IT" sz="3200" b="1"/>
            </a:br>
            <a:r>
              <a:rPr lang="it-IT" sz="3200" b="1"/>
              <a:t>IMMOBILIZZAZIONI MATERIALI</a:t>
            </a:r>
          </a:p>
        </p:txBody>
      </p:sp>
      <p:sp>
        <p:nvSpPr>
          <p:cNvPr id="1025027" name="Freeform 3"/>
          <p:cNvSpPr>
            <a:spLocks/>
          </p:cNvSpPr>
          <p:nvPr/>
        </p:nvSpPr>
        <p:spPr bwMode="auto">
          <a:xfrm>
            <a:off x="9427370" y="3883025"/>
            <a:ext cx="73025" cy="65088"/>
          </a:xfrm>
          <a:custGeom>
            <a:avLst/>
            <a:gdLst/>
            <a:ahLst/>
            <a:cxnLst>
              <a:cxn ang="0">
                <a:pos x="41" y="81"/>
              </a:cxn>
              <a:cxn ang="0">
                <a:pos x="49" y="79"/>
              </a:cxn>
              <a:cxn ang="0">
                <a:pos x="56" y="77"/>
              </a:cxn>
              <a:cxn ang="0">
                <a:pos x="63" y="72"/>
              </a:cxn>
              <a:cxn ang="0">
                <a:pos x="70" y="68"/>
              </a:cxn>
              <a:cxn ang="0">
                <a:pos x="74" y="63"/>
              </a:cxn>
              <a:cxn ang="0">
                <a:pos x="78" y="56"/>
              </a:cxn>
              <a:cxn ang="0">
                <a:pos x="81" y="48"/>
              </a:cxn>
              <a:cxn ang="0">
                <a:pos x="84" y="40"/>
              </a:cxn>
              <a:cxn ang="0">
                <a:pos x="81" y="30"/>
              </a:cxn>
              <a:cxn ang="0">
                <a:pos x="78" y="24"/>
              </a:cxn>
              <a:cxn ang="0">
                <a:pos x="74" y="17"/>
              </a:cxn>
              <a:cxn ang="0">
                <a:pos x="70" y="12"/>
              </a:cxn>
              <a:cxn ang="0">
                <a:pos x="63" y="5"/>
              </a:cxn>
              <a:cxn ang="0">
                <a:pos x="56" y="2"/>
              </a:cxn>
              <a:cxn ang="0">
                <a:pos x="49" y="0"/>
              </a:cxn>
              <a:cxn ang="0">
                <a:pos x="41" y="0"/>
              </a:cxn>
              <a:cxn ang="0">
                <a:pos x="32" y="0"/>
              </a:cxn>
              <a:cxn ang="0">
                <a:pos x="25" y="2"/>
              </a:cxn>
              <a:cxn ang="0">
                <a:pos x="17" y="5"/>
              </a:cxn>
              <a:cxn ang="0">
                <a:pos x="11" y="12"/>
              </a:cxn>
              <a:cxn ang="0">
                <a:pos x="6" y="17"/>
              </a:cxn>
              <a:cxn ang="0">
                <a:pos x="2" y="24"/>
              </a:cxn>
              <a:cxn ang="0">
                <a:pos x="0" y="30"/>
              </a:cxn>
              <a:cxn ang="0">
                <a:pos x="0" y="40"/>
              </a:cxn>
              <a:cxn ang="0">
                <a:pos x="0" y="48"/>
              </a:cxn>
              <a:cxn ang="0">
                <a:pos x="2" y="56"/>
              </a:cxn>
              <a:cxn ang="0">
                <a:pos x="6" y="63"/>
              </a:cxn>
              <a:cxn ang="0">
                <a:pos x="11" y="68"/>
              </a:cxn>
              <a:cxn ang="0">
                <a:pos x="17" y="72"/>
              </a:cxn>
              <a:cxn ang="0">
                <a:pos x="25" y="77"/>
              </a:cxn>
              <a:cxn ang="0">
                <a:pos x="32" y="79"/>
              </a:cxn>
              <a:cxn ang="0">
                <a:pos x="41" y="81"/>
              </a:cxn>
              <a:cxn ang="0">
                <a:pos x="41" y="81"/>
              </a:cxn>
            </a:cxnLst>
            <a:rect l="0" t="0" r="r" b="b"/>
            <a:pathLst>
              <a:path w="84" h="81">
                <a:moveTo>
                  <a:pt x="41" y="81"/>
                </a:moveTo>
                <a:lnTo>
                  <a:pt x="49" y="79"/>
                </a:lnTo>
                <a:lnTo>
                  <a:pt x="56" y="77"/>
                </a:lnTo>
                <a:lnTo>
                  <a:pt x="63" y="72"/>
                </a:lnTo>
                <a:lnTo>
                  <a:pt x="70" y="68"/>
                </a:lnTo>
                <a:lnTo>
                  <a:pt x="74" y="63"/>
                </a:lnTo>
                <a:lnTo>
                  <a:pt x="78" y="56"/>
                </a:lnTo>
                <a:lnTo>
                  <a:pt x="81" y="48"/>
                </a:lnTo>
                <a:lnTo>
                  <a:pt x="84" y="40"/>
                </a:lnTo>
                <a:lnTo>
                  <a:pt x="81" y="30"/>
                </a:lnTo>
                <a:lnTo>
                  <a:pt x="78" y="24"/>
                </a:lnTo>
                <a:lnTo>
                  <a:pt x="74" y="17"/>
                </a:lnTo>
                <a:lnTo>
                  <a:pt x="70" y="12"/>
                </a:lnTo>
                <a:lnTo>
                  <a:pt x="63" y="5"/>
                </a:lnTo>
                <a:lnTo>
                  <a:pt x="56" y="2"/>
                </a:lnTo>
                <a:lnTo>
                  <a:pt x="49" y="0"/>
                </a:lnTo>
                <a:lnTo>
                  <a:pt x="41" y="0"/>
                </a:lnTo>
                <a:lnTo>
                  <a:pt x="32" y="0"/>
                </a:lnTo>
                <a:lnTo>
                  <a:pt x="25" y="2"/>
                </a:lnTo>
                <a:lnTo>
                  <a:pt x="17" y="5"/>
                </a:lnTo>
                <a:lnTo>
                  <a:pt x="11" y="12"/>
                </a:lnTo>
                <a:lnTo>
                  <a:pt x="6" y="17"/>
                </a:lnTo>
                <a:lnTo>
                  <a:pt x="2" y="24"/>
                </a:lnTo>
                <a:lnTo>
                  <a:pt x="0" y="30"/>
                </a:lnTo>
                <a:lnTo>
                  <a:pt x="0" y="40"/>
                </a:lnTo>
                <a:lnTo>
                  <a:pt x="0" y="48"/>
                </a:lnTo>
                <a:lnTo>
                  <a:pt x="2" y="56"/>
                </a:lnTo>
                <a:lnTo>
                  <a:pt x="6" y="63"/>
                </a:lnTo>
                <a:lnTo>
                  <a:pt x="11" y="68"/>
                </a:lnTo>
                <a:lnTo>
                  <a:pt x="17" y="72"/>
                </a:lnTo>
                <a:lnTo>
                  <a:pt x="25" y="77"/>
                </a:lnTo>
                <a:lnTo>
                  <a:pt x="32" y="79"/>
                </a:lnTo>
                <a:lnTo>
                  <a:pt x="41" y="81"/>
                </a:lnTo>
                <a:lnTo>
                  <a:pt x="41" y="81"/>
                </a:lnTo>
                <a:close/>
              </a:path>
            </a:pathLst>
          </a:custGeom>
          <a:solidFill>
            <a:srgbClr val="FFFFFF"/>
          </a:solidFill>
          <a:ln w="9525">
            <a:noFill/>
            <a:round/>
            <a:headEnd/>
            <a:tailEnd/>
          </a:ln>
        </p:spPr>
        <p:txBody>
          <a:bodyPr/>
          <a:lstStyle/>
          <a:p>
            <a:pPr>
              <a:defRPr/>
            </a:pPr>
            <a:endParaRPr lang="it-IT"/>
          </a:p>
        </p:txBody>
      </p:sp>
      <p:sp>
        <p:nvSpPr>
          <p:cNvPr id="1025028" name="Freeform 4"/>
          <p:cNvSpPr>
            <a:spLocks/>
          </p:cNvSpPr>
          <p:nvPr/>
        </p:nvSpPr>
        <p:spPr bwMode="auto">
          <a:xfrm>
            <a:off x="8651081" y="3881438"/>
            <a:ext cx="71438" cy="63500"/>
          </a:xfrm>
          <a:custGeom>
            <a:avLst/>
            <a:gdLst/>
            <a:ahLst/>
            <a:cxnLst>
              <a:cxn ang="0">
                <a:pos x="41" y="80"/>
              </a:cxn>
              <a:cxn ang="0">
                <a:pos x="49" y="79"/>
              </a:cxn>
              <a:cxn ang="0">
                <a:pos x="56" y="76"/>
              </a:cxn>
              <a:cxn ang="0">
                <a:pos x="63" y="72"/>
              </a:cxn>
              <a:cxn ang="0">
                <a:pos x="70" y="68"/>
              </a:cxn>
              <a:cxn ang="0">
                <a:pos x="74" y="62"/>
              </a:cxn>
              <a:cxn ang="0">
                <a:pos x="78" y="56"/>
              </a:cxn>
              <a:cxn ang="0">
                <a:pos x="81" y="48"/>
              </a:cxn>
              <a:cxn ang="0">
                <a:pos x="83" y="40"/>
              </a:cxn>
              <a:cxn ang="0">
                <a:pos x="81" y="31"/>
              </a:cxn>
              <a:cxn ang="0">
                <a:pos x="78" y="24"/>
              </a:cxn>
              <a:cxn ang="0">
                <a:pos x="74" y="16"/>
              </a:cxn>
              <a:cxn ang="0">
                <a:pos x="70" y="11"/>
              </a:cxn>
              <a:cxn ang="0">
                <a:pos x="63" y="5"/>
              </a:cxn>
              <a:cxn ang="0">
                <a:pos x="56" y="1"/>
              </a:cxn>
              <a:cxn ang="0">
                <a:pos x="49" y="0"/>
              </a:cxn>
              <a:cxn ang="0">
                <a:pos x="41" y="0"/>
              </a:cxn>
              <a:cxn ang="0">
                <a:pos x="31" y="0"/>
              </a:cxn>
              <a:cxn ang="0">
                <a:pos x="25" y="1"/>
              </a:cxn>
              <a:cxn ang="0">
                <a:pos x="17" y="5"/>
              </a:cxn>
              <a:cxn ang="0">
                <a:pos x="11" y="11"/>
              </a:cxn>
              <a:cxn ang="0">
                <a:pos x="6" y="16"/>
              </a:cxn>
              <a:cxn ang="0">
                <a:pos x="1" y="24"/>
              </a:cxn>
              <a:cxn ang="0">
                <a:pos x="0" y="31"/>
              </a:cxn>
              <a:cxn ang="0">
                <a:pos x="0" y="40"/>
              </a:cxn>
              <a:cxn ang="0">
                <a:pos x="0" y="48"/>
              </a:cxn>
              <a:cxn ang="0">
                <a:pos x="1" y="56"/>
              </a:cxn>
              <a:cxn ang="0">
                <a:pos x="6" y="62"/>
              </a:cxn>
              <a:cxn ang="0">
                <a:pos x="11" y="68"/>
              </a:cxn>
              <a:cxn ang="0">
                <a:pos x="17" y="72"/>
              </a:cxn>
              <a:cxn ang="0">
                <a:pos x="25" y="76"/>
              </a:cxn>
              <a:cxn ang="0">
                <a:pos x="31" y="79"/>
              </a:cxn>
              <a:cxn ang="0">
                <a:pos x="41" y="80"/>
              </a:cxn>
              <a:cxn ang="0">
                <a:pos x="41" y="80"/>
              </a:cxn>
            </a:cxnLst>
            <a:rect l="0" t="0" r="r" b="b"/>
            <a:pathLst>
              <a:path w="83" h="80">
                <a:moveTo>
                  <a:pt x="41" y="80"/>
                </a:moveTo>
                <a:lnTo>
                  <a:pt x="49" y="79"/>
                </a:lnTo>
                <a:lnTo>
                  <a:pt x="56" y="76"/>
                </a:lnTo>
                <a:lnTo>
                  <a:pt x="63" y="72"/>
                </a:lnTo>
                <a:lnTo>
                  <a:pt x="70" y="68"/>
                </a:lnTo>
                <a:lnTo>
                  <a:pt x="74" y="62"/>
                </a:lnTo>
                <a:lnTo>
                  <a:pt x="78" y="56"/>
                </a:lnTo>
                <a:lnTo>
                  <a:pt x="81" y="48"/>
                </a:lnTo>
                <a:lnTo>
                  <a:pt x="83" y="40"/>
                </a:lnTo>
                <a:lnTo>
                  <a:pt x="81" y="31"/>
                </a:lnTo>
                <a:lnTo>
                  <a:pt x="78" y="24"/>
                </a:lnTo>
                <a:lnTo>
                  <a:pt x="74" y="16"/>
                </a:lnTo>
                <a:lnTo>
                  <a:pt x="70" y="11"/>
                </a:lnTo>
                <a:lnTo>
                  <a:pt x="63" y="5"/>
                </a:lnTo>
                <a:lnTo>
                  <a:pt x="56" y="1"/>
                </a:lnTo>
                <a:lnTo>
                  <a:pt x="49" y="0"/>
                </a:lnTo>
                <a:lnTo>
                  <a:pt x="41" y="0"/>
                </a:lnTo>
                <a:lnTo>
                  <a:pt x="31" y="0"/>
                </a:lnTo>
                <a:lnTo>
                  <a:pt x="25" y="1"/>
                </a:lnTo>
                <a:lnTo>
                  <a:pt x="17" y="5"/>
                </a:lnTo>
                <a:lnTo>
                  <a:pt x="11" y="11"/>
                </a:lnTo>
                <a:lnTo>
                  <a:pt x="6" y="16"/>
                </a:lnTo>
                <a:lnTo>
                  <a:pt x="1" y="24"/>
                </a:lnTo>
                <a:lnTo>
                  <a:pt x="0" y="31"/>
                </a:lnTo>
                <a:lnTo>
                  <a:pt x="0" y="40"/>
                </a:lnTo>
                <a:lnTo>
                  <a:pt x="0" y="48"/>
                </a:lnTo>
                <a:lnTo>
                  <a:pt x="1" y="56"/>
                </a:lnTo>
                <a:lnTo>
                  <a:pt x="6" y="62"/>
                </a:lnTo>
                <a:lnTo>
                  <a:pt x="11" y="68"/>
                </a:lnTo>
                <a:lnTo>
                  <a:pt x="17" y="72"/>
                </a:lnTo>
                <a:lnTo>
                  <a:pt x="25" y="76"/>
                </a:lnTo>
                <a:lnTo>
                  <a:pt x="31" y="79"/>
                </a:lnTo>
                <a:lnTo>
                  <a:pt x="41" y="80"/>
                </a:lnTo>
                <a:lnTo>
                  <a:pt x="41" y="80"/>
                </a:lnTo>
                <a:close/>
              </a:path>
            </a:pathLst>
          </a:custGeom>
          <a:solidFill>
            <a:srgbClr val="FFFFFF"/>
          </a:solidFill>
          <a:ln w="9525">
            <a:noFill/>
            <a:round/>
            <a:headEnd/>
            <a:tailEnd/>
          </a:ln>
        </p:spPr>
        <p:txBody>
          <a:bodyPr/>
          <a:lstStyle/>
          <a:p>
            <a:pPr>
              <a:defRPr/>
            </a:pPr>
            <a:endParaRPr lang="it-IT"/>
          </a:p>
        </p:txBody>
      </p:sp>
      <p:sp>
        <p:nvSpPr>
          <p:cNvPr id="1025029" name="Freeform 5"/>
          <p:cNvSpPr>
            <a:spLocks/>
          </p:cNvSpPr>
          <p:nvPr/>
        </p:nvSpPr>
        <p:spPr bwMode="auto">
          <a:xfrm>
            <a:off x="7870031" y="1806575"/>
            <a:ext cx="71438" cy="65088"/>
          </a:xfrm>
          <a:custGeom>
            <a:avLst/>
            <a:gdLst/>
            <a:ahLst/>
            <a:cxnLst>
              <a:cxn ang="0">
                <a:pos x="44" y="80"/>
              </a:cxn>
              <a:cxn ang="0">
                <a:pos x="51" y="78"/>
              </a:cxn>
              <a:cxn ang="0">
                <a:pos x="58" y="76"/>
              </a:cxn>
              <a:cxn ang="0">
                <a:pos x="65" y="72"/>
              </a:cxn>
              <a:cxn ang="0">
                <a:pos x="72" y="68"/>
              </a:cxn>
              <a:cxn ang="0">
                <a:pos x="76" y="61"/>
              </a:cxn>
              <a:cxn ang="0">
                <a:pos x="80" y="55"/>
              </a:cxn>
              <a:cxn ang="0">
                <a:pos x="83" y="47"/>
              </a:cxn>
              <a:cxn ang="0">
                <a:pos x="84" y="40"/>
              </a:cxn>
              <a:cxn ang="0">
                <a:pos x="83" y="31"/>
              </a:cxn>
              <a:cxn ang="0">
                <a:pos x="80" y="24"/>
              </a:cxn>
              <a:cxn ang="0">
                <a:pos x="76" y="16"/>
              </a:cxn>
              <a:cxn ang="0">
                <a:pos x="72" y="12"/>
              </a:cxn>
              <a:cxn ang="0">
                <a:pos x="65" y="5"/>
              </a:cxn>
              <a:cxn ang="0">
                <a:pos x="58" y="2"/>
              </a:cxn>
              <a:cxn ang="0">
                <a:pos x="51" y="0"/>
              </a:cxn>
              <a:cxn ang="0">
                <a:pos x="44" y="0"/>
              </a:cxn>
              <a:cxn ang="0">
                <a:pos x="34" y="0"/>
              </a:cxn>
              <a:cxn ang="0">
                <a:pos x="26" y="2"/>
              </a:cxn>
              <a:cxn ang="0">
                <a:pos x="19" y="5"/>
              </a:cxn>
              <a:cxn ang="0">
                <a:pos x="13" y="12"/>
              </a:cxn>
              <a:cxn ang="0">
                <a:pos x="6" y="16"/>
              </a:cxn>
              <a:cxn ang="0">
                <a:pos x="3" y="24"/>
              </a:cxn>
              <a:cxn ang="0">
                <a:pos x="0" y="31"/>
              </a:cxn>
              <a:cxn ang="0">
                <a:pos x="0" y="40"/>
              </a:cxn>
              <a:cxn ang="0">
                <a:pos x="0" y="47"/>
              </a:cxn>
              <a:cxn ang="0">
                <a:pos x="3" y="55"/>
              </a:cxn>
              <a:cxn ang="0">
                <a:pos x="6" y="61"/>
              </a:cxn>
              <a:cxn ang="0">
                <a:pos x="13" y="68"/>
              </a:cxn>
              <a:cxn ang="0">
                <a:pos x="19" y="72"/>
              </a:cxn>
              <a:cxn ang="0">
                <a:pos x="26" y="76"/>
              </a:cxn>
              <a:cxn ang="0">
                <a:pos x="34" y="78"/>
              </a:cxn>
              <a:cxn ang="0">
                <a:pos x="44" y="80"/>
              </a:cxn>
              <a:cxn ang="0">
                <a:pos x="44" y="80"/>
              </a:cxn>
            </a:cxnLst>
            <a:rect l="0" t="0" r="r" b="b"/>
            <a:pathLst>
              <a:path w="84" h="80">
                <a:moveTo>
                  <a:pt x="44" y="80"/>
                </a:moveTo>
                <a:lnTo>
                  <a:pt x="51" y="78"/>
                </a:lnTo>
                <a:lnTo>
                  <a:pt x="58" y="76"/>
                </a:lnTo>
                <a:lnTo>
                  <a:pt x="65" y="72"/>
                </a:lnTo>
                <a:lnTo>
                  <a:pt x="72" y="68"/>
                </a:lnTo>
                <a:lnTo>
                  <a:pt x="76" y="61"/>
                </a:lnTo>
                <a:lnTo>
                  <a:pt x="80" y="55"/>
                </a:lnTo>
                <a:lnTo>
                  <a:pt x="83" y="47"/>
                </a:lnTo>
                <a:lnTo>
                  <a:pt x="84" y="40"/>
                </a:lnTo>
                <a:lnTo>
                  <a:pt x="83" y="31"/>
                </a:lnTo>
                <a:lnTo>
                  <a:pt x="80" y="24"/>
                </a:lnTo>
                <a:lnTo>
                  <a:pt x="76" y="16"/>
                </a:lnTo>
                <a:lnTo>
                  <a:pt x="72" y="12"/>
                </a:lnTo>
                <a:lnTo>
                  <a:pt x="65" y="5"/>
                </a:lnTo>
                <a:lnTo>
                  <a:pt x="58" y="2"/>
                </a:lnTo>
                <a:lnTo>
                  <a:pt x="51" y="0"/>
                </a:lnTo>
                <a:lnTo>
                  <a:pt x="44" y="0"/>
                </a:lnTo>
                <a:lnTo>
                  <a:pt x="34" y="0"/>
                </a:lnTo>
                <a:lnTo>
                  <a:pt x="26" y="2"/>
                </a:lnTo>
                <a:lnTo>
                  <a:pt x="19" y="5"/>
                </a:lnTo>
                <a:lnTo>
                  <a:pt x="13" y="12"/>
                </a:lnTo>
                <a:lnTo>
                  <a:pt x="6" y="16"/>
                </a:lnTo>
                <a:lnTo>
                  <a:pt x="3" y="24"/>
                </a:lnTo>
                <a:lnTo>
                  <a:pt x="0" y="31"/>
                </a:lnTo>
                <a:lnTo>
                  <a:pt x="0" y="40"/>
                </a:lnTo>
                <a:lnTo>
                  <a:pt x="0" y="47"/>
                </a:lnTo>
                <a:lnTo>
                  <a:pt x="3" y="55"/>
                </a:lnTo>
                <a:lnTo>
                  <a:pt x="6" y="61"/>
                </a:lnTo>
                <a:lnTo>
                  <a:pt x="13" y="68"/>
                </a:lnTo>
                <a:lnTo>
                  <a:pt x="19" y="72"/>
                </a:lnTo>
                <a:lnTo>
                  <a:pt x="26" y="76"/>
                </a:lnTo>
                <a:lnTo>
                  <a:pt x="34" y="78"/>
                </a:lnTo>
                <a:lnTo>
                  <a:pt x="44" y="80"/>
                </a:lnTo>
                <a:lnTo>
                  <a:pt x="44" y="80"/>
                </a:lnTo>
                <a:close/>
              </a:path>
            </a:pathLst>
          </a:custGeom>
          <a:solidFill>
            <a:srgbClr val="FFFFFF"/>
          </a:solidFill>
          <a:ln w="9525">
            <a:noFill/>
            <a:round/>
            <a:headEnd/>
            <a:tailEnd/>
          </a:ln>
        </p:spPr>
        <p:txBody>
          <a:bodyPr/>
          <a:lstStyle/>
          <a:p>
            <a:pPr>
              <a:defRPr/>
            </a:pPr>
            <a:endParaRPr lang="it-IT"/>
          </a:p>
        </p:txBody>
      </p:sp>
      <p:sp>
        <p:nvSpPr>
          <p:cNvPr id="1025030" name="Freeform 6"/>
          <p:cNvSpPr>
            <a:spLocks/>
          </p:cNvSpPr>
          <p:nvPr/>
        </p:nvSpPr>
        <p:spPr bwMode="auto">
          <a:xfrm>
            <a:off x="7877969" y="3865564"/>
            <a:ext cx="69850" cy="65087"/>
          </a:xfrm>
          <a:custGeom>
            <a:avLst/>
            <a:gdLst/>
            <a:ahLst/>
            <a:cxnLst>
              <a:cxn ang="0">
                <a:pos x="42" y="82"/>
              </a:cxn>
              <a:cxn ang="0">
                <a:pos x="49" y="79"/>
              </a:cxn>
              <a:cxn ang="0">
                <a:pos x="59" y="78"/>
              </a:cxn>
              <a:cxn ang="0">
                <a:pos x="64" y="72"/>
              </a:cxn>
              <a:cxn ang="0">
                <a:pos x="71" y="68"/>
              </a:cxn>
              <a:cxn ang="0">
                <a:pos x="76" y="61"/>
              </a:cxn>
              <a:cxn ang="0">
                <a:pos x="80" y="55"/>
              </a:cxn>
              <a:cxn ang="0">
                <a:pos x="83" y="48"/>
              </a:cxn>
              <a:cxn ang="0">
                <a:pos x="83" y="40"/>
              </a:cxn>
              <a:cxn ang="0">
                <a:pos x="83" y="31"/>
              </a:cxn>
              <a:cxn ang="0">
                <a:pos x="80" y="24"/>
              </a:cxn>
              <a:cxn ang="0">
                <a:pos x="76" y="17"/>
              </a:cxn>
              <a:cxn ang="0">
                <a:pos x="71" y="12"/>
              </a:cxn>
              <a:cxn ang="0">
                <a:pos x="64" y="5"/>
              </a:cxn>
              <a:cxn ang="0">
                <a:pos x="59" y="2"/>
              </a:cxn>
              <a:cxn ang="0">
                <a:pos x="49" y="0"/>
              </a:cxn>
              <a:cxn ang="0">
                <a:pos x="42" y="0"/>
              </a:cxn>
              <a:cxn ang="0">
                <a:pos x="32" y="0"/>
              </a:cxn>
              <a:cxn ang="0">
                <a:pos x="24" y="2"/>
              </a:cxn>
              <a:cxn ang="0">
                <a:pos x="17" y="5"/>
              </a:cxn>
              <a:cxn ang="0">
                <a:pos x="11" y="12"/>
              </a:cxn>
              <a:cxn ang="0">
                <a:pos x="4" y="17"/>
              </a:cxn>
              <a:cxn ang="0">
                <a:pos x="2" y="24"/>
              </a:cxn>
              <a:cxn ang="0">
                <a:pos x="0" y="31"/>
              </a:cxn>
              <a:cxn ang="0">
                <a:pos x="0" y="40"/>
              </a:cxn>
              <a:cxn ang="0">
                <a:pos x="0" y="48"/>
              </a:cxn>
              <a:cxn ang="0">
                <a:pos x="2" y="55"/>
              </a:cxn>
              <a:cxn ang="0">
                <a:pos x="4" y="61"/>
              </a:cxn>
              <a:cxn ang="0">
                <a:pos x="11" y="68"/>
              </a:cxn>
              <a:cxn ang="0">
                <a:pos x="17" y="72"/>
              </a:cxn>
              <a:cxn ang="0">
                <a:pos x="24" y="78"/>
              </a:cxn>
              <a:cxn ang="0">
                <a:pos x="32" y="79"/>
              </a:cxn>
              <a:cxn ang="0">
                <a:pos x="42" y="82"/>
              </a:cxn>
              <a:cxn ang="0">
                <a:pos x="42" y="82"/>
              </a:cxn>
            </a:cxnLst>
            <a:rect l="0" t="0" r="r" b="b"/>
            <a:pathLst>
              <a:path w="83" h="82">
                <a:moveTo>
                  <a:pt x="42" y="82"/>
                </a:moveTo>
                <a:lnTo>
                  <a:pt x="49" y="79"/>
                </a:lnTo>
                <a:lnTo>
                  <a:pt x="59" y="78"/>
                </a:lnTo>
                <a:lnTo>
                  <a:pt x="64" y="72"/>
                </a:lnTo>
                <a:lnTo>
                  <a:pt x="71" y="68"/>
                </a:lnTo>
                <a:lnTo>
                  <a:pt x="76" y="61"/>
                </a:lnTo>
                <a:lnTo>
                  <a:pt x="80" y="55"/>
                </a:lnTo>
                <a:lnTo>
                  <a:pt x="83" y="48"/>
                </a:lnTo>
                <a:lnTo>
                  <a:pt x="83" y="40"/>
                </a:lnTo>
                <a:lnTo>
                  <a:pt x="83" y="31"/>
                </a:lnTo>
                <a:lnTo>
                  <a:pt x="80" y="24"/>
                </a:lnTo>
                <a:lnTo>
                  <a:pt x="76" y="17"/>
                </a:lnTo>
                <a:lnTo>
                  <a:pt x="71" y="12"/>
                </a:lnTo>
                <a:lnTo>
                  <a:pt x="64" y="5"/>
                </a:lnTo>
                <a:lnTo>
                  <a:pt x="59" y="2"/>
                </a:lnTo>
                <a:lnTo>
                  <a:pt x="49" y="0"/>
                </a:lnTo>
                <a:lnTo>
                  <a:pt x="42" y="0"/>
                </a:lnTo>
                <a:lnTo>
                  <a:pt x="32" y="0"/>
                </a:lnTo>
                <a:lnTo>
                  <a:pt x="24" y="2"/>
                </a:lnTo>
                <a:lnTo>
                  <a:pt x="17" y="5"/>
                </a:lnTo>
                <a:lnTo>
                  <a:pt x="11" y="12"/>
                </a:lnTo>
                <a:lnTo>
                  <a:pt x="4" y="17"/>
                </a:lnTo>
                <a:lnTo>
                  <a:pt x="2" y="24"/>
                </a:lnTo>
                <a:lnTo>
                  <a:pt x="0" y="31"/>
                </a:lnTo>
                <a:lnTo>
                  <a:pt x="0" y="40"/>
                </a:lnTo>
                <a:lnTo>
                  <a:pt x="0" y="48"/>
                </a:lnTo>
                <a:lnTo>
                  <a:pt x="2" y="55"/>
                </a:lnTo>
                <a:lnTo>
                  <a:pt x="4" y="61"/>
                </a:lnTo>
                <a:lnTo>
                  <a:pt x="11" y="68"/>
                </a:lnTo>
                <a:lnTo>
                  <a:pt x="17" y="72"/>
                </a:lnTo>
                <a:lnTo>
                  <a:pt x="24" y="78"/>
                </a:lnTo>
                <a:lnTo>
                  <a:pt x="32" y="79"/>
                </a:lnTo>
                <a:lnTo>
                  <a:pt x="42" y="82"/>
                </a:lnTo>
                <a:lnTo>
                  <a:pt x="42" y="82"/>
                </a:lnTo>
                <a:close/>
              </a:path>
            </a:pathLst>
          </a:custGeom>
          <a:solidFill>
            <a:srgbClr val="FFFFFF"/>
          </a:solidFill>
          <a:ln w="9525">
            <a:noFill/>
            <a:round/>
            <a:headEnd/>
            <a:tailEnd/>
          </a:ln>
        </p:spPr>
        <p:txBody>
          <a:bodyPr/>
          <a:lstStyle/>
          <a:p>
            <a:pPr>
              <a:defRPr/>
            </a:pPr>
            <a:endParaRPr lang="it-IT"/>
          </a:p>
        </p:txBody>
      </p:sp>
      <p:sp>
        <p:nvSpPr>
          <p:cNvPr id="1025031" name="Freeform 7"/>
          <p:cNvSpPr>
            <a:spLocks/>
          </p:cNvSpPr>
          <p:nvPr/>
        </p:nvSpPr>
        <p:spPr bwMode="auto">
          <a:xfrm>
            <a:off x="10270332" y="1776413"/>
            <a:ext cx="73025" cy="61912"/>
          </a:xfrm>
          <a:custGeom>
            <a:avLst/>
            <a:gdLst/>
            <a:ahLst/>
            <a:cxnLst>
              <a:cxn ang="0">
                <a:pos x="40" y="79"/>
              </a:cxn>
              <a:cxn ang="0">
                <a:pos x="48" y="78"/>
              </a:cxn>
              <a:cxn ang="0">
                <a:pos x="57" y="75"/>
              </a:cxn>
              <a:cxn ang="0">
                <a:pos x="64" y="71"/>
              </a:cxn>
              <a:cxn ang="0">
                <a:pos x="69" y="68"/>
              </a:cxn>
              <a:cxn ang="0">
                <a:pos x="74" y="61"/>
              </a:cxn>
              <a:cxn ang="0">
                <a:pos x="79" y="55"/>
              </a:cxn>
              <a:cxn ang="0">
                <a:pos x="81" y="48"/>
              </a:cxn>
              <a:cxn ang="0">
                <a:pos x="83" y="41"/>
              </a:cxn>
              <a:cxn ang="0">
                <a:pos x="81" y="32"/>
              </a:cxn>
              <a:cxn ang="0">
                <a:pos x="79" y="24"/>
              </a:cxn>
              <a:cxn ang="0">
                <a:pos x="74" y="17"/>
              </a:cxn>
              <a:cxn ang="0">
                <a:pos x="69" y="12"/>
              </a:cxn>
              <a:cxn ang="0">
                <a:pos x="64" y="5"/>
              </a:cxn>
              <a:cxn ang="0">
                <a:pos x="57" y="2"/>
              </a:cxn>
              <a:cxn ang="0">
                <a:pos x="48" y="0"/>
              </a:cxn>
              <a:cxn ang="0">
                <a:pos x="40" y="0"/>
              </a:cxn>
              <a:cxn ang="0">
                <a:pos x="32" y="0"/>
              </a:cxn>
              <a:cxn ang="0">
                <a:pos x="25" y="2"/>
              </a:cxn>
              <a:cxn ang="0">
                <a:pos x="16" y="5"/>
              </a:cxn>
              <a:cxn ang="0">
                <a:pos x="11" y="12"/>
              </a:cxn>
              <a:cxn ang="0">
                <a:pos x="5" y="17"/>
              </a:cxn>
              <a:cxn ang="0">
                <a:pos x="1" y="24"/>
              </a:cxn>
              <a:cxn ang="0">
                <a:pos x="0" y="32"/>
              </a:cxn>
              <a:cxn ang="0">
                <a:pos x="0" y="41"/>
              </a:cxn>
              <a:cxn ang="0">
                <a:pos x="0" y="48"/>
              </a:cxn>
              <a:cxn ang="0">
                <a:pos x="1" y="55"/>
              </a:cxn>
              <a:cxn ang="0">
                <a:pos x="5" y="61"/>
              </a:cxn>
              <a:cxn ang="0">
                <a:pos x="11" y="68"/>
              </a:cxn>
              <a:cxn ang="0">
                <a:pos x="16" y="71"/>
              </a:cxn>
              <a:cxn ang="0">
                <a:pos x="25" y="75"/>
              </a:cxn>
              <a:cxn ang="0">
                <a:pos x="32" y="78"/>
              </a:cxn>
              <a:cxn ang="0">
                <a:pos x="40" y="79"/>
              </a:cxn>
              <a:cxn ang="0">
                <a:pos x="40" y="79"/>
              </a:cxn>
            </a:cxnLst>
            <a:rect l="0" t="0" r="r" b="b"/>
            <a:pathLst>
              <a:path w="83" h="79">
                <a:moveTo>
                  <a:pt x="40" y="79"/>
                </a:moveTo>
                <a:lnTo>
                  <a:pt x="48" y="78"/>
                </a:lnTo>
                <a:lnTo>
                  <a:pt x="57" y="75"/>
                </a:lnTo>
                <a:lnTo>
                  <a:pt x="64" y="71"/>
                </a:lnTo>
                <a:lnTo>
                  <a:pt x="69" y="68"/>
                </a:lnTo>
                <a:lnTo>
                  <a:pt x="74" y="61"/>
                </a:lnTo>
                <a:lnTo>
                  <a:pt x="79" y="55"/>
                </a:lnTo>
                <a:lnTo>
                  <a:pt x="81" y="48"/>
                </a:lnTo>
                <a:lnTo>
                  <a:pt x="83" y="41"/>
                </a:lnTo>
                <a:lnTo>
                  <a:pt x="81" y="32"/>
                </a:lnTo>
                <a:lnTo>
                  <a:pt x="79" y="24"/>
                </a:lnTo>
                <a:lnTo>
                  <a:pt x="74" y="17"/>
                </a:lnTo>
                <a:lnTo>
                  <a:pt x="69" y="12"/>
                </a:lnTo>
                <a:lnTo>
                  <a:pt x="64" y="5"/>
                </a:lnTo>
                <a:lnTo>
                  <a:pt x="57" y="2"/>
                </a:lnTo>
                <a:lnTo>
                  <a:pt x="48" y="0"/>
                </a:lnTo>
                <a:lnTo>
                  <a:pt x="40" y="0"/>
                </a:lnTo>
                <a:lnTo>
                  <a:pt x="32" y="0"/>
                </a:lnTo>
                <a:lnTo>
                  <a:pt x="25" y="2"/>
                </a:lnTo>
                <a:lnTo>
                  <a:pt x="16" y="5"/>
                </a:lnTo>
                <a:lnTo>
                  <a:pt x="11" y="12"/>
                </a:lnTo>
                <a:lnTo>
                  <a:pt x="5" y="17"/>
                </a:lnTo>
                <a:lnTo>
                  <a:pt x="1" y="24"/>
                </a:lnTo>
                <a:lnTo>
                  <a:pt x="0" y="32"/>
                </a:lnTo>
                <a:lnTo>
                  <a:pt x="0" y="41"/>
                </a:lnTo>
                <a:lnTo>
                  <a:pt x="0" y="48"/>
                </a:lnTo>
                <a:lnTo>
                  <a:pt x="1" y="55"/>
                </a:lnTo>
                <a:lnTo>
                  <a:pt x="5" y="61"/>
                </a:lnTo>
                <a:lnTo>
                  <a:pt x="11" y="68"/>
                </a:lnTo>
                <a:lnTo>
                  <a:pt x="16" y="71"/>
                </a:lnTo>
                <a:lnTo>
                  <a:pt x="25" y="75"/>
                </a:lnTo>
                <a:lnTo>
                  <a:pt x="32" y="78"/>
                </a:lnTo>
                <a:lnTo>
                  <a:pt x="40" y="79"/>
                </a:lnTo>
                <a:lnTo>
                  <a:pt x="40" y="79"/>
                </a:lnTo>
                <a:close/>
              </a:path>
            </a:pathLst>
          </a:custGeom>
          <a:solidFill>
            <a:srgbClr val="FFFFFF"/>
          </a:solidFill>
          <a:ln w="9525">
            <a:noFill/>
            <a:round/>
            <a:headEnd/>
            <a:tailEnd/>
          </a:ln>
        </p:spPr>
        <p:txBody>
          <a:bodyPr/>
          <a:lstStyle/>
          <a:p>
            <a:pPr>
              <a:defRPr/>
            </a:pPr>
            <a:endParaRPr lang="it-IT"/>
          </a:p>
        </p:txBody>
      </p:sp>
      <p:sp>
        <p:nvSpPr>
          <p:cNvPr id="24585" name="Rectangle 9"/>
          <p:cNvSpPr>
            <a:spLocks noChangeArrowheads="1"/>
          </p:cNvSpPr>
          <p:nvPr/>
        </p:nvSpPr>
        <p:spPr bwMode="auto">
          <a:xfrm>
            <a:off x="1702594" y="4403726"/>
            <a:ext cx="3443250" cy="1200971"/>
          </a:xfrm>
          <a:prstGeom prst="rect">
            <a:avLst/>
          </a:prstGeom>
          <a:noFill/>
          <a:ln w="9525">
            <a:noFill/>
            <a:miter lim="800000"/>
            <a:headEnd/>
            <a:tailEnd/>
          </a:ln>
        </p:spPr>
        <p:txBody>
          <a:bodyPr wrap="none" lIns="92075" tIns="46038" rIns="92075" bIns="46038">
            <a:spAutoFit/>
          </a:bodyPr>
          <a:lstStyle/>
          <a:p>
            <a:pPr defTabSz="762000" eaLnBrk="0" hangingPunct="0"/>
            <a:r>
              <a:rPr lang="it-IT" sz="2400" b="1" i="1">
                <a:solidFill>
                  <a:schemeClr val="accent2"/>
                </a:solidFill>
                <a:latin typeface="Times New Roman" pitchFamily="18" charset="0"/>
              </a:rPr>
              <a:t>“1) Le immobilizzazioni</a:t>
            </a:r>
          </a:p>
          <a:p>
            <a:pPr defTabSz="762000" eaLnBrk="0" hangingPunct="0"/>
            <a:r>
              <a:rPr lang="it-IT" sz="2400" b="1" i="1">
                <a:solidFill>
                  <a:schemeClr val="accent2"/>
                </a:solidFill>
                <a:latin typeface="Times New Roman" pitchFamily="18" charset="0"/>
              </a:rPr>
              <a:t>sono  iscritte al  costo di</a:t>
            </a:r>
          </a:p>
          <a:p>
            <a:pPr defTabSz="762000" eaLnBrk="0" hangingPunct="0"/>
            <a:r>
              <a:rPr lang="it-IT" sz="2400" b="1" i="1">
                <a:solidFill>
                  <a:schemeClr val="accent2"/>
                </a:solidFill>
                <a:latin typeface="Times New Roman" pitchFamily="18" charset="0"/>
              </a:rPr>
              <a:t>acquisto o di produzione”</a:t>
            </a:r>
          </a:p>
        </p:txBody>
      </p:sp>
      <p:sp>
        <p:nvSpPr>
          <p:cNvPr id="24586" name="Rectangle 10"/>
          <p:cNvSpPr>
            <a:spLocks noChangeArrowheads="1"/>
          </p:cNvSpPr>
          <p:nvPr/>
        </p:nvSpPr>
        <p:spPr bwMode="auto">
          <a:xfrm>
            <a:off x="2297907" y="2895600"/>
            <a:ext cx="1905971" cy="1053238"/>
          </a:xfrm>
          <a:prstGeom prst="rect">
            <a:avLst/>
          </a:prstGeom>
          <a:noFill/>
          <a:ln w="9525">
            <a:noFill/>
            <a:miter lim="800000"/>
            <a:headEnd/>
            <a:tailEnd/>
          </a:ln>
        </p:spPr>
        <p:txBody>
          <a:bodyPr wrap="none" lIns="92075" tIns="46038" rIns="92075" bIns="46038">
            <a:spAutoFit/>
          </a:bodyPr>
          <a:lstStyle/>
          <a:p>
            <a:pPr defTabSz="762000" eaLnBrk="0" hangingPunct="0"/>
            <a:r>
              <a:rPr lang="it-IT" sz="2400" b="1">
                <a:latin typeface="Times New Roman" pitchFamily="18" charset="0"/>
              </a:rPr>
              <a:t>C.C.</a:t>
            </a:r>
          </a:p>
          <a:p>
            <a:pPr defTabSz="762000" eaLnBrk="0" hangingPunct="0">
              <a:lnSpc>
                <a:spcPct val="80000"/>
              </a:lnSpc>
            </a:pPr>
            <a:r>
              <a:rPr lang="it-IT" sz="2400" b="1">
                <a:latin typeface="Times New Roman" pitchFamily="18" charset="0"/>
              </a:rPr>
              <a:t>Art. 2426,</a:t>
            </a:r>
          </a:p>
          <a:p>
            <a:pPr defTabSz="762000" eaLnBrk="0" hangingPunct="0">
              <a:lnSpc>
                <a:spcPct val="80000"/>
              </a:lnSpc>
            </a:pPr>
            <a:r>
              <a:rPr lang="it-IT" sz="2400" b="1">
                <a:latin typeface="Times New Roman" pitchFamily="18" charset="0"/>
              </a:rPr>
              <a:t>I co., punto 1</a:t>
            </a:r>
          </a:p>
        </p:txBody>
      </p:sp>
    </p:spTree>
    <p:extLst>
      <p:ext uri="{BB962C8B-B14F-4D97-AF65-F5344CB8AC3E}">
        <p14:creationId xmlns:p14="http://schemas.microsoft.com/office/powerpoint/2010/main" val="205341536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it-IT" sz="4000" dirty="0"/>
              <a:t>Il valore iniziale (originario)</a:t>
            </a:r>
            <a:endParaRPr lang="it-IT" sz="3200" dirty="0"/>
          </a:p>
        </p:txBody>
      </p:sp>
      <p:sp>
        <p:nvSpPr>
          <p:cNvPr id="25603" name="Rectangle 3"/>
          <p:cNvSpPr>
            <a:spLocks noGrp="1" noChangeArrowheads="1"/>
          </p:cNvSpPr>
          <p:nvPr>
            <p:ph type="body" idx="1"/>
          </p:nvPr>
        </p:nvSpPr>
        <p:spPr/>
        <p:txBody>
          <a:bodyPr/>
          <a:lstStyle/>
          <a:p>
            <a:pPr eaLnBrk="1" hangingPunct="1">
              <a:lnSpc>
                <a:spcPct val="90000"/>
              </a:lnSpc>
            </a:pPr>
            <a:r>
              <a:rPr lang="it-IT" altLang="zh-CN">
                <a:ea typeface="SimSun" pitchFamily="2" charset="-122"/>
              </a:rPr>
              <a:t>Il valore originario di un'immobilizzazione materiale </a:t>
            </a:r>
            <a:r>
              <a:rPr lang="it-IT" altLang="zh-CN">
                <a:latin typeface="Times New Roman" pitchFamily="18" charset="0"/>
                <a:ea typeface="SimSun" pitchFamily="2" charset="-122"/>
              </a:rPr>
              <a:t>è</a:t>
            </a:r>
            <a:r>
              <a:rPr lang="it-IT" altLang="zh-CN">
                <a:ea typeface="SimSun" pitchFamily="2" charset="-122"/>
              </a:rPr>
              <a:t> costituito dal costo per l'impresa ed include tutti i costi relativi all'acquisizione del cespite nel luogo e nelle condizioni di utilit</a:t>
            </a:r>
            <a:r>
              <a:rPr lang="it-IT" altLang="zh-CN">
                <a:latin typeface="Times New Roman" pitchFamily="18" charset="0"/>
                <a:ea typeface="SimSun" pitchFamily="2" charset="-122"/>
              </a:rPr>
              <a:t>à </a:t>
            </a:r>
            <a:r>
              <a:rPr lang="it-IT" altLang="zh-CN">
                <a:ea typeface="SimSun" pitchFamily="2" charset="-122"/>
              </a:rPr>
              <a:t>, affinch</a:t>
            </a:r>
            <a:r>
              <a:rPr lang="it-IT" altLang="zh-CN">
                <a:latin typeface="Times New Roman" pitchFamily="18" charset="0"/>
                <a:ea typeface="SimSun" pitchFamily="2" charset="-122"/>
              </a:rPr>
              <a:t>é</a:t>
            </a:r>
            <a:r>
              <a:rPr lang="it-IT" altLang="zh-CN">
                <a:ea typeface="SimSun" pitchFamily="2" charset="-122"/>
              </a:rPr>
              <a:t> esso costituisca bene duraturo per l'impresa</a:t>
            </a:r>
          </a:p>
        </p:txBody>
      </p:sp>
    </p:spTree>
    <p:extLst>
      <p:ext uri="{BB962C8B-B14F-4D97-AF65-F5344CB8AC3E}">
        <p14:creationId xmlns:p14="http://schemas.microsoft.com/office/powerpoint/2010/main" val="418675517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1802606" y="260648"/>
            <a:ext cx="8415338" cy="1440160"/>
          </a:xfrm>
        </p:spPr>
        <p:txBody>
          <a:bodyPr/>
          <a:lstStyle/>
          <a:p>
            <a:pPr eaLnBrk="1" hangingPunct="1"/>
            <a:r>
              <a:rPr lang="it-IT" dirty="0" smtClean="0"/>
              <a:t>Le casistiche per l’identificazione del valore originario</a:t>
            </a:r>
          </a:p>
        </p:txBody>
      </p:sp>
      <p:sp>
        <p:nvSpPr>
          <p:cNvPr id="26627" name="Rectangle 3"/>
          <p:cNvSpPr>
            <a:spLocks noGrp="1" noChangeArrowheads="1"/>
          </p:cNvSpPr>
          <p:nvPr>
            <p:ph type="body" idx="1"/>
          </p:nvPr>
        </p:nvSpPr>
        <p:spPr/>
        <p:txBody>
          <a:bodyPr/>
          <a:lstStyle/>
          <a:p>
            <a:pPr eaLnBrk="1" hangingPunct="1"/>
            <a:r>
              <a:rPr lang="it-IT" dirty="0"/>
              <a:t>	Occorre identificare le modalità con cui l’impresa è venuta in possesso, </a:t>
            </a:r>
            <a:r>
              <a:rPr lang="it-IT" i="1" dirty="0" err="1"/>
              <a:t>rectius</a:t>
            </a:r>
            <a:r>
              <a:rPr lang="it-IT" dirty="0"/>
              <a:t> in proprietà, del bene immobilizzato per poter meglio configurare la figura di costo di riferimento</a:t>
            </a:r>
          </a:p>
          <a:p>
            <a:pPr eaLnBrk="1" hangingPunct="1"/>
            <a:r>
              <a:rPr lang="it-IT" dirty="0"/>
              <a:t>	I casi più frequenti sono:</a:t>
            </a:r>
          </a:p>
          <a:p>
            <a:pPr eaLnBrk="1" hangingPunct="1"/>
            <a:r>
              <a:rPr lang="it-IT" dirty="0"/>
              <a:t>	- acquisto</a:t>
            </a:r>
          </a:p>
          <a:p>
            <a:pPr eaLnBrk="1" hangingPunct="1"/>
            <a:r>
              <a:rPr lang="it-IT" dirty="0"/>
              <a:t>	- costruzioni in economia, e</a:t>
            </a:r>
          </a:p>
          <a:p>
            <a:pPr eaLnBrk="1" hangingPunct="1"/>
            <a:r>
              <a:rPr lang="it-IT" dirty="0"/>
              <a:t>	- permuta</a:t>
            </a:r>
          </a:p>
        </p:txBody>
      </p:sp>
    </p:spTree>
    <p:extLst>
      <p:ext uri="{BB962C8B-B14F-4D97-AF65-F5344CB8AC3E}">
        <p14:creationId xmlns:p14="http://schemas.microsoft.com/office/powerpoint/2010/main" val="127472310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it-IT" dirty="0" smtClean="0"/>
              <a:t>I valori originari - acquisto</a:t>
            </a:r>
          </a:p>
        </p:txBody>
      </p:sp>
      <p:sp>
        <p:nvSpPr>
          <p:cNvPr id="27651" name="Rectangle 3"/>
          <p:cNvSpPr>
            <a:spLocks noGrp="1" noChangeArrowheads="1"/>
          </p:cNvSpPr>
          <p:nvPr>
            <p:ph type="body" idx="1"/>
          </p:nvPr>
        </p:nvSpPr>
        <p:spPr>
          <a:xfrm>
            <a:off x="1885156" y="1981200"/>
            <a:ext cx="8421688" cy="4616450"/>
          </a:xfrm>
        </p:spPr>
        <p:txBody>
          <a:bodyPr/>
          <a:lstStyle/>
          <a:p>
            <a:pPr eaLnBrk="1" hangingPunct="1">
              <a:lnSpc>
                <a:spcPct val="80000"/>
              </a:lnSpc>
            </a:pPr>
            <a:r>
              <a:rPr lang="it-IT" altLang="zh-CN" sz="2400">
                <a:ea typeface="SimSun" pitchFamily="2" charset="-122"/>
              </a:rPr>
              <a:t>Il valore originario </a:t>
            </a:r>
            <a:r>
              <a:rPr lang="it-IT" altLang="zh-CN" sz="2400">
                <a:latin typeface="Times New Roman" pitchFamily="18" charset="0"/>
                <a:ea typeface="SimSun" pitchFamily="2" charset="-122"/>
              </a:rPr>
              <a:t>è</a:t>
            </a:r>
            <a:r>
              <a:rPr lang="it-IT" altLang="zh-CN" sz="2400">
                <a:ea typeface="SimSun" pitchFamily="2" charset="-122"/>
              </a:rPr>
              <a:t> comprensivo del costo di acquisto, degli oneri accessori d'acquisto e di tutti quegli eventuali altri oneri che l'impresa deve sostenere affinch</a:t>
            </a:r>
            <a:r>
              <a:rPr lang="it-IT" altLang="zh-CN" sz="2400">
                <a:latin typeface="Times New Roman" pitchFamily="18" charset="0"/>
                <a:ea typeface="SimSun" pitchFamily="2" charset="-122"/>
              </a:rPr>
              <a:t>é</a:t>
            </a:r>
            <a:r>
              <a:rPr lang="it-IT" altLang="zh-CN" sz="2400">
                <a:ea typeface="SimSun" pitchFamily="2" charset="-122"/>
              </a:rPr>
              <a:t> l'immobilizzazione possa essere utilizzata</a:t>
            </a:r>
            <a:endParaRPr lang="it-IT" altLang="zh-CN" sz="2400" u="sng">
              <a:ea typeface="SimSun" pitchFamily="2" charset="-122"/>
            </a:endParaRPr>
          </a:p>
          <a:p>
            <a:pPr eaLnBrk="1" hangingPunct="1">
              <a:lnSpc>
                <a:spcPct val="80000"/>
              </a:lnSpc>
            </a:pPr>
            <a:r>
              <a:rPr lang="it-IT" altLang="zh-CN" sz="2400">
                <a:ea typeface="SimSun" pitchFamily="2" charset="-122"/>
              </a:rPr>
              <a:t>Il costo di acquisto </a:t>
            </a:r>
            <a:r>
              <a:rPr lang="it-IT" altLang="zh-CN" sz="2400">
                <a:latin typeface="Times New Roman" pitchFamily="18" charset="0"/>
                <a:ea typeface="SimSun" pitchFamily="2" charset="-122"/>
              </a:rPr>
              <a:t>è</a:t>
            </a:r>
            <a:r>
              <a:rPr lang="it-IT" altLang="zh-CN" sz="2400">
                <a:ea typeface="SimSun" pitchFamily="2" charset="-122"/>
              </a:rPr>
              <a:t> rappresentato dal prezzo effettivo d'acquisto, di solito rilevato dal contratto o dalla fattura</a:t>
            </a:r>
          </a:p>
          <a:p>
            <a:pPr eaLnBrk="1" hangingPunct="1">
              <a:lnSpc>
                <a:spcPct val="80000"/>
              </a:lnSpc>
            </a:pPr>
            <a:r>
              <a:rPr lang="it-IT" altLang="zh-CN" sz="2400">
                <a:ea typeface="SimSun" pitchFamily="2" charset="-122"/>
              </a:rPr>
              <a:t>L'IVA non costituisce un elemento di costo, ma un credito verso l'erario, salvo il caso di IVA indetraibile</a:t>
            </a:r>
          </a:p>
          <a:p>
            <a:pPr eaLnBrk="1" hangingPunct="1">
              <a:lnSpc>
                <a:spcPct val="80000"/>
              </a:lnSpc>
            </a:pPr>
            <a:r>
              <a:rPr lang="it-IT" altLang="zh-CN" sz="2400">
                <a:ea typeface="SimSun" pitchFamily="2" charset="-122"/>
              </a:rPr>
              <a:t>Gli sconti commerciali si portano a riduzione del costo. Gli eventuali sconti cassa vengono di solito accreditati al conto economico tra i proventi finanziari a meno che non siano di ammontare rilevante, nel qual caso devono essere portati a riduzione del prezzo di acquisto</a:t>
            </a:r>
            <a:endParaRPr lang="it-IT" sz="2400"/>
          </a:p>
        </p:txBody>
      </p:sp>
    </p:spTree>
    <p:extLst>
      <p:ext uri="{BB962C8B-B14F-4D97-AF65-F5344CB8AC3E}">
        <p14:creationId xmlns:p14="http://schemas.microsoft.com/office/powerpoint/2010/main" val="387834398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it-IT" sz="4000"/>
              <a:t>I valori originari – costruzioni in economia</a:t>
            </a:r>
          </a:p>
        </p:txBody>
      </p:sp>
      <p:sp>
        <p:nvSpPr>
          <p:cNvPr id="29699" name="Rectangle 3"/>
          <p:cNvSpPr>
            <a:spLocks noGrp="1" noChangeArrowheads="1"/>
          </p:cNvSpPr>
          <p:nvPr>
            <p:ph type="body" idx="1"/>
          </p:nvPr>
        </p:nvSpPr>
        <p:spPr>
          <a:xfrm>
            <a:off x="2050256" y="1628775"/>
            <a:ext cx="8415338" cy="4510088"/>
          </a:xfrm>
        </p:spPr>
        <p:txBody>
          <a:bodyPr/>
          <a:lstStyle/>
          <a:p>
            <a:pPr eaLnBrk="1" hangingPunct="1">
              <a:lnSpc>
                <a:spcPct val="80000"/>
              </a:lnSpc>
            </a:pPr>
            <a:r>
              <a:rPr lang="it-IT" altLang="zh-CN" sz="2000">
                <a:ea typeface="SimSun" pitchFamily="2" charset="-122"/>
              </a:rPr>
              <a:t>	</a:t>
            </a:r>
            <a:r>
              <a:rPr lang="it-IT" altLang="zh-CN" sz="2400">
                <a:ea typeface="SimSun" pitchFamily="2" charset="-122"/>
              </a:rPr>
              <a:t>Il valore originario deve comprendere tutti quei costi relativi alle costruzioni che l'impresa deve sostenere perche</a:t>
            </a:r>
            <a:r>
              <a:rPr lang="it-IT" altLang="zh-CN" sz="2400">
                <a:latin typeface="Times New Roman" pitchFamily="18" charset="0"/>
                <a:ea typeface="SimSun" pitchFamily="2" charset="-122"/>
              </a:rPr>
              <a:t>’</a:t>
            </a:r>
            <a:r>
              <a:rPr lang="it-IT" altLang="zh-CN" sz="2400">
                <a:ea typeface="SimSun" pitchFamily="2" charset="-122"/>
              </a:rPr>
              <a:t> l'immobilizzazione possa essere utilizzata</a:t>
            </a:r>
          </a:p>
          <a:p>
            <a:pPr eaLnBrk="1" hangingPunct="1">
              <a:lnSpc>
                <a:spcPct val="80000"/>
              </a:lnSpc>
            </a:pPr>
            <a:r>
              <a:rPr lang="it-IT" altLang="zh-CN" sz="2400">
                <a:ea typeface="SimSun" pitchFamily="2" charset="-122"/>
              </a:rPr>
              <a:t>	Se la costruzione in parola </a:t>
            </a:r>
            <a:r>
              <a:rPr lang="it-IT" altLang="zh-CN" sz="2400">
                <a:latin typeface="Times New Roman" pitchFamily="18" charset="0"/>
                <a:ea typeface="SimSun" pitchFamily="2" charset="-122"/>
              </a:rPr>
              <a:t>è</a:t>
            </a:r>
            <a:r>
              <a:rPr lang="it-IT" altLang="zh-CN" sz="2400">
                <a:ea typeface="SimSun" pitchFamily="2" charset="-122"/>
              </a:rPr>
              <a:t> abituale sono fatte rientrare anche le spese generali di produzione</a:t>
            </a:r>
          </a:p>
          <a:p>
            <a:pPr eaLnBrk="1" hangingPunct="1">
              <a:lnSpc>
                <a:spcPct val="80000"/>
              </a:lnSpc>
            </a:pPr>
            <a:r>
              <a:rPr lang="it-IT" altLang="zh-CN" sz="2400">
                <a:ea typeface="SimSun" pitchFamily="2" charset="-122"/>
              </a:rPr>
              <a:t>	I costi di natura </a:t>
            </a:r>
            <a:r>
              <a:rPr lang="it-IT" altLang="zh-CN" sz="2400">
                <a:latin typeface="Times New Roman" pitchFamily="18" charset="0"/>
                <a:ea typeface="SimSun" pitchFamily="2" charset="-122"/>
              </a:rPr>
              <a:t>“</a:t>
            </a:r>
            <a:r>
              <a:rPr lang="it-IT" altLang="zh-CN" sz="2400">
                <a:ea typeface="SimSun" pitchFamily="2" charset="-122"/>
              </a:rPr>
              <a:t>straordinaria</a:t>
            </a:r>
            <a:r>
              <a:rPr lang="it-IT" altLang="zh-CN" sz="2400">
                <a:latin typeface="Times New Roman" pitchFamily="18" charset="0"/>
                <a:ea typeface="SimSun" pitchFamily="2" charset="-122"/>
              </a:rPr>
              <a:t>”</a:t>
            </a:r>
            <a:r>
              <a:rPr lang="it-IT" altLang="zh-CN" sz="2400">
                <a:ea typeface="SimSun" pitchFamily="2" charset="-122"/>
              </a:rPr>
              <a:t> (scioperi, incendi o eventi connessi a calamit</a:t>
            </a:r>
            <a:r>
              <a:rPr lang="it-IT" altLang="zh-CN" sz="2400">
                <a:latin typeface="Times New Roman" pitchFamily="18" charset="0"/>
                <a:ea typeface="SimSun" pitchFamily="2" charset="-122"/>
              </a:rPr>
              <a:t>à </a:t>
            </a:r>
            <a:r>
              <a:rPr lang="it-IT" altLang="zh-CN" sz="2400">
                <a:ea typeface="SimSun" pitchFamily="2" charset="-122"/>
              </a:rPr>
              <a:t> naturali), sostenuti durante la costruzione dei cespiti, non costituiscono costi capitalizzabili</a:t>
            </a:r>
          </a:p>
          <a:p>
            <a:pPr eaLnBrk="1" hangingPunct="1">
              <a:lnSpc>
                <a:spcPct val="80000"/>
              </a:lnSpc>
            </a:pPr>
            <a:r>
              <a:rPr lang="it-IT" altLang="zh-CN" sz="2400">
                <a:ea typeface="SimSun" pitchFamily="2" charset="-122"/>
              </a:rPr>
              <a:t>	I cespiti costruiti in economia solitamente rappresentano impianti speciali di cui non esiste mercato. Se i cespiti sono anche disponibili sul mercato la valutazione si effettua al minore tra costo e prezzo di mercato</a:t>
            </a:r>
            <a:endParaRPr lang="it-IT" sz="2400"/>
          </a:p>
        </p:txBody>
      </p:sp>
    </p:spTree>
    <p:extLst>
      <p:ext uri="{BB962C8B-B14F-4D97-AF65-F5344CB8AC3E}">
        <p14:creationId xmlns:p14="http://schemas.microsoft.com/office/powerpoint/2010/main" val="152865671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1488282" y="260351"/>
            <a:ext cx="9072563" cy="936625"/>
          </a:xfrm>
        </p:spPr>
        <p:txBody>
          <a:bodyPr/>
          <a:lstStyle/>
          <a:p>
            <a:pPr eaLnBrk="1" hangingPunct="1"/>
            <a:r>
              <a:rPr lang="it-IT" sz="3200"/>
              <a:t>Il costo di produzione delle costruzioni interne</a:t>
            </a:r>
          </a:p>
        </p:txBody>
      </p:sp>
      <p:grpSp>
        <p:nvGrpSpPr>
          <p:cNvPr id="30723" name="Group 4"/>
          <p:cNvGrpSpPr>
            <a:grpSpLocks noChangeAspect="1"/>
          </p:cNvGrpSpPr>
          <p:nvPr/>
        </p:nvGrpSpPr>
        <p:grpSpPr bwMode="auto">
          <a:xfrm>
            <a:off x="1488324" y="1196752"/>
            <a:ext cx="8858250" cy="4967288"/>
            <a:chOff x="1134" y="1064"/>
            <a:chExt cx="9540" cy="5760"/>
          </a:xfrm>
        </p:grpSpPr>
        <p:sp>
          <p:nvSpPr>
            <p:cNvPr id="1236997" name="AutoShape 5"/>
            <p:cNvSpPr>
              <a:spLocks noChangeAspect="1" noChangeArrowheads="1"/>
            </p:cNvSpPr>
            <p:nvPr/>
          </p:nvSpPr>
          <p:spPr bwMode="auto">
            <a:xfrm>
              <a:off x="1134" y="1064"/>
              <a:ext cx="9540" cy="5760"/>
            </a:xfrm>
            <a:prstGeom prst="rect">
              <a:avLst/>
            </a:prstGeom>
            <a:noFill/>
            <a:ln w="9525">
              <a:noFill/>
              <a:miter lim="800000"/>
              <a:headEnd/>
              <a:tailEnd/>
            </a:ln>
          </p:spPr>
          <p:txBody>
            <a:bodyPr/>
            <a:lstStyle/>
            <a:p>
              <a:pPr>
                <a:defRPr/>
              </a:pPr>
              <a:endParaRPr lang="it-IT"/>
            </a:p>
          </p:txBody>
        </p:sp>
        <p:sp>
          <p:nvSpPr>
            <p:cNvPr id="1236998" name="Text Box 6"/>
            <p:cNvSpPr txBox="1">
              <a:spLocks noChangeArrowheads="1"/>
            </p:cNvSpPr>
            <p:nvPr/>
          </p:nvSpPr>
          <p:spPr bwMode="auto">
            <a:xfrm>
              <a:off x="2529" y="5573"/>
              <a:ext cx="1980" cy="1081"/>
            </a:xfrm>
            <a:prstGeom prst="rect">
              <a:avLst/>
            </a:prstGeom>
            <a:solidFill>
              <a:srgbClr val="FFFFFF"/>
            </a:solidFill>
            <a:ln w="9525">
              <a:solidFill>
                <a:srgbClr val="000000"/>
              </a:solidFill>
              <a:miter lim="800000"/>
              <a:headEnd/>
              <a:tailEnd/>
            </a:ln>
          </p:spPr>
          <p:txBody>
            <a:bodyPr/>
            <a:lstStyle/>
            <a:p>
              <a:pPr algn="ctr">
                <a:defRPr/>
              </a:pPr>
              <a:r>
                <a:rPr lang="it-IT" sz="2000">
                  <a:latin typeface="Times New Roman" pitchFamily="18" charset="0"/>
                </a:rPr>
                <a:t>Costo di produzione</a:t>
              </a:r>
              <a:endParaRPr lang="it-IT" sz="2000">
                <a:solidFill>
                  <a:srgbClr val="FFFFFF"/>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endParaRPr>
            </a:p>
          </p:txBody>
        </p:sp>
        <p:sp>
          <p:nvSpPr>
            <p:cNvPr id="30728" name="Text Box 9"/>
            <p:cNvSpPr txBox="1">
              <a:spLocks noChangeArrowheads="1"/>
            </p:cNvSpPr>
            <p:nvPr/>
          </p:nvSpPr>
          <p:spPr bwMode="auto">
            <a:xfrm>
              <a:off x="7570" y="1564"/>
              <a:ext cx="1980" cy="720"/>
            </a:xfrm>
            <a:prstGeom prst="rect">
              <a:avLst/>
            </a:prstGeom>
            <a:solidFill>
              <a:srgbClr val="FFFFFF"/>
            </a:solidFill>
            <a:ln w="9525">
              <a:solidFill>
                <a:srgbClr val="000000"/>
              </a:solidFill>
              <a:miter lim="800000"/>
              <a:headEnd/>
              <a:tailEnd/>
            </a:ln>
          </p:spPr>
          <p:txBody>
            <a:bodyPr/>
            <a:lstStyle/>
            <a:p>
              <a:pPr algn="ctr"/>
              <a:r>
                <a:rPr lang="it-IT">
                  <a:latin typeface="Times New Roman" pitchFamily="18" charset="0"/>
                </a:rPr>
                <a:t>Costo primo</a:t>
              </a:r>
            </a:p>
          </p:txBody>
        </p:sp>
        <p:sp>
          <p:nvSpPr>
            <p:cNvPr id="1237002" name="Text Box 10"/>
            <p:cNvSpPr txBox="1">
              <a:spLocks noChangeArrowheads="1"/>
            </p:cNvSpPr>
            <p:nvPr/>
          </p:nvSpPr>
          <p:spPr bwMode="auto">
            <a:xfrm>
              <a:off x="7570" y="3569"/>
              <a:ext cx="1980" cy="720"/>
            </a:xfrm>
            <a:prstGeom prst="rect">
              <a:avLst/>
            </a:prstGeom>
            <a:solidFill>
              <a:srgbClr val="FFFFFF"/>
            </a:solidFill>
            <a:ln w="9525">
              <a:solidFill>
                <a:srgbClr val="000000"/>
              </a:solidFill>
              <a:miter lim="800000"/>
              <a:headEnd/>
              <a:tailEnd/>
            </a:ln>
          </p:spPr>
          <p:txBody>
            <a:bodyPr/>
            <a:lstStyle/>
            <a:p>
              <a:pPr algn="ctr">
                <a:defRPr/>
              </a:pPr>
              <a:r>
                <a:rPr lang="it-IT" dirty="0">
                  <a:latin typeface="Times New Roman" pitchFamily="18" charset="0"/>
                </a:rPr>
                <a:t>Costo industriale</a:t>
              </a:r>
              <a:endParaRPr lang="it-IT" dirty="0">
                <a:solidFill>
                  <a:srgbClr val="FFFFFF"/>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endParaRPr>
            </a:p>
          </p:txBody>
        </p:sp>
        <p:sp>
          <p:nvSpPr>
            <p:cNvPr id="1237006" name="Line 14"/>
            <p:cNvSpPr>
              <a:spLocks noChangeShapeType="1"/>
            </p:cNvSpPr>
            <p:nvPr/>
          </p:nvSpPr>
          <p:spPr bwMode="auto">
            <a:xfrm flipH="1" flipV="1">
              <a:off x="5094" y="1964"/>
              <a:ext cx="2476" cy="17"/>
            </a:xfrm>
            <a:prstGeom prst="line">
              <a:avLst/>
            </a:prstGeom>
            <a:noFill/>
            <a:ln w="9525">
              <a:solidFill>
                <a:srgbClr val="000000"/>
              </a:solidFill>
              <a:round/>
              <a:headEnd/>
              <a:tailEnd type="triangle" w="med" len="med"/>
            </a:ln>
          </p:spPr>
          <p:txBody>
            <a:bodyPr/>
            <a:lstStyle/>
            <a:p>
              <a:pPr>
                <a:defRPr/>
              </a:pPr>
              <a:endParaRPr lang="it-IT"/>
            </a:p>
          </p:txBody>
        </p:sp>
        <p:sp>
          <p:nvSpPr>
            <p:cNvPr id="30734" name="Text Box 15"/>
            <p:cNvSpPr txBox="1">
              <a:spLocks noChangeArrowheads="1"/>
            </p:cNvSpPr>
            <p:nvPr/>
          </p:nvSpPr>
          <p:spPr bwMode="auto">
            <a:xfrm>
              <a:off x="2214" y="1244"/>
              <a:ext cx="2880" cy="1260"/>
            </a:xfrm>
            <a:prstGeom prst="rect">
              <a:avLst/>
            </a:prstGeom>
            <a:solidFill>
              <a:srgbClr val="FFFFFF"/>
            </a:solidFill>
            <a:ln w="9525">
              <a:solidFill>
                <a:srgbClr val="000000"/>
              </a:solidFill>
              <a:prstDash val="lgDash"/>
              <a:miter lim="800000"/>
              <a:headEnd/>
              <a:tailEnd/>
            </a:ln>
          </p:spPr>
          <p:txBody>
            <a:bodyPr/>
            <a:lstStyle/>
            <a:p>
              <a:pPr algn="ctr"/>
              <a:r>
                <a:rPr lang="it-IT">
                  <a:latin typeface="Times New Roman" pitchFamily="18" charset="0"/>
                </a:rPr>
                <a:t>include i soli costi diretti di produzione (materie prime, manodopera diretta, costi di progettazione, etc.)</a:t>
              </a:r>
            </a:p>
          </p:txBody>
        </p:sp>
        <p:sp>
          <p:nvSpPr>
            <p:cNvPr id="30735" name="Text Box 16"/>
            <p:cNvSpPr txBox="1">
              <a:spLocks noChangeArrowheads="1"/>
            </p:cNvSpPr>
            <p:nvPr/>
          </p:nvSpPr>
          <p:spPr bwMode="auto">
            <a:xfrm>
              <a:off x="2208" y="3402"/>
              <a:ext cx="2880" cy="1260"/>
            </a:xfrm>
            <a:prstGeom prst="rect">
              <a:avLst/>
            </a:prstGeom>
            <a:solidFill>
              <a:srgbClr val="FFFFFF"/>
            </a:solidFill>
            <a:ln w="9525">
              <a:solidFill>
                <a:srgbClr val="000000"/>
              </a:solidFill>
              <a:prstDash val="lgDash"/>
              <a:miter lim="800000"/>
              <a:headEnd/>
              <a:tailEnd/>
            </a:ln>
          </p:spPr>
          <p:txBody>
            <a:bodyPr/>
            <a:lstStyle/>
            <a:p>
              <a:pPr algn="ctr"/>
              <a:r>
                <a:rPr lang="it-IT" dirty="0">
                  <a:latin typeface="Times New Roman" pitchFamily="18" charset="0"/>
                </a:rPr>
                <a:t>aggiunge al costo primo i costi indiretti di produzione (manodopera indiretta, ammortamenti, etc.)</a:t>
              </a:r>
            </a:p>
          </p:txBody>
        </p:sp>
        <p:sp>
          <p:nvSpPr>
            <p:cNvPr id="1237010" name="Line 18"/>
            <p:cNvSpPr>
              <a:spLocks noChangeShapeType="1"/>
            </p:cNvSpPr>
            <p:nvPr/>
          </p:nvSpPr>
          <p:spPr bwMode="auto">
            <a:xfrm flipH="1">
              <a:off x="4545" y="4404"/>
              <a:ext cx="3335" cy="1670"/>
            </a:xfrm>
            <a:prstGeom prst="line">
              <a:avLst/>
            </a:prstGeom>
            <a:noFill/>
            <a:ln w="9525">
              <a:solidFill>
                <a:srgbClr val="000000"/>
              </a:solidFill>
              <a:round/>
              <a:headEnd/>
              <a:tailEnd type="triangle" w="med" len="med"/>
            </a:ln>
          </p:spPr>
          <p:txBody>
            <a:bodyPr/>
            <a:lstStyle/>
            <a:p>
              <a:pPr>
                <a:defRPr/>
              </a:pPr>
              <a:endParaRPr lang="it-IT"/>
            </a:p>
          </p:txBody>
        </p:sp>
      </p:grpSp>
      <p:sp>
        <p:nvSpPr>
          <p:cNvPr id="20" name="Line 14"/>
          <p:cNvSpPr>
            <a:spLocks noChangeShapeType="1"/>
          </p:cNvSpPr>
          <p:nvPr/>
        </p:nvSpPr>
        <p:spPr bwMode="auto">
          <a:xfrm flipH="1" flipV="1">
            <a:off x="5159897" y="3645024"/>
            <a:ext cx="2299059" cy="14660"/>
          </a:xfrm>
          <a:prstGeom prst="line">
            <a:avLst/>
          </a:prstGeom>
          <a:noFill/>
          <a:ln w="9525">
            <a:solidFill>
              <a:srgbClr val="000000"/>
            </a:solidFill>
            <a:round/>
            <a:headEnd/>
            <a:tailEnd type="triangle" w="med" len="med"/>
          </a:ln>
        </p:spPr>
        <p:txBody>
          <a:bodyPr/>
          <a:lstStyle/>
          <a:p>
            <a:pPr>
              <a:defRPr/>
            </a:pPr>
            <a:endParaRPr lang="it-IT"/>
          </a:p>
        </p:txBody>
      </p:sp>
      <p:sp>
        <p:nvSpPr>
          <p:cNvPr id="21" name="CasellaDiTesto 20"/>
          <p:cNvSpPr txBox="1"/>
          <p:nvPr/>
        </p:nvSpPr>
        <p:spPr>
          <a:xfrm>
            <a:off x="3863753" y="6084586"/>
            <a:ext cx="7280711" cy="646331"/>
          </a:xfrm>
          <a:prstGeom prst="rect">
            <a:avLst/>
          </a:prstGeom>
          <a:noFill/>
        </p:spPr>
        <p:txBody>
          <a:bodyPr wrap="none" rtlCol="0">
            <a:spAutoFit/>
          </a:bodyPr>
          <a:lstStyle/>
          <a:p>
            <a:r>
              <a:rPr lang="it-IT" dirty="0">
                <a:solidFill>
                  <a:srgbClr val="FF0000"/>
                </a:solidFill>
              </a:rPr>
              <a:t>Prima si distingueva tra produzioni occasionali per cui era ammesso anche</a:t>
            </a:r>
          </a:p>
          <a:p>
            <a:r>
              <a:rPr lang="it-IT" dirty="0">
                <a:solidFill>
                  <a:srgbClr val="FF0000"/>
                </a:solidFill>
              </a:rPr>
              <a:t> il costo primo e produzioni ricorrenti per cui era previsto il costo industriale</a:t>
            </a:r>
          </a:p>
        </p:txBody>
      </p:sp>
    </p:spTree>
    <p:extLst>
      <p:ext uri="{BB962C8B-B14F-4D97-AF65-F5344CB8AC3E}">
        <p14:creationId xmlns:p14="http://schemas.microsoft.com/office/powerpoint/2010/main" val="419845039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1802606" y="9526"/>
            <a:ext cx="8415338" cy="1008063"/>
          </a:xfrm>
        </p:spPr>
        <p:txBody>
          <a:bodyPr/>
          <a:lstStyle/>
          <a:p>
            <a:pPr eaLnBrk="1" hangingPunct="1"/>
            <a:r>
              <a:rPr lang="it-IT" dirty="0" smtClean="0"/>
              <a:t>I valori originari - permuta</a:t>
            </a:r>
          </a:p>
        </p:txBody>
      </p:sp>
      <p:sp>
        <p:nvSpPr>
          <p:cNvPr id="31747" name="Rectangle 3"/>
          <p:cNvSpPr>
            <a:spLocks noGrp="1" noChangeArrowheads="1"/>
          </p:cNvSpPr>
          <p:nvPr>
            <p:ph type="body" idx="1"/>
          </p:nvPr>
        </p:nvSpPr>
        <p:spPr>
          <a:xfrm>
            <a:off x="1559719" y="1484314"/>
            <a:ext cx="9144000" cy="5113337"/>
          </a:xfrm>
        </p:spPr>
        <p:txBody>
          <a:bodyPr/>
          <a:lstStyle/>
          <a:p>
            <a:pPr eaLnBrk="1" hangingPunct="1">
              <a:lnSpc>
                <a:spcPct val="80000"/>
              </a:lnSpc>
            </a:pPr>
            <a:r>
              <a:rPr lang="it-IT" altLang="zh-CN" sz="2000">
                <a:ea typeface="SimSun" pitchFamily="2" charset="-122"/>
              </a:rPr>
              <a:t>	</a:t>
            </a:r>
            <a:r>
              <a:rPr lang="it-IT" altLang="zh-CN" sz="2000" i="1">
                <a:ea typeface="SimSun" pitchFamily="2" charset="-122"/>
              </a:rPr>
              <a:t>Permute intese come operazioni di scambio di beni similari</a:t>
            </a:r>
          </a:p>
          <a:p>
            <a:pPr eaLnBrk="1" hangingPunct="1">
              <a:lnSpc>
                <a:spcPct val="80000"/>
              </a:lnSpc>
            </a:pPr>
            <a:r>
              <a:rPr lang="it-IT" altLang="zh-CN" sz="2000">
                <a:ea typeface="SimSun" pitchFamily="2" charset="-122"/>
              </a:rPr>
              <a:t>	Il bene “entrante” è iscritto al medesimo valore contabile del bene “uscente”	</a:t>
            </a:r>
          </a:p>
          <a:p>
            <a:pPr eaLnBrk="1" hangingPunct="1">
              <a:lnSpc>
                <a:spcPct val="80000"/>
              </a:lnSpc>
            </a:pPr>
            <a:r>
              <a:rPr lang="it-IT" altLang="zh-CN" sz="2000">
                <a:ea typeface="SimSun" pitchFamily="2" charset="-122"/>
              </a:rPr>
              <a:t>	</a:t>
            </a:r>
          </a:p>
          <a:p>
            <a:pPr eaLnBrk="1" hangingPunct="1">
              <a:lnSpc>
                <a:spcPct val="80000"/>
              </a:lnSpc>
            </a:pPr>
            <a:r>
              <a:rPr lang="it-IT" altLang="zh-CN" sz="2000" i="1">
                <a:ea typeface="SimSun" pitchFamily="2" charset="-122"/>
              </a:rPr>
              <a:t>	Permute intese come operazioni di acquisto-vendita</a:t>
            </a:r>
          </a:p>
          <a:p>
            <a:pPr eaLnBrk="1" hangingPunct="1">
              <a:lnSpc>
                <a:spcPct val="80000"/>
              </a:lnSpc>
            </a:pPr>
            <a:r>
              <a:rPr lang="it-IT" altLang="zh-CN" sz="2000">
                <a:ea typeface="SimSun" pitchFamily="2" charset="-122"/>
              </a:rPr>
              <a:t>	La permuta di un'immobilizzazione materiale con un'altra va effettuata sulla base dei valori di mercato dei beni permutati</a:t>
            </a:r>
          </a:p>
          <a:p>
            <a:pPr eaLnBrk="1" hangingPunct="1">
              <a:lnSpc>
                <a:spcPct val="80000"/>
              </a:lnSpc>
            </a:pPr>
            <a:r>
              <a:rPr lang="it-IT" altLang="zh-CN" sz="2000">
                <a:ea typeface="SimSun" pitchFamily="2" charset="-122"/>
              </a:rPr>
              <a:t>	Il valore di mercato del bene ricevuto in permuta rappresenta il valore da iscrivere in bilancio per il bene ricevuto</a:t>
            </a:r>
          </a:p>
          <a:p>
            <a:pPr eaLnBrk="1" hangingPunct="1">
              <a:lnSpc>
                <a:spcPct val="80000"/>
              </a:lnSpc>
            </a:pPr>
            <a:r>
              <a:rPr lang="it-IT" altLang="zh-CN" sz="2000">
                <a:ea typeface="SimSun" pitchFamily="2" charset="-122"/>
              </a:rPr>
              <a:t>	La differenza tra valore di mercato del bene che entra e il valore contabile del bene che esce determina una plusvalenza o una minusvalenza</a:t>
            </a:r>
          </a:p>
          <a:p>
            <a:pPr eaLnBrk="1" hangingPunct="1">
              <a:lnSpc>
                <a:spcPct val="80000"/>
              </a:lnSpc>
            </a:pPr>
            <a:r>
              <a:rPr lang="it-IT" altLang="zh-CN" sz="2000">
                <a:ea typeface="SimSun" pitchFamily="2" charset="-122"/>
              </a:rPr>
              <a:t>	Nel caso in cui l'immobilizzazione ceduta fosse sopravvalutata (o sottovalutata) a motivo di inadeguati (o eccessivi) ammortamenti occorre procedere alla determinazione del valore dell'immobilizzazione acquisita in base alle regole individuate dai principi contabili</a:t>
            </a:r>
            <a:endParaRPr lang="it-IT" sz="2000"/>
          </a:p>
        </p:txBody>
      </p:sp>
    </p:spTree>
    <p:extLst>
      <p:ext uri="{BB962C8B-B14F-4D97-AF65-F5344CB8AC3E}">
        <p14:creationId xmlns:p14="http://schemas.microsoft.com/office/powerpoint/2010/main" val="270445782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it-IT" sz="4000"/>
              <a:t>Immobilizzazioni materiali acquisite a titolo gratuito</a:t>
            </a:r>
          </a:p>
        </p:txBody>
      </p:sp>
      <p:sp>
        <p:nvSpPr>
          <p:cNvPr id="34819" name="Rectangle 3"/>
          <p:cNvSpPr>
            <a:spLocks noGrp="1" noChangeArrowheads="1"/>
          </p:cNvSpPr>
          <p:nvPr>
            <p:ph type="body" idx="1"/>
          </p:nvPr>
        </p:nvSpPr>
        <p:spPr>
          <a:xfrm>
            <a:off x="1885156" y="1981201"/>
            <a:ext cx="8421688" cy="4543425"/>
          </a:xfrm>
        </p:spPr>
        <p:txBody>
          <a:bodyPr/>
          <a:lstStyle/>
          <a:p>
            <a:pPr eaLnBrk="1" hangingPunct="1">
              <a:lnSpc>
                <a:spcPct val="90000"/>
              </a:lnSpc>
            </a:pPr>
            <a:r>
              <a:rPr lang="it-IT" sz="2400"/>
              <a:t>	Devono essere iscritte all’attivo patrimoniale nel momento in cui il titolo di proprietà viene trasferito</a:t>
            </a:r>
          </a:p>
          <a:p>
            <a:pPr eaLnBrk="1" hangingPunct="1">
              <a:lnSpc>
                <a:spcPct val="90000"/>
              </a:lnSpc>
            </a:pPr>
            <a:endParaRPr lang="it-IT" sz="2400"/>
          </a:p>
          <a:p>
            <a:pPr eaLnBrk="1" hangingPunct="1">
              <a:lnSpc>
                <a:spcPct val="90000"/>
              </a:lnSpc>
            </a:pPr>
            <a:r>
              <a:rPr lang="it-IT" sz="2400"/>
              <a:t>	Devono essere valutate al presumibile valore di mercato alla data di acquisizione al netto degli oneri e dei costi</a:t>
            </a:r>
          </a:p>
          <a:p>
            <a:pPr eaLnBrk="1" hangingPunct="1">
              <a:lnSpc>
                <a:spcPct val="90000"/>
              </a:lnSpc>
            </a:pPr>
            <a:endParaRPr lang="it-IT" sz="2400"/>
          </a:p>
          <a:p>
            <a:pPr eaLnBrk="1" hangingPunct="1">
              <a:lnSpc>
                <a:spcPct val="90000"/>
              </a:lnSpc>
            </a:pPr>
            <a:r>
              <a:rPr lang="it-IT" sz="2400"/>
              <a:t>	Il valore netto viene rilevato come provento straordinario, alla voce E20 del conto economico</a:t>
            </a:r>
          </a:p>
        </p:txBody>
      </p:sp>
    </p:spTree>
    <p:extLst>
      <p:ext uri="{BB962C8B-B14F-4D97-AF65-F5344CB8AC3E}">
        <p14:creationId xmlns:p14="http://schemas.microsoft.com/office/powerpoint/2010/main" val="25133362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ttangolo 6"/>
          <p:cNvSpPr>
            <a:spLocks noChangeArrowheads="1"/>
          </p:cNvSpPr>
          <p:nvPr/>
        </p:nvSpPr>
        <p:spPr bwMode="auto">
          <a:xfrm>
            <a:off x="527382" y="1412777"/>
            <a:ext cx="11137237" cy="3540200"/>
          </a:xfrm>
          <a:prstGeom prst="rect">
            <a:avLst/>
          </a:prstGeom>
          <a:noFill/>
          <a:ln w="9525">
            <a:noFill/>
            <a:miter lim="800000"/>
            <a:headEnd/>
            <a:tailEnd/>
          </a:ln>
        </p:spPr>
        <p:txBody>
          <a:bodyPr wrap="square">
            <a:spAutoFit/>
          </a:bodyPr>
          <a:lstStyle/>
          <a:p>
            <a:pPr algn="just"/>
            <a:r>
              <a:rPr lang="it-IT" sz="1867" dirty="0">
                <a:latin typeface="Garamond" pitchFamily="18" charset="0"/>
              </a:rPr>
              <a:t>L’analisi dei Principi contabili nazionali sopra menzionati è importante sia per avere cognizione delle modifiche sostanziali apportate, sia per esaminare l’impostazione dei nuovi documenti, già evidente nelle Bozze emanate nel corso degli ultimi tre </a:t>
            </a:r>
            <a:r>
              <a:rPr lang="it-IT" sz="1867" dirty="0" smtClean="0">
                <a:latin typeface="Garamond" pitchFamily="18" charset="0"/>
              </a:rPr>
              <a:t>anni.</a:t>
            </a:r>
            <a:endParaRPr lang="it-IT" sz="1867" dirty="0">
              <a:latin typeface="Garamond" pitchFamily="18" charset="0"/>
            </a:endParaRPr>
          </a:p>
          <a:p>
            <a:pPr algn="just"/>
            <a:endParaRPr lang="it-IT" sz="1867" dirty="0">
              <a:latin typeface="Garamond" pitchFamily="18" charset="0"/>
            </a:endParaRPr>
          </a:p>
          <a:p>
            <a:pPr algn="just"/>
            <a:r>
              <a:rPr lang="it-IT" sz="1867" dirty="0">
                <a:latin typeface="Garamond" pitchFamily="18" charset="0"/>
              </a:rPr>
              <a:t>I nuovi Principi hanno una struttura </a:t>
            </a:r>
            <a:r>
              <a:rPr lang="it-IT" sz="1867" i="1" dirty="0" err="1">
                <a:latin typeface="Garamond" pitchFamily="18" charset="0"/>
              </a:rPr>
              <a:t>principles</a:t>
            </a:r>
            <a:r>
              <a:rPr lang="it-IT" sz="1867" i="1" dirty="0">
                <a:latin typeface="Garamond" pitchFamily="18" charset="0"/>
              </a:rPr>
              <a:t> </a:t>
            </a:r>
            <a:r>
              <a:rPr lang="it-IT" sz="1867" i="1" dirty="0" err="1">
                <a:latin typeface="Garamond" pitchFamily="18" charset="0"/>
              </a:rPr>
              <a:t>based</a:t>
            </a:r>
            <a:r>
              <a:rPr lang="it-IT" sz="1867" dirty="0">
                <a:latin typeface="Garamond" pitchFamily="18" charset="0"/>
              </a:rPr>
              <a:t>, poiché focalizzati su elementi di carattere generale, tralasciando, quando non funzionale, le problematiche non contabili e le casistiche </a:t>
            </a:r>
            <a:r>
              <a:rPr lang="it-IT" sz="1867" dirty="0" smtClean="0">
                <a:latin typeface="Garamond" pitchFamily="18" charset="0"/>
              </a:rPr>
              <a:t>professionali.</a:t>
            </a:r>
            <a:endParaRPr lang="it-IT" sz="1867" dirty="0">
              <a:latin typeface="Garamond" pitchFamily="18" charset="0"/>
            </a:endParaRPr>
          </a:p>
          <a:p>
            <a:pPr algn="just"/>
            <a:endParaRPr lang="it-IT" sz="1867" dirty="0">
              <a:latin typeface="Garamond" pitchFamily="18" charset="0"/>
            </a:endParaRPr>
          </a:p>
          <a:p>
            <a:pPr algn="just"/>
            <a:r>
              <a:rPr lang="it-IT" sz="1867" dirty="0">
                <a:latin typeface="Garamond" pitchFamily="18" charset="0"/>
              </a:rPr>
              <a:t>La struttura è articolata su un “percorso” di sviluppo della tematica trattata che, ovviamente, può mutare a seconda dell’argomento, ma che nella sua ossatura portante rimane pressoché </a:t>
            </a:r>
            <a:r>
              <a:rPr lang="it-IT" sz="1867" dirty="0" smtClean="0">
                <a:latin typeface="Garamond" pitchFamily="18" charset="0"/>
              </a:rPr>
              <a:t>standardizzata.</a:t>
            </a:r>
            <a:endParaRPr lang="it-IT" sz="1867" dirty="0">
              <a:latin typeface="Garamond" pitchFamily="18" charset="0"/>
            </a:endParaRPr>
          </a:p>
          <a:p>
            <a:pPr algn="just"/>
            <a:endParaRPr lang="it-IT" sz="1867" dirty="0">
              <a:latin typeface="Garamond" pitchFamily="18" charset="0"/>
            </a:endParaRPr>
          </a:p>
          <a:p>
            <a:pPr algn="just"/>
            <a:r>
              <a:rPr lang="it-IT" sz="1867" dirty="0">
                <a:latin typeface="Garamond" pitchFamily="18" charset="0"/>
              </a:rPr>
              <a:t>L’organizzazione dei documenti solitamente include le seguenti sezioni: finalità; ambito di applicazione; definizioni; classificazione e contenuto delle voci; rilevazione iniziale; valutazioni successive; nota </a:t>
            </a:r>
            <a:r>
              <a:rPr lang="it-IT" sz="1867" dirty="0" smtClean="0">
                <a:latin typeface="Garamond" pitchFamily="18" charset="0"/>
              </a:rPr>
              <a:t>integrativa.</a:t>
            </a:r>
            <a:endParaRPr lang="it-IT" sz="1867" dirty="0">
              <a:latin typeface="Garamond" pitchFamily="18" charset="0"/>
            </a:endParaRPr>
          </a:p>
        </p:txBody>
      </p:sp>
      <p:sp>
        <p:nvSpPr>
          <p:cNvPr id="16389" name="Rectangle 3"/>
          <p:cNvSpPr>
            <a:spLocks noChangeArrowheads="1"/>
          </p:cNvSpPr>
          <p:nvPr/>
        </p:nvSpPr>
        <p:spPr bwMode="auto">
          <a:xfrm>
            <a:off x="623392" y="836713"/>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Elementi generali</a:t>
            </a:r>
            <a:endParaRPr lang="it-IT" sz="2400" dirty="0">
              <a:latin typeface="Garamond" pitchFamily="18" charset="0"/>
            </a:endParaRPr>
          </a:p>
        </p:txBody>
      </p:sp>
      <p:sp>
        <p:nvSpPr>
          <p:cNvPr id="7" name="Rectangle 3"/>
          <p:cNvSpPr>
            <a:spLocks noChangeArrowheads="1"/>
          </p:cNvSpPr>
          <p:nvPr/>
        </p:nvSpPr>
        <p:spPr bwMode="auto">
          <a:xfrm>
            <a:off x="603085" y="164638"/>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LA REVISIONE DEI PRINCIPI CONTABILI NAZIONALI</a:t>
            </a:r>
            <a:endParaRPr lang="it-IT" sz="2400" dirty="0">
              <a:latin typeface="Garamond" pitchFamily="18" charset="0"/>
            </a:endParaRPr>
          </a:p>
        </p:txBody>
      </p:sp>
    </p:spTree>
    <p:extLst>
      <p:ext uri="{BB962C8B-B14F-4D97-AF65-F5344CB8AC3E}">
        <p14:creationId xmlns:p14="http://schemas.microsoft.com/office/powerpoint/2010/main" val="141745994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r>
              <a:rPr lang="it-IT" sz="4000" dirty="0"/>
              <a:t>Gli oneri finanziari (la visione del precedente OIC 16)</a:t>
            </a:r>
          </a:p>
        </p:txBody>
      </p:sp>
      <p:sp>
        <p:nvSpPr>
          <p:cNvPr id="1238019" name="Rectangle 3"/>
          <p:cNvSpPr>
            <a:spLocks noGrp="1" noChangeArrowheads="1"/>
          </p:cNvSpPr>
          <p:nvPr>
            <p:ph type="body" idx="1"/>
          </p:nvPr>
        </p:nvSpPr>
        <p:spPr>
          <a:xfrm>
            <a:off x="1703512" y="1484785"/>
            <a:ext cx="9145016" cy="4968875"/>
          </a:xfrm>
        </p:spPr>
        <p:txBody>
          <a:bodyPr/>
          <a:lstStyle/>
          <a:p>
            <a:pPr eaLnBrk="1" hangingPunct="1">
              <a:lnSpc>
                <a:spcPct val="80000"/>
              </a:lnSpc>
            </a:pPr>
            <a:r>
              <a:rPr lang="it-IT" sz="2400" dirty="0"/>
              <a:t>	Gli oneri finanziari “possono” essere capitalizzati. Questa scelta, però, non deve essere considerata come una decisione discrezionale</a:t>
            </a:r>
          </a:p>
          <a:p>
            <a:pPr eaLnBrk="1" hangingPunct="1">
              <a:lnSpc>
                <a:spcPct val="80000"/>
              </a:lnSpc>
            </a:pPr>
            <a:r>
              <a:rPr lang="it-IT" sz="2400" dirty="0"/>
              <a:t>	I principi contabili nazionali attualmente in vigore definiscono alcune condizioni che devono essere rispettate affinché tali oneri possano essere incorporati nel valore del bene:</a:t>
            </a:r>
          </a:p>
          <a:p>
            <a:pPr eaLnBrk="1" hangingPunct="1">
              <a:lnSpc>
                <a:spcPct val="80000"/>
              </a:lnSpc>
              <a:buFont typeface="Wingdings" pitchFamily="2" charset="2"/>
              <a:buChar char="ü"/>
            </a:pPr>
            <a:r>
              <a:rPr lang="it-IT" sz="1800" dirty="0"/>
              <a:t>Gli interessi passivi sostenuti devono essere riferiti a capitali presi a prestito specificamente per l'acquisizione di immobilizzazioni</a:t>
            </a:r>
          </a:p>
          <a:p>
            <a:pPr eaLnBrk="1" hangingPunct="1">
              <a:lnSpc>
                <a:spcPct val="80000"/>
              </a:lnSpc>
              <a:buFont typeface="Wingdings" pitchFamily="2" charset="2"/>
              <a:buChar char="ü"/>
            </a:pPr>
            <a:r>
              <a:rPr lang="it-IT" sz="1800" dirty="0"/>
              <a:t>Gli interessi capitalizzabili sono solo quelli maturati durante il “periodo di costruzione”, incluso il tempo (normale) di montaggio e messa a punto, sempre che tali tempi siano normali</a:t>
            </a:r>
          </a:p>
          <a:p>
            <a:pPr eaLnBrk="1" hangingPunct="1">
              <a:lnSpc>
                <a:spcPct val="80000"/>
              </a:lnSpc>
              <a:buFont typeface="Wingdings" pitchFamily="2" charset="2"/>
              <a:buChar char="ü"/>
            </a:pPr>
            <a:r>
              <a:rPr lang="it-IT" sz="1800" dirty="0"/>
              <a:t>Il finanziamento è stato realmente utilizzato per l'acquisizione dei cespiti</a:t>
            </a:r>
          </a:p>
          <a:p>
            <a:pPr eaLnBrk="1" hangingPunct="1">
              <a:lnSpc>
                <a:spcPct val="80000"/>
              </a:lnSpc>
              <a:buFont typeface="Wingdings" pitchFamily="2" charset="2"/>
              <a:buChar char="ü"/>
            </a:pPr>
            <a:r>
              <a:rPr lang="it-IT" sz="1800" dirty="0"/>
              <a:t>Il tasso d'interesse da utilizzarsi per la capitalizzazione è quello dell'interesse realmente sostenuto per il finanziamento a medio e lungo termine utilizzato</a:t>
            </a:r>
          </a:p>
          <a:p>
            <a:pPr eaLnBrk="1" hangingPunct="1">
              <a:lnSpc>
                <a:spcPct val="80000"/>
              </a:lnSpc>
              <a:buFont typeface="Wingdings" pitchFamily="2" charset="2"/>
              <a:buChar char="ü"/>
            </a:pPr>
            <a:r>
              <a:rPr lang="it-IT" sz="1800" dirty="0"/>
              <a:t>Il valore, inclusivo dell'interesse, del cespite che è destinato a far parte dell'organizzazione permanente dell'impresa, non può superare il valore recuperabile tramite l'uso</a:t>
            </a:r>
          </a:p>
        </p:txBody>
      </p:sp>
    </p:spTree>
    <p:extLst>
      <p:ext uri="{BB962C8B-B14F-4D97-AF65-F5344CB8AC3E}">
        <p14:creationId xmlns:p14="http://schemas.microsoft.com/office/powerpoint/2010/main" val="27381692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38019">
                                            <p:txEl>
                                              <p:pRg st="0" end="0"/>
                                            </p:txEl>
                                          </p:spTgt>
                                        </p:tgtEl>
                                        <p:attrNameLst>
                                          <p:attrName>style.visibility</p:attrName>
                                        </p:attrNameLst>
                                      </p:cBhvr>
                                      <p:to>
                                        <p:strVal val="visible"/>
                                      </p:to>
                                    </p:set>
                                    <p:anim calcmode="lin" valueType="num">
                                      <p:cBhvr additive="base">
                                        <p:cTn id="7" dur="500" fill="hold"/>
                                        <p:tgtEl>
                                          <p:spTgt spid="123801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238019">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238019">
                                            <p:txEl>
                                              <p:pRg st="1" end="1"/>
                                            </p:txEl>
                                          </p:spTgt>
                                        </p:tgtEl>
                                        <p:attrNameLst>
                                          <p:attrName>style.visibility</p:attrName>
                                        </p:attrNameLst>
                                      </p:cBhvr>
                                      <p:to>
                                        <p:strVal val="visible"/>
                                      </p:to>
                                    </p:set>
                                    <p:anim calcmode="lin" valueType="num">
                                      <p:cBhvr additive="base">
                                        <p:cTn id="11" dur="500" fill="hold"/>
                                        <p:tgtEl>
                                          <p:spTgt spid="1238019">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23801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238019">
                                            <p:txEl>
                                              <p:pRg st="2" end="2"/>
                                            </p:txEl>
                                          </p:spTgt>
                                        </p:tgtEl>
                                        <p:attrNameLst>
                                          <p:attrName>style.visibility</p:attrName>
                                        </p:attrNameLst>
                                      </p:cBhvr>
                                      <p:to>
                                        <p:strVal val="visible"/>
                                      </p:to>
                                    </p:set>
                                    <p:anim calcmode="lin" valueType="num">
                                      <p:cBhvr additive="base">
                                        <p:cTn id="17" dur="500" fill="hold"/>
                                        <p:tgtEl>
                                          <p:spTgt spid="1238019">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23801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1238019">
                                            <p:txEl>
                                              <p:pRg st="3" end="3"/>
                                            </p:txEl>
                                          </p:spTgt>
                                        </p:tgtEl>
                                        <p:attrNameLst>
                                          <p:attrName>style.visibility</p:attrName>
                                        </p:attrNameLst>
                                      </p:cBhvr>
                                      <p:to>
                                        <p:strVal val="visible"/>
                                      </p:to>
                                    </p:set>
                                    <p:anim calcmode="lin" valueType="num">
                                      <p:cBhvr additive="base">
                                        <p:cTn id="23" dur="500" fill="hold"/>
                                        <p:tgtEl>
                                          <p:spTgt spid="1238019">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1238019">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1238019">
                                            <p:txEl>
                                              <p:pRg st="4" end="4"/>
                                            </p:txEl>
                                          </p:spTgt>
                                        </p:tgtEl>
                                        <p:attrNameLst>
                                          <p:attrName>style.visibility</p:attrName>
                                        </p:attrNameLst>
                                      </p:cBhvr>
                                      <p:to>
                                        <p:strVal val="visible"/>
                                      </p:to>
                                    </p:set>
                                    <p:anim calcmode="lin" valueType="num">
                                      <p:cBhvr additive="base">
                                        <p:cTn id="29" dur="500" fill="hold"/>
                                        <p:tgtEl>
                                          <p:spTgt spid="1238019">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1238019">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1238019">
                                            <p:txEl>
                                              <p:pRg st="5" end="5"/>
                                            </p:txEl>
                                          </p:spTgt>
                                        </p:tgtEl>
                                        <p:attrNameLst>
                                          <p:attrName>style.visibility</p:attrName>
                                        </p:attrNameLst>
                                      </p:cBhvr>
                                      <p:to>
                                        <p:strVal val="visible"/>
                                      </p:to>
                                    </p:set>
                                    <p:anim calcmode="lin" valueType="num">
                                      <p:cBhvr additive="base">
                                        <p:cTn id="35" dur="500" fill="hold"/>
                                        <p:tgtEl>
                                          <p:spTgt spid="1238019">
                                            <p:txEl>
                                              <p:pRg st="5" end="5"/>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1238019">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1238019">
                                            <p:txEl>
                                              <p:pRg st="6" end="6"/>
                                            </p:txEl>
                                          </p:spTgt>
                                        </p:tgtEl>
                                        <p:attrNameLst>
                                          <p:attrName>style.visibility</p:attrName>
                                        </p:attrNameLst>
                                      </p:cBhvr>
                                      <p:to>
                                        <p:strVal val="visible"/>
                                      </p:to>
                                    </p:set>
                                    <p:anim calcmode="lin" valueType="num">
                                      <p:cBhvr additive="base">
                                        <p:cTn id="41" dur="500" fill="hold"/>
                                        <p:tgtEl>
                                          <p:spTgt spid="1238019">
                                            <p:txEl>
                                              <p:pRg st="6" end="6"/>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1238019">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802606" y="332656"/>
            <a:ext cx="8415338" cy="1110382"/>
          </a:xfrm>
        </p:spPr>
        <p:txBody>
          <a:bodyPr/>
          <a:lstStyle/>
          <a:p>
            <a:r>
              <a:rPr lang="it-IT" dirty="0" smtClean="0"/>
              <a:t>Il nuovo OIC 16</a:t>
            </a:r>
            <a:endParaRPr lang="it-IT" dirty="0"/>
          </a:p>
        </p:txBody>
      </p:sp>
      <p:sp>
        <p:nvSpPr>
          <p:cNvPr id="3" name="Segnaposto contenuto 2"/>
          <p:cNvSpPr>
            <a:spLocks noGrp="1"/>
          </p:cNvSpPr>
          <p:nvPr>
            <p:ph idx="1"/>
          </p:nvPr>
        </p:nvSpPr>
        <p:spPr>
          <a:xfrm>
            <a:off x="1929134" y="1700809"/>
            <a:ext cx="8415338" cy="4233863"/>
          </a:xfrm>
        </p:spPr>
        <p:txBody>
          <a:bodyPr/>
          <a:lstStyle/>
          <a:p>
            <a:r>
              <a:rPr lang="it-IT" sz="2400" dirty="0"/>
              <a:t>OIC prevede, in sostanza, che gli oneri finanziari siano capitalizzabili quando soddisfano le seguenti condizioni:</a:t>
            </a:r>
          </a:p>
          <a:p>
            <a:pPr lvl="0">
              <a:buFont typeface="Arial" pitchFamily="34" charset="0"/>
              <a:buChar char="•"/>
            </a:pPr>
            <a:r>
              <a:rPr lang="it-IT" sz="2400" dirty="0"/>
              <a:t>sono stati effettivamente sostenuti</a:t>
            </a:r>
          </a:p>
          <a:p>
            <a:pPr lvl="0">
              <a:buFont typeface="Arial" pitchFamily="34" charset="0"/>
              <a:buChar char="•"/>
            </a:pPr>
            <a:r>
              <a:rPr lang="it-IT" sz="2400" dirty="0"/>
              <a:t>sono “oggettivamente determinabili”</a:t>
            </a:r>
          </a:p>
          <a:p>
            <a:pPr lvl="0">
              <a:buFont typeface="Arial" pitchFamily="34" charset="0"/>
              <a:buChar char="•"/>
            </a:pPr>
            <a:r>
              <a:rPr lang="it-IT" sz="2400" dirty="0"/>
              <a:t>non comportano che il valore del bene per la cui “costruzione” sono stati sostenuti sia superiore al valore recuperabile dello stesso</a:t>
            </a:r>
          </a:p>
          <a:p>
            <a:pPr>
              <a:buFont typeface="Arial" pitchFamily="34" charset="0"/>
              <a:buChar char="•"/>
            </a:pPr>
            <a:r>
              <a:rPr lang="it-IT" sz="2400" dirty="0"/>
              <a:t>devono essere determinati al netto degli eventuali proventi finanziari percepiti</a:t>
            </a:r>
          </a:p>
        </p:txBody>
      </p:sp>
    </p:spTree>
    <p:extLst>
      <p:ext uri="{BB962C8B-B14F-4D97-AF65-F5344CB8AC3E}">
        <p14:creationId xmlns:p14="http://schemas.microsoft.com/office/powerpoint/2010/main" val="110214476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6594" name="Rectangle 2"/>
          <p:cNvSpPr>
            <a:spLocks noChangeArrowheads="1"/>
          </p:cNvSpPr>
          <p:nvPr/>
        </p:nvSpPr>
        <p:spPr bwMode="auto">
          <a:xfrm>
            <a:off x="2050256" y="2362200"/>
            <a:ext cx="8421688" cy="3200400"/>
          </a:xfrm>
          <a:prstGeom prst="rect">
            <a:avLst/>
          </a:prstGeom>
          <a:noFill/>
          <a:ln w="9525">
            <a:noFill/>
            <a:miter lim="800000"/>
            <a:headEnd/>
            <a:tailEnd/>
          </a:ln>
          <a:effectLst/>
        </p:spPr>
        <p:txBody>
          <a:bodyPr lIns="92075" tIns="46038" rIns="92075" bIns="46038"/>
          <a:lstStyle/>
          <a:p>
            <a:pPr marL="577850" indent="-577850" eaLnBrk="0" hangingPunct="0">
              <a:buClr>
                <a:schemeClr val="tx2"/>
              </a:buClr>
              <a:buSzPct val="150000"/>
              <a:defRPr/>
            </a:pPr>
            <a:r>
              <a:rPr lang="it-IT" sz="2600" b="1">
                <a:solidFill>
                  <a:srgbClr val="FFFFFF"/>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Arial" charset="0"/>
              </a:rPr>
              <a:t> E</a:t>
            </a:r>
            <a:r>
              <a:rPr lang="it-IT" sz="2600">
                <a:solidFill>
                  <a:srgbClr val="40458C"/>
                </a:solidFill>
              </a:rPr>
              <a:t>’ opportuno indicare:</a:t>
            </a:r>
          </a:p>
          <a:p>
            <a:pPr marL="577850" indent="-577850" eaLnBrk="0" hangingPunct="0">
              <a:buClr>
                <a:schemeClr val="tx2"/>
              </a:buClr>
              <a:buSzPct val="150000"/>
              <a:buFont typeface="Wingdings 2" pitchFamily="18" charset="2"/>
              <a:buChar char="C"/>
              <a:defRPr/>
            </a:pPr>
            <a:r>
              <a:rPr lang="it-IT" sz="2600">
                <a:solidFill>
                  <a:srgbClr val="40458C"/>
                </a:solidFill>
              </a:rPr>
              <a:t>gli specifici beni sui quali gli OF sono stati capitalizzati</a:t>
            </a:r>
          </a:p>
          <a:p>
            <a:pPr marL="577850" indent="-577850" eaLnBrk="0" hangingPunct="0">
              <a:buClr>
                <a:schemeClr val="tx2"/>
              </a:buClr>
              <a:buSzPct val="150000"/>
              <a:buFont typeface="Wingdings 2" pitchFamily="18" charset="2"/>
              <a:buChar char="C"/>
              <a:defRPr/>
            </a:pPr>
            <a:r>
              <a:rPr lang="it-IT" sz="2600">
                <a:solidFill>
                  <a:srgbClr val="40458C"/>
                </a:solidFill>
              </a:rPr>
              <a:t>gli importi degli OF capitalizzati</a:t>
            </a:r>
          </a:p>
          <a:p>
            <a:pPr marL="577850" indent="-577850" eaLnBrk="0" hangingPunct="0">
              <a:buClr>
                <a:schemeClr val="tx2"/>
              </a:buClr>
              <a:buSzPct val="150000"/>
              <a:buFont typeface="Wingdings 2" pitchFamily="18" charset="2"/>
              <a:buChar char="C"/>
              <a:defRPr/>
            </a:pPr>
            <a:r>
              <a:rPr lang="it-IT" sz="2600">
                <a:solidFill>
                  <a:srgbClr val="40458C"/>
                </a:solidFill>
              </a:rPr>
              <a:t>i finanziamenti che hanno originato tali OF</a:t>
            </a:r>
          </a:p>
          <a:p>
            <a:pPr marL="577850" indent="-577850" eaLnBrk="0" hangingPunct="0">
              <a:buClr>
                <a:schemeClr val="tx2"/>
              </a:buClr>
              <a:buSzPct val="150000"/>
              <a:buFont typeface="Wingdings 2" pitchFamily="18" charset="2"/>
              <a:buChar char="C"/>
              <a:defRPr/>
            </a:pPr>
            <a:r>
              <a:rPr lang="it-IT" sz="2600">
                <a:solidFill>
                  <a:srgbClr val="40458C"/>
                </a:solidFill>
              </a:rPr>
              <a:t>i criteri seguiti per la capitalizzazione</a:t>
            </a:r>
          </a:p>
          <a:p>
            <a:pPr marL="577850" indent="-577850" eaLnBrk="0" hangingPunct="0">
              <a:buClr>
                <a:schemeClr val="tx2"/>
              </a:buClr>
              <a:buSzPct val="150000"/>
              <a:buFont typeface="Wingdings 2" pitchFamily="18" charset="2"/>
              <a:buChar char="C"/>
              <a:defRPr/>
            </a:pPr>
            <a:endParaRPr lang="it-IT" sz="2600">
              <a:solidFill>
                <a:srgbClr val="40458C"/>
              </a:solidFill>
            </a:endParaRPr>
          </a:p>
        </p:txBody>
      </p:sp>
      <p:sp>
        <p:nvSpPr>
          <p:cNvPr id="22531" name="Rectangle 3"/>
          <p:cNvSpPr>
            <a:spLocks noChangeArrowheads="1"/>
          </p:cNvSpPr>
          <p:nvPr/>
        </p:nvSpPr>
        <p:spPr bwMode="auto">
          <a:xfrm>
            <a:off x="1554956" y="228600"/>
            <a:ext cx="8421688" cy="116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b"/>
          <a:lstStyle/>
          <a:p>
            <a:pPr algn="ctr" eaLnBrk="0" hangingPunct="0"/>
            <a:r>
              <a:rPr lang="it-IT" sz="3600">
                <a:solidFill>
                  <a:srgbClr val="660066"/>
                </a:solidFill>
              </a:rPr>
              <a:t>Le informazioni sulle poste dello Stato Patrimoniale</a:t>
            </a:r>
          </a:p>
        </p:txBody>
      </p:sp>
      <p:sp>
        <p:nvSpPr>
          <p:cNvPr id="22532" name="Text Box 4"/>
          <p:cNvSpPr txBox="1">
            <a:spLocks noChangeArrowheads="1"/>
          </p:cNvSpPr>
          <p:nvPr/>
        </p:nvSpPr>
        <p:spPr bwMode="auto">
          <a:xfrm>
            <a:off x="1967707" y="1676401"/>
            <a:ext cx="7870825"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spcBef>
                <a:spcPct val="50000"/>
              </a:spcBef>
            </a:pPr>
            <a:r>
              <a:rPr lang="it-IT" sz="2600" dirty="0"/>
              <a:t>Art. 2427, punto n. 8 : Oneri finanziari capitalizzati</a:t>
            </a:r>
          </a:p>
        </p:txBody>
      </p:sp>
      <p:sp>
        <p:nvSpPr>
          <p:cNvPr id="22533" name="Text Box 5"/>
          <p:cNvSpPr txBox="1">
            <a:spLocks noChangeArrowheads="1"/>
          </p:cNvSpPr>
          <p:nvPr/>
        </p:nvSpPr>
        <p:spPr bwMode="auto">
          <a:xfrm>
            <a:off x="1967706" y="4830763"/>
            <a:ext cx="8669338" cy="1785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defRPr sz="1600">
                <a:solidFill>
                  <a:srgbClr val="FFFFFF"/>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Tahoma" pitchFamily="34" charset="0"/>
              </a:defRPr>
            </a:lvl1pPr>
            <a:lvl2pPr eaLnBrk="0" hangingPunct="0">
              <a:defRPr sz="1600">
                <a:solidFill>
                  <a:srgbClr val="FFFFFF"/>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Tahoma" pitchFamily="34" charset="0"/>
              </a:defRPr>
            </a:lvl2pPr>
            <a:lvl3pPr eaLnBrk="0" hangingPunct="0">
              <a:defRPr sz="1600">
                <a:solidFill>
                  <a:srgbClr val="FFFFFF"/>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Tahoma" pitchFamily="34" charset="0"/>
              </a:defRPr>
            </a:lvl3pPr>
            <a:lvl4pPr eaLnBrk="0" hangingPunct="0">
              <a:defRPr sz="1600">
                <a:solidFill>
                  <a:srgbClr val="FFFFFF"/>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Tahoma" pitchFamily="34" charset="0"/>
              </a:defRPr>
            </a:lvl4pPr>
            <a:lvl5pPr eaLnBrk="0" hangingPunct="0">
              <a:defRPr sz="1600">
                <a:solidFill>
                  <a:srgbClr val="FFFFFF"/>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Tahoma" pitchFamily="34" charset="0"/>
              </a:defRPr>
            </a:lvl5pPr>
            <a:lvl6pPr marL="2514600" indent="-228600" defTabSz="449263" eaLnBrk="0" fontAlgn="base" hangingPunct="0">
              <a:spcBef>
                <a:spcPct val="0"/>
              </a:spcBef>
              <a:spcAft>
                <a:spcPct val="0"/>
              </a:spcAft>
              <a:buClr>
                <a:srgbClr val="000000"/>
              </a:buClr>
              <a:buSzPct val="100000"/>
              <a:buFont typeface="Times New Roman" pitchFamily="18" charset="0"/>
              <a:defRPr sz="1600">
                <a:solidFill>
                  <a:srgbClr val="FFFFFF"/>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Tahoma" pitchFamily="34" charset="0"/>
              </a:defRPr>
            </a:lvl6pPr>
            <a:lvl7pPr marL="2971800" indent="-228600" defTabSz="449263" eaLnBrk="0" fontAlgn="base" hangingPunct="0">
              <a:spcBef>
                <a:spcPct val="0"/>
              </a:spcBef>
              <a:spcAft>
                <a:spcPct val="0"/>
              </a:spcAft>
              <a:buClr>
                <a:srgbClr val="000000"/>
              </a:buClr>
              <a:buSzPct val="100000"/>
              <a:buFont typeface="Times New Roman" pitchFamily="18" charset="0"/>
              <a:defRPr sz="1600">
                <a:solidFill>
                  <a:srgbClr val="FFFFFF"/>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Tahoma" pitchFamily="34" charset="0"/>
              </a:defRPr>
            </a:lvl7pPr>
            <a:lvl8pPr marL="3429000" indent="-228600" defTabSz="449263" eaLnBrk="0" fontAlgn="base" hangingPunct="0">
              <a:spcBef>
                <a:spcPct val="0"/>
              </a:spcBef>
              <a:spcAft>
                <a:spcPct val="0"/>
              </a:spcAft>
              <a:buClr>
                <a:srgbClr val="000000"/>
              </a:buClr>
              <a:buSzPct val="100000"/>
              <a:buFont typeface="Times New Roman" pitchFamily="18" charset="0"/>
              <a:defRPr sz="1600">
                <a:solidFill>
                  <a:srgbClr val="FFFFFF"/>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Tahoma" pitchFamily="34" charset="0"/>
              </a:defRPr>
            </a:lvl8pPr>
            <a:lvl9pPr marL="3886200" indent="-228600" defTabSz="449263" eaLnBrk="0" fontAlgn="base" hangingPunct="0">
              <a:spcBef>
                <a:spcPct val="0"/>
              </a:spcBef>
              <a:spcAft>
                <a:spcPct val="0"/>
              </a:spcAft>
              <a:buClr>
                <a:srgbClr val="000000"/>
              </a:buClr>
              <a:buSzPct val="100000"/>
              <a:buFont typeface="Times New Roman" pitchFamily="18" charset="0"/>
              <a:defRPr sz="1600">
                <a:solidFill>
                  <a:srgbClr val="FFFFFF"/>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Tahoma" pitchFamily="34" charset="0"/>
              </a:defRPr>
            </a:lvl9pPr>
          </a:lstStyle>
          <a:p>
            <a:pPr eaLnBrk="1" hangingPunct="1"/>
            <a:r>
              <a:rPr lang="it-IT" sz="2200">
                <a:solidFill>
                  <a:srgbClr val="40458C"/>
                </a:solidFill>
                <a:effectLst/>
              </a:rPr>
              <a:t>Grazie a tali informazioni il lettore può verificare:</a:t>
            </a:r>
          </a:p>
          <a:p>
            <a:pPr eaLnBrk="1" hangingPunct="1">
              <a:buFontTx/>
              <a:buAutoNum type="arabicPeriod"/>
            </a:pPr>
            <a:r>
              <a:rPr lang="it-IT" sz="2200">
                <a:solidFill>
                  <a:srgbClr val="40458C"/>
                </a:solidFill>
                <a:effectLst/>
              </a:rPr>
              <a:t>Se la capitalizzazione è stata compiuta correttamente nel rispetto della legge e dei PC</a:t>
            </a:r>
          </a:p>
          <a:p>
            <a:pPr eaLnBrk="1" hangingPunct="1">
              <a:buFontTx/>
              <a:buAutoNum type="arabicPeriod"/>
            </a:pPr>
            <a:r>
              <a:rPr lang="it-IT" sz="2200">
                <a:solidFill>
                  <a:srgbClr val="40458C"/>
                </a:solidFill>
                <a:effectLst/>
              </a:rPr>
              <a:t>Qual è l’effetto reddituale e patrimoniale prodotto da tale capitalizzazione</a:t>
            </a:r>
          </a:p>
        </p:txBody>
      </p:sp>
    </p:spTree>
    <p:extLst>
      <p:ext uri="{BB962C8B-B14F-4D97-AF65-F5344CB8AC3E}">
        <p14:creationId xmlns:p14="http://schemas.microsoft.com/office/powerpoint/2010/main" val="317861671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2"/>
          <p:cNvSpPr>
            <a:spLocks noGrp="1" noChangeArrowheads="1"/>
          </p:cNvSpPr>
          <p:nvPr>
            <p:ph type="title"/>
          </p:nvPr>
        </p:nvSpPr>
        <p:spPr>
          <a:xfrm>
            <a:off x="1885157" y="476250"/>
            <a:ext cx="8863013" cy="1296988"/>
          </a:xfrm>
        </p:spPr>
        <p:txBody>
          <a:bodyPr vert="horz" lIns="92075" tIns="46038" rIns="92075" bIns="46038" rtlCol="0" anchor="ctr">
            <a:normAutofit/>
          </a:bodyPr>
          <a:lstStyle/>
          <a:p>
            <a:pPr eaLnBrk="1" hangingPunct="1"/>
            <a:r>
              <a:rPr lang="it-IT" sz="3600"/>
              <a:t>Il valore delle immobilizzazioni materiali subisce variazioni per effetto di:</a:t>
            </a:r>
          </a:p>
        </p:txBody>
      </p:sp>
      <p:sp>
        <p:nvSpPr>
          <p:cNvPr id="3076" name="Rectangle 3"/>
          <p:cNvSpPr>
            <a:spLocks noGrp="1" noChangeArrowheads="1"/>
          </p:cNvSpPr>
          <p:nvPr>
            <p:ph type="body" idx="1"/>
          </p:nvPr>
        </p:nvSpPr>
        <p:spPr>
          <a:xfrm>
            <a:off x="1554956" y="1981200"/>
            <a:ext cx="7761288" cy="3276600"/>
          </a:xfrm>
        </p:spPr>
        <p:txBody>
          <a:bodyPr vert="horz" lIns="92075" tIns="46038" rIns="92075" bIns="46038" rtlCol="0">
            <a:normAutofit/>
          </a:bodyPr>
          <a:lstStyle/>
          <a:p>
            <a:pPr marL="533400" indent="-49213">
              <a:lnSpc>
                <a:spcPct val="200000"/>
              </a:lnSpc>
              <a:spcBef>
                <a:spcPct val="0"/>
              </a:spcBef>
              <a:buNone/>
            </a:pPr>
            <a:r>
              <a:rPr lang="it-IT" smtClean="0"/>
              <a:t>1) Ammortamento</a:t>
            </a:r>
          </a:p>
          <a:p>
            <a:pPr marL="533400" indent="-49213">
              <a:lnSpc>
                <a:spcPct val="200000"/>
              </a:lnSpc>
              <a:spcBef>
                <a:spcPct val="0"/>
              </a:spcBef>
              <a:buNone/>
            </a:pPr>
            <a:r>
              <a:rPr lang="it-IT" smtClean="0"/>
              <a:t>2) Svalutazioni e rivalutazioni</a:t>
            </a:r>
          </a:p>
          <a:p>
            <a:pPr marL="533400" indent="-49213">
              <a:lnSpc>
                <a:spcPct val="200000"/>
              </a:lnSpc>
              <a:spcBef>
                <a:spcPct val="0"/>
              </a:spcBef>
              <a:buNone/>
            </a:pPr>
            <a:r>
              <a:rPr lang="it-IT" smtClean="0"/>
              <a:t>3) Manutenzioni e riparazioni</a:t>
            </a:r>
          </a:p>
        </p:txBody>
      </p:sp>
    </p:spTree>
    <p:extLst>
      <p:ext uri="{BB962C8B-B14F-4D97-AF65-F5344CB8AC3E}">
        <p14:creationId xmlns:p14="http://schemas.microsoft.com/office/powerpoint/2010/main" val="429406644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1389856" y="609600"/>
            <a:ext cx="5202238" cy="1143000"/>
          </a:xfrm>
        </p:spPr>
        <p:txBody>
          <a:bodyPr vert="horz" lIns="92075" tIns="46038" rIns="92075" bIns="46038" rtlCol="0" anchor="ctr">
            <a:normAutofit/>
          </a:bodyPr>
          <a:lstStyle/>
          <a:p>
            <a:pPr eaLnBrk="1" hangingPunct="1"/>
            <a:r>
              <a:rPr lang="it-IT" sz="2800" b="1"/>
              <a:t>AMMORTAMENTO =</a:t>
            </a:r>
          </a:p>
        </p:txBody>
      </p:sp>
      <p:sp>
        <p:nvSpPr>
          <p:cNvPr id="36867" name="Rectangle 3"/>
          <p:cNvSpPr>
            <a:spLocks noChangeArrowheads="1"/>
          </p:cNvSpPr>
          <p:nvPr/>
        </p:nvSpPr>
        <p:spPr bwMode="auto">
          <a:xfrm>
            <a:off x="6509544" y="609601"/>
            <a:ext cx="4540250" cy="1324081"/>
          </a:xfrm>
          <a:prstGeom prst="rect">
            <a:avLst/>
          </a:prstGeom>
          <a:noFill/>
          <a:ln w="9525">
            <a:noFill/>
            <a:miter lim="800000"/>
            <a:headEnd/>
            <a:tailEnd/>
          </a:ln>
        </p:spPr>
        <p:txBody>
          <a:bodyPr lIns="92075" tIns="46038" rIns="92075" bIns="46038">
            <a:spAutoFit/>
          </a:bodyPr>
          <a:lstStyle/>
          <a:p>
            <a:pPr defTabSz="762000" eaLnBrk="0" hangingPunct="0"/>
            <a:r>
              <a:rPr lang="it-IT" sz="2000" b="1">
                <a:solidFill>
                  <a:schemeClr val="accent2"/>
                </a:solidFill>
                <a:latin typeface="Arial" charset="0"/>
              </a:rPr>
              <a:t>“processo di ripartizione del</a:t>
            </a:r>
          </a:p>
          <a:p>
            <a:pPr defTabSz="762000" eaLnBrk="0" hangingPunct="0"/>
            <a:r>
              <a:rPr lang="it-IT" sz="2000" b="1">
                <a:solidFill>
                  <a:schemeClr val="accent2"/>
                </a:solidFill>
                <a:latin typeface="Arial" charset="0"/>
              </a:rPr>
              <a:t>valore pluriennale di una immobilizzazione tra gli esercizi nei quali sarà utilizzata”</a:t>
            </a:r>
          </a:p>
        </p:txBody>
      </p:sp>
      <p:sp>
        <p:nvSpPr>
          <p:cNvPr id="1037316" name="Rectangle 4"/>
          <p:cNvSpPr>
            <a:spLocks noChangeArrowheads="1"/>
          </p:cNvSpPr>
          <p:nvPr/>
        </p:nvSpPr>
        <p:spPr bwMode="auto">
          <a:xfrm>
            <a:off x="1302544" y="311150"/>
            <a:ext cx="9575800" cy="1739900"/>
          </a:xfrm>
          <a:prstGeom prst="rect">
            <a:avLst/>
          </a:prstGeom>
          <a:noFill/>
          <a:ln w="12700">
            <a:solidFill>
              <a:schemeClr val="tx1"/>
            </a:solidFill>
            <a:miter lim="800000"/>
            <a:headEnd/>
            <a:tailEnd/>
          </a:ln>
          <a:effectLst/>
        </p:spPr>
        <p:txBody>
          <a:bodyPr wrap="none" anchor="ctr"/>
          <a:lstStyle/>
          <a:p>
            <a:pPr>
              <a:defRPr/>
            </a:pPr>
            <a:endParaRPr lang="it-IT"/>
          </a:p>
        </p:txBody>
      </p:sp>
      <p:sp>
        <p:nvSpPr>
          <p:cNvPr id="36869" name="Rectangle 5"/>
          <p:cNvSpPr>
            <a:spLocks noChangeArrowheads="1"/>
          </p:cNvSpPr>
          <p:nvPr/>
        </p:nvSpPr>
        <p:spPr bwMode="auto">
          <a:xfrm>
            <a:off x="1991519" y="2209800"/>
            <a:ext cx="5743560" cy="954750"/>
          </a:xfrm>
          <a:prstGeom prst="rect">
            <a:avLst/>
          </a:prstGeom>
          <a:noFill/>
          <a:ln w="9525">
            <a:noFill/>
            <a:miter lim="800000"/>
            <a:headEnd/>
            <a:tailEnd/>
          </a:ln>
        </p:spPr>
        <p:txBody>
          <a:bodyPr wrap="none" lIns="92075" tIns="46038" rIns="92075" bIns="46038">
            <a:spAutoFit/>
          </a:bodyPr>
          <a:lstStyle/>
          <a:p>
            <a:pPr defTabSz="762000" eaLnBrk="0" hangingPunct="0"/>
            <a:r>
              <a:rPr lang="it-IT" sz="2800" b="1">
                <a:solidFill>
                  <a:schemeClr val="accent2"/>
                </a:solidFill>
                <a:latin typeface="Arial" charset="0"/>
              </a:rPr>
              <a:t>Il concetto è stato correttamente</a:t>
            </a:r>
          </a:p>
          <a:p>
            <a:pPr defTabSz="762000" eaLnBrk="0" hangingPunct="0"/>
            <a:r>
              <a:rPr lang="it-IT" sz="2800" b="1">
                <a:solidFill>
                  <a:schemeClr val="accent2"/>
                </a:solidFill>
                <a:latin typeface="Arial" charset="0"/>
              </a:rPr>
              <a:t>recepito dal legislatore...</a:t>
            </a:r>
          </a:p>
        </p:txBody>
      </p:sp>
      <p:sp>
        <p:nvSpPr>
          <p:cNvPr id="36870" name="Rectangle 6"/>
          <p:cNvSpPr>
            <a:spLocks noChangeArrowheads="1"/>
          </p:cNvSpPr>
          <p:nvPr/>
        </p:nvSpPr>
        <p:spPr bwMode="auto">
          <a:xfrm>
            <a:off x="4774406" y="3352800"/>
            <a:ext cx="5799138" cy="2678298"/>
          </a:xfrm>
          <a:prstGeom prst="rect">
            <a:avLst/>
          </a:prstGeom>
          <a:noFill/>
          <a:ln w="9525">
            <a:noFill/>
            <a:miter lim="800000"/>
            <a:headEnd/>
            <a:tailEnd/>
          </a:ln>
        </p:spPr>
        <p:txBody>
          <a:bodyPr lIns="92075" tIns="46038" rIns="92075" bIns="46038">
            <a:spAutoFit/>
          </a:bodyPr>
          <a:lstStyle/>
          <a:p>
            <a:pPr defTabSz="762000" eaLnBrk="0" hangingPunct="0"/>
            <a:r>
              <a:rPr lang="it-IT" sz="2400">
                <a:solidFill>
                  <a:schemeClr val="bg2"/>
                </a:solidFill>
                <a:latin typeface="Times New Roman" pitchFamily="18" charset="0"/>
              </a:rPr>
              <a:t>“</a:t>
            </a:r>
            <a:r>
              <a:rPr lang="it-IT" sz="2400" b="1">
                <a:solidFill>
                  <a:schemeClr val="bg2"/>
                </a:solidFill>
                <a:latin typeface="Times New Roman" pitchFamily="18" charset="0"/>
              </a:rPr>
              <a:t>2)</a:t>
            </a:r>
            <a:r>
              <a:rPr lang="it-IT" sz="2400">
                <a:solidFill>
                  <a:schemeClr val="bg2"/>
                </a:solidFill>
                <a:latin typeface="Times New Roman" pitchFamily="18" charset="0"/>
              </a:rPr>
              <a:t> </a:t>
            </a:r>
            <a:r>
              <a:rPr lang="it-IT" sz="2400" b="1" i="1">
                <a:solidFill>
                  <a:schemeClr val="bg2"/>
                </a:solidFill>
                <a:latin typeface="Times New Roman" pitchFamily="18" charset="0"/>
              </a:rPr>
              <a:t>Il costo delle immobilizzazioni, materiali e immateriali, la cui utilizzazione è limitata nel tempo, deve essere sistematicamente ammortizzato in ogni esercizio in relazione con la loro residua possibilità di utilizzazione</a:t>
            </a:r>
            <a:r>
              <a:rPr lang="it-IT" sz="2400">
                <a:solidFill>
                  <a:schemeClr val="bg2"/>
                </a:solidFill>
                <a:latin typeface="Times New Roman" pitchFamily="18" charset="0"/>
              </a:rPr>
              <a:t>. E</a:t>
            </a:r>
            <a:r>
              <a:rPr lang="it-IT" sz="2400" b="1" i="1">
                <a:solidFill>
                  <a:schemeClr val="bg2"/>
                </a:solidFill>
                <a:latin typeface="Times New Roman" pitchFamily="18" charset="0"/>
              </a:rPr>
              <a:t>ventuali modifiche … devono essere motivate in nota integrativa</a:t>
            </a:r>
            <a:r>
              <a:rPr lang="it-IT" sz="2400">
                <a:solidFill>
                  <a:schemeClr val="bg2"/>
                </a:solidFill>
                <a:latin typeface="Times New Roman" pitchFamily="18" charset="0"/>
              </a:rPr>
              <a:t>”</a:t>
            </a:r>
            <a:r>
              <a:rPr lang="it-IT" sz="2400" b="1" i="1">
                <a:solidFill>
                  <a:schemeClr val="bg2"/>
                </a:solidFill>
                <a:latin typeface="Times New Roman" pitchFamily="18" charset="0"/>
              </a:rPr>
              <a:t>.</a:t>
            </a:r>
          </a:p>
        </p:txBody>
      </p:sp>
      <p:sp>
        <p:nvSpPr>
          <p:cNvPr id="36871" name="AutoShape 7"/>
          <p:cNvSpPr>
            <a:spLocks noChangeArrowheads="1"/>
          </p:cNvSpPr>
          <p:nvPr/>
        </p:nvSpPr>
        <p:spPr bwMode="auto">
          <a:xfrm>
            <a:off x="4609306" y="3352800"/>
            <a:ext cx="5938838" cy="2971800"/>
          </a:xfrm>
          <a:prstGeom prst="roundRect">
            <a:avLst>
              <a:gd name="adj" fmla="val 12495"/>
            </a:avLst>
          </a:prstGeom>
          <a:noFill/>
          <a:ln w="12700">
            <a:solidFill>
              <a:schemeClr val="tx1"/>
            </a:solidFill>
            <a:round/>
            <a:headEnd/>
            <a:tailEnd/>
          </a:ln>
        </p:spPr>
        <p:txBody>
          <a:bodyPr wrap="none" anchor="ctr"/>
          <a:lstStyle/>
          <a:p>
            <a:pPr algn="ctr">
              <a:buClrTx/>
              <a:buSzTx/>
              <a:buFontTx/>
              <a:buNone/>
            </a:pPr>
            <a:endParaRPr lang="it-IT" sz="2400">
              <a:solidFill>
                <a:schemeClr val="bg2"/>
              </a:solidFill>
              <a:latin typeface="Times New Roman" pitchFamily="18" charset="0"/>
            </a:endParaRPr>
          </a:p>
        </p:txBody>
      </p:sp>
      <p:sp>
        <p:nvSpPr>
          <p:cNvPr id="36872" name="Rectangle 8"/>
          <p:cNvSpPr>
            <a:spLocks noChangeArrowheads="1"/>
          </p:cNvSpPr>
          <p:nvPr/>
        </p:nvSpPr>
        <p:spPr bwMode="auto">
          <a:xfrm>
            <a:off x="2463006" y="4495800"/>
            <a:ext cx="2228850" cy="813172"/>
          </a:xfrm>
          <a:prstGeom prst="rect">
            <a:avLst/>
          </a:prstGeom>
          <a:noFill/>
          <a:ln w="9525">
            <a:noFill/>
            <a:miter lim="800000"/>
            <a:headEnd/>
            <a:tailEnd/>
          </a:ln>
        </p:spPr>
        <p:txBody>
          <a:bodyPr lIns="92075" tIns="46038" rIns="92075" bIns="46038">
            <a:spAutoFit/>
          </a:bodyPr>
          <a:lstStyle/>
          <a:p>
            <a:pPr defTabSz="762000" eaLnBrk="0" hangingPunct="0"/>
            <a:r>
              <a:rPr lang="it-IT" b="1">
                <a:latin typeface="Arial" charset="0"/>
              </a:rPr>
              <a:t>C.C.</a:t>
            </a:r>
          </a:p>
          <a:p>
            <a:pPr defTabSz="762000" eaLnBrk="0" hangingPunct="0">
              <a:lnSpc>
                <a:spcPct val="80000"/>
              </a:lnSpc>
            </a:pPr>
            <a:r>
              <a:rPr lang="it-IT" b="1">
                <a:latin typeface="Arial" charset="0"/>
              </a:rPr>
              <a:t>Art. 2426,</a:t>
            </a:r>
          </a:p>
          <a:p>
            <a:pPr defTabSz="762000" eaLnBrk="0" hangingPunct="0">
              <a:lnSpc>
                <a:spcPct val="80000"/>
              </a:lnSpc>
            </a:pPr>
            <a:r>
              <a:rPr lang="it-IT" b="1">
                <a:latin typeface="Arial" charset="0"/>
              </a:rPr>
              <a:t>I co., punto 2</a:t>
            </a:r>
          </a:p>
        </p:txBody>
      </p:sp>
    </p:spTree>
    <p:extLst>
      <p:ext uri="{BB962C8B-B14F-4D97-AF65-F5344CB8AC3E}">
        <p14:creationId xmlns:p14="http://schemas.microsoft.com/office/powerpoint/2010/main" val="353336297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2"/>
          <p:cNvSpPr>
            <a:spLocks noGrp="1" noChangeArrowheads="1"/>
          </p:cNvSpPr>
          <p:nvPr>
            <p:ph type="title"/>
          </p:nvPr>
        </p:nvSpPr>
        <p:spPr>
          <a:xfrm>
            <a:off x="2272506" y="339726"/>
            <a:ext cx="7945438" cy="1433513"/>
          </a:xfrm>
        </p:spPr>
        <p:txBody>
          <a:bodyPr vert="horz" lIns="92075" tIns="46038" rIns="92075" bIns="46038" rtlCol="0" anchor="ctr">
            <a:normAutofit/>
          </a:bodyPr>
          <a:lstStyle/>
          <a:p>
            <a:pPr eaLnBrk="1" hangingPunct="1"/>
            <a:r>
              <a:rPr lang="it-IT" sz="2800" b="1"/>
              <a:t>Ammortamento</a:t>
            </a:r>
            <a:br>
              <a:rPr lang="it-IT" sz="2800" b="1"/>
            </a:br>
            <a:r>
              <a:rPr lang="it-IT" sz="2800" b="1"/>
              <a:t>ex art. 2426, I co., punto 2</a:t>
            </a:r>
          </a:p>
        </p:txBody>
      </p:sp>
      <p:sp>
        <p:nvSpPr>
          <p:cNvPr id="4100" name="Rectangle 3"/>
          <p:cNvSpPr>
            <a:spLocks noGrp="1" noChangeArrowheads="1"/>
          </p:cNvSpPr>
          <p:nvPr>
            <p:ph type="body" idx="1"/>
          </p:nvPr>
        </p:nvSpPr>
        <p:spPr>
          <a:xfrm>
            <a:off x="1554956" y="1905000"/>
            <a:ext cx="9247188" cy="4114800"/>
          </a:xfrm>
        </p:spPr>
        <p:txBody>
          <a:bodyPr vert="horz" lIns="92075" tIns="46038" rIns="92075" bIns="46038" rtlCol="0">
            <a:normAutofit/>
          </a:bodyPr>
          <a:lstStyle/>
          <a:p>
            <a:pPr eaLnBrk="1" hangingPunct="1"/>
            <a:r>
              <a:rPr lang="it-IT" b="1"/>
              <a:t>La norma evidenzia tre aspetti significativi:</a:t>
            </a:r>
          </a:p>
          <a:p>
            <a:pPr eaLnBrk="1" hangingPunct="1"/>
            <a:r>
              <a:rPr lang="it-IT" b="1"/>
              <a:t>	</a:t>
            </a:r>
          </a:p>
          <a:p>
            <a:pPr eaLnBrk="1" hangingPunct="1"/>
            <a:r>
              <a:rPr lang="it-IT" b="1"/>
              <a:t>	A - CAMPO DI APPLICAZIONE DEL PROCESSO</a:t>
            </a:r>
          </a:p>
          <a:p>
            <a:pPr eaLnBrk="1" hangingPunct="1"/>
            <a:r>
              <a:rPr lang="it-IT" b="1"/>
              <a:t>	B - SISTEMATICITA’ DEL PROCESSO</a:t>
            </a:r>
          </a:p>
          <a:p>
            <a:pPr eaLnBrk="1" hangingPunct="1"/>
            <a:r>
              <a:rPr lang="it-IT" b="1"/>
              <a:t>	C - MODIFICABILITA’ DEL PROCESSO	</a:t>
            </a:r>
          </a:p>
        </p:txBody>
      </p:sp>
      <p:sp>
        <p:nvSpPr>
          <p:cNvPr id="1039364" name="Rectangle 4"/>
          <p:cNvSpPr>
            <a:spLocks noChangeArrowheads="1"/>
          </p:cNvSpPr>
          <p:nvPr/>
        </p:nvSpPr>
        <p:spPr bwMode="auto">
          <a:xfrm>
            <a:off x="2132806" y="533400"/>
            <a:ext cx="6357938" cy="1143000"/>
          </a:xfrm>
          <a:prstGeom prst="rect">
            <a:avLst/>
          </a:prstGeom>
          <a:noFill/>
          <a:ln w="50800">
            <a:solidFill>
              <a:schemeClr val="bg2"/>
            </a:solidFill>
            <a:miter lim="800000"/>
            <a:headEnd/>
            <a:tailEnd/>
          </a:ln>
          <a:effectLst/>
        </p:spPr>
        <p:txBody>
          <a:bodyPr wrap="none" anchor="ctr"/>
          <a:lstStyle/>
          <a:p>
            <a:pPr>
              <a:defRPr/>
            </a:pPr>
            <a:endParaRPr lang="it-IT"/>
          </a:p>
        </p:txBody>
      </p:sp>
    </p:spTree>
    <p:extLst>
      <p:ext uri="{BB962C8B-B14F-4D97-AF65-F5344CB8AC3E}">
        <p14:creationId xmlns:p14="http://schemas.microsoft.com/office/powerpoint/2010/main" val="325638336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2272506" y="9526"/>
            <a:ext cx="7945438" cy="1433513"/>
          </a:xfrm>
        </p:spPr>
        <p:txBody>
          <a:bodyPr vert="horz" lIns="92075" tIns="46038" rIns="92075" bIns="46038" rtlCol="0" anchor="ctr">
            <a:normAutofit/>
          </a:bodyPr>
          <a:lstStyle/>
          <a:p>
            <a:pPr eaLnBrk="1" hangingPunct="1"/>
            <a:r>
              <a:rPr lang="it-IT" sz="4000" b="1" dirty="0"/>
              <a:t>Il campo di applicazione</a:t>
            </a:r>
          </a:p>
        </p:txBody>
      </p:sp>
      <p:sp>
        <p:nvSpPr>
          <p:cNvPr id="37891" name="Rectangle 3"/>
          <p:cNvSpPr>
            <a:spLocks noGrp="1" noChangeArrowheads="1"/>
          </p:cNvSpPr>
          <p:nvPr>
            <p:ph type="body" idx="1"/>
          </p:nvPr>
        </p:nvSpPr>
        <p:spPr>
          <a:xfrm>
            <a:off x="1885156" y="1628775"/>
            <a:ext cx="8421688" cy="3600450"/>
          </a:xfrm>
        </p:spPr>
        <p:txBody>
          <a:bodyPr vert="horz" lIns="92075" tIns="46038" rIns="92075" bIns="46038" rtlCol="0">
            <a:normAutofit/>
          </a:bodyPr>
          <a:lstStyle/>
          <a:p>
            <a:pPr eaLnBrk="1" hangingPunct="1"/>
            <a:r>
              <a:rPr lang="it-IT" sz="3400"/>
              <a:t>L’ammortamento riguarda:</a:t>
            </a:r>
          </a:p>
          <a:p>
            <a:pPr lvl="1" eaLnBrk="1" hangingPunct="1"/>
            <a:r>
              <a:rPr lang="it-IT" sz="3400"/>
              <a:t>IMMOBILIZZAZIONI MATERIALI</a:t>
            </a:r>
          </a:p>
          <a:p>
            <a:pPr lvl="1" eaLnBrk="1" hangingPunct="1"/>
            <a:r>
              <a:rPr lang="it-IT" sz="3400"/>
              <a:t>(IMMOBILIZZAZIONI IMMATERIALI)</a:t>
            </a:r>
          </a:p>
          <a:p>
            <a:pPr lvl="1" eaLnBrk="1" hangingPunct="1"/>
            <a:r>
              <a:rPr lang="it-IT" sz="3400"/>
              <a:t>la cui utilizzazione è limitata nel tempo</a:t>
            </a:r>
            <a:r>
              <a:rPr lang="it-IT" sz="3600"/>
              <a:t> (</a:t>
            </a:r>
            <a:r>
              <a:rPr lang="it-IT" smtClean="0"/>
              <a:t>sono esclusi i beni a vita economica temporalmente illimitata, i.e. i terreni)</a:t>
            </a:r>
          </a:p>
        </p:txBody>
      </p:sp>
      <p:sp>
        <p:nvSpPr>
          <p:cNvPr id="1041412" name="Rectangle 4"/>
          <p:cNvSpPr>
            <a:spLocks noChangeArrowheads="1"/>
          </p:cNvSpPr>
          <p:nvPr/>
        </p:nvSpPr>
        <p:spPr bwMode="auto">
          <a:xfrm>
            <a:off x="2050256" y="457200"/>
            <a:ext cx="8489950" cy="1054100"/>
          </a:xfrm>
          <a:prstGeom prst="rect">
            <a:avLst/>
          </a:prstGeom>
          <a:noFill/>
          <a:ln w="12700">
            <a:solidFill>
              <a:schemeClr val="tx1"/>
            </a:solidFill>
            <a:miter lim="800000"/>
            <a:headEnd/>
            <a:tailEnd/>
          </a:ln>
          <a:effectLst/>
        </p:spPr>
        <p:txBody>
          <a:bodyPr wrap="none" anchor="ctr"/>
          <a:lstStyle/>
          <a:p>
            <a:pPr>
              <a:defRPr/>
            </a:pPr>
            <a:endParaRPr lang="it-IT"/>
          </a:p>
        </p:txBody>
      </p:sp>
    </p:spTree>
    <p:extLst>
      <p:ext uri="{BB962C8B-B14F-4D97-AF65-F5344CB8AC3E}">
        <p14:creationId xmlns:p14="http://schemas.microsoft.com/office/powerpoint/2010/main" val="240871002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ChangeArrowheads="1"/>
          </p:cNvSpPr>
          <p:nvPr/>
        </p:nvSpPr>
        <p:spPr bwMode="auto">
          <a:xfrm>
            <a:off x="1885156" y="304800"/>
            <a:ext cx="9164638" cy="1252538"/>
          </a:xfrm>
          <a:prstGeom prst="rect">
            <a:avLst/>
          </a:prstGeom>
          <a:noFill/>
          <a:ln w="9525">
            <a:noFill/>
            <a:miter lim="800000"/>
            <a:headEnd/>
            <a:tailEnd/>
          </a:ln>
        </p:spPr>
        <p:txBody>
          <a:bodyPr lIns="92075" tIns="46038" rIns="92075" bIns="46038" anchor="ctr"/>
          <a:lstStyle/>
          <a:p>
            <a:pPr defTabSz="762000" eaLnBrk="0" hangingPunct="0"/>
            <a:r>
              <a:rPr lang="it-IT" sz="3600" b="1" dirty="0">
                <a:solidFill>
                  <a:srgbClr val="660066"/>
                </a:solidFill>
              </a:rPr>
              <a:t>1) Ammortamento</a:t>
            </a:r>
            <a:br>
              <a:rPr lang="it-IT" sz="3600" b="1" dirty="0">
                <a:solidFill>
                  <a:srgbClr val="660066"/>
                </a:solidFill>
              </a:rPr>
            </a:br>
            <a:r>
              <a:rPr lang="it-IT" sz="3600" b="1" dirty="0">
                <a:solidFill>
                  <a:srgbClr val="660066"/>
                </a:solidFill>
              </a:rPr>
              <a:t>   - sistematicità del processo</a:t>
            </a:r>
          </a:p>
        </p:txBody>
      </p:sp>
      <p:sp>
        <p:nvSpPr>
          <p:cNvPr id="38915" name="Rectangle 3"/>
          <p:cNvSpPr>
            <a:spLocks noChangeArrowheads="1"/>
          </p:cNvSpPr>
          <p:nvPr/>
        </p:nvSpPr>
        <p:spPr bwMode="auto">
          <a:xfrm>
            <a:off x="1885156" y="1676400"/>
            <a:ext cx="8421688" cy="4572000"/>
          </a:xfrm>
          <a:prstGeom prst="rect">
            <a:avLst/>
          </a:prstGeom>
          <a:noFill/>
          <a:ln w="9525">
            <a:noFill/>
            <a:miter lim="800000"/>
            <a:headEnd/>
            <a:tailEnd/>
          </a:ln>
        </p:spPr>
        <p:txBody>
          <a:bodyPr lIns="92075" tIns="46038" rIns="92075" bIns="46038"/>
          <a:lstStyle/>
          <a:p>
            <a:pPr marL="342900" indent="-342900" defTabSz="762000" eaLnBrk="0" hangingPunct="0">
              <a:spcBef>
                <a:spcPct val="20000"/>
              </a:spcBef>
              <a:buFontTx/>
              <a:buChar char="•"/>
            </a:pPr>
            <a:r>
              <a:rPr lang="it-IT" sz="2800" b="1">
                <a:solidFill>
                  <a:schemeClr val="accent2"/>
                </a:solidFill>
                <a:latin typeface="Times New Roman" pitchFamily="18" charset="0"/>
              </a:rPr>
              <a:t>L’aggettivo “SISTEMATICO”  utilizzato dal nostro legislatore sottintende un </a:t>
            </a:r>
          </a:p>
          <a:p>
            <a:pPr marL="342900" indent="-342900" defTabSz="762000" eaLnBrk="0" hangingPunct="0">
              <a:spcBef>
                <a:spcPct val="20000"/>
              </a:spcBef>
            </a:pPr>
            <a:endParaRPr lang="it-IT" sz="2800" b="1">
              <a:solidFill>
                <a:schemeClr val="accent2"/>
              </a:solidFill>
              <a:latin typeface="Times New Roman" pitchFamily="18" charset="0"/>
            </a:endParaRPr>
          </a:p>
          <a:p>
            <a:pPr marL="342900" indent="-342900" algn="ctr" defTabSz="762000" eaLnBrk="0" hangingPunct="0">
              <a:spcBef>
                <a:spcPct val="20000"/>
              </a:spcBef>
            </a:pPr>
            <a:r>
              <a:rPr lang="it-IT" sz="2800" b="1">
                <a:solidFill>
                  <a:schemeClr val="accent2"/>
                </a:solidFill>
                <a:latin typeface="Times New Roman" pitchFamily="18" charset="0"/>
              </a:rPr>
              <a:t>     </a:t>
            </a:r>
            <a:r>
              <a:rPr lang="it-IT" sz="3600" b="1">
                <a:solidFill>
                  <a:schemeClr val="accent2"/>
                </a:solidFill>
                <a:latin typeface="Times New Roman" pitchFamily="18" charset="0"/>
              </a:rPr>
              <a:t>AMMORTAMENTO            EFFETTUATO IN OGNI ESERCIZIO IN CONFORMITA’ AD UN PRECISO PIANO ECONOMICO-TECNICO</a:t>
            </a:r>
          </a:p>
        </p:txBody>
      </p:sp>
      <p:sp>
        <p:nvSpPr>
          <p:cNvPr id="1043460" name="Rectangle 4"/>
          <p:cNvSpPr>
            <a:spLocks noChangeArrowheads="1"/>
          </p:cNvSpPr>
          <p:nvPr/>
        </p:nvSpPr>
        <p:spPr bwMode="auto">
          <a:xfrm>
            <a:off x="1891506" y="234950"/>
            <a:ext cx="8491538" cy="1206500"/>
          </a:xfrm>
          <a:prstGeom prst="rect">
            <a:avLst/>
          </a:prstGeom>
          <a:noFill/>
          <a:ln w="12700">
            <a:solidFill>
              <a:schemeClr val="tx1"/>
            </a:solidFill>
            <a:miter lim="800000"/>
            <a:headEnd/>
            <a:tailEnd/>
          </a:ln>
          <a:effectLst/>
        </p:spPr>
        <p:txBody>
          <a:bodyPr wrap="none" anchor="ctr"/>
          <a:lstStyle/>
          <a:p>
            <a:pPr>
              <a:defRPr/>
            </a:pPr>
            <a:endParaRPr lang="it-IT"/>
          </a:p>
        </p:txBody>
      </p:sp>
      <p:sp>
        <p:nvSpPr>
          <p:cNvPr id="1043461" name="AutoShape 5"/>
          <p:cNvSpPr>
            <a:spLocks noChangeArrowheads="1"/>
          </p:cNvSpPr>
          <p:nvPr/>
        </p:nvSpPr>
        <p:spPr bwMode="auto">
          <a:xfrm>
            <a:off x="1781970" y="2771776"/>
            <a:ext cx="8778875" cy="3171825"/>
          </a:xfrm>
          <a:prstGeom prst="octagon">
            <a:avLst>
              <a:gd name="adj" fmla="val 29282"/>
            </a:avLst>
          </a:prstGeom>
          <a:noFill/>
          <a:ln w="57150" cmpd="tri">
            <a:solidFill>
              <a:schemeClr val="folHlink"/>
            </a:solidFill>
            <a:miter lim="800000"/>
            <a:headEnd/>
            <a:tailEnd/>
          </a:ln>
          <a:effectLst>
            <a:prstShdw prst="shdw18" dist="17961" dir="13500000">
              <a:schemeClr val="folHlink">
                <a:gamma/>
                <a:shade val="60000"/>
                <a:invGamma/>
              </a:schemeClr>
            </a:prstShdw>
          </a:effectLst>
        </p:spPr>
        <p:txBody>
          <a:bodyPr wrap="none" anchor="ctr"/>
          <a:lstStyle/>
          <a:p>
            <a:pPr>
              <a:defRPr/>
            </a:pPr>
            <a:endParaRPr lang="it-IT"/>
          </a:p>
        </p:txBody>
      </p:sp>
    </p:spTree>
    <p:extLst>
      <p:ext uri="{BB962C8B-B14F-4D97-AF65-F5344CB8AC3E}">
        <p14:creationId xmlns:p14="http://schemas.microsoft.com/office/powerpoint/2010/main" val="243955407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1554957" y="476251"/>
            <a:ext cx="9293225" cy="936625"/>
          </a:xfrm>
        </p:spPr>
        <p:txBody>
          <a:bodyPr vert="horz" lIns="92075" tIns="46038" rIns="92075" bIns="46038" rtlCol="0" anchor="ctr">
            <a:normAutofit/>
          </a:bodyPr>
          <a:lstStyle/>
          <a:p>
            <a:pPr eaLnBrk="1" hangingPunct="1"/>
            <a:r>
              <a:rPr lang="it-IT" sz="2800" b="1"/>
              <a:t>Un </a:t>
            </a:r>
            <a:r>
              <a:rPr lang="it-IT" sz="2800" b="1" u="sng"/>
              <a:t>Piano Economico-Tecnico</a:t>
            </a:r>
            <a:r>
              <a:rPr lang="it-IT" sz="2800" b="1"/>
              <a:t> di Ammortamento presuppone la definizione di:</a:t>
            </a:r>
          </a:p>
        </p:txBody>
      </p:sp>
      <p:sp>
        <p:nvSpPr>
          <p:cNvPr id="39939" name="Rectangle 3"/>
          <p:cNvSpPr>
            <a:spLocks noChangeArrowheads="1"/>
          </p:cNvSpPr>
          <p:nvPr/>
        </p:nvSpPr>
        <p:spPr bwMode="auto">
          <a:xfrm>
            <a:off x="1704181" y="2060575"/>
            <a:ext cx="2319338" cy="1201738"/>
          </a:xfrm>
          <a:prstGeom prst="rect">
            <a:avLst/>
          </a:prstGeom>
          <a:noFill/>
          <a:ln w="9525">
            <a:noFill/>
            <a:miter lim="800000"/>
            <a:headEnd/>
            <a:tailEnd/>
          </a:ln>
        </p:spPr>
        <p:txBody>
          <a:bodyPr wrap="none" lIns="92075" tIns="46038" rIns="92075" bIns="46038">
            <a:spAutoFit/>
          </a:bodyPr>
          <a:lstStyle/>
          <a:p>
            <a:pPr defTabSz="762000" eaLnBrk="0" hangingPunct="0"/>
            <a:r>
              <a:rPr lang="it-IT" b="1">
                <a:latin typeface="Times New Roman" pitchFamily="18" charset="0"/>
              </a:rPr>
              <a:t>       VALORE DA</a:t>
            </a:r>
          </a:p>
          <a:p>
            <a:pPr defTabSz="762000" eaLnBrk="0" hangingPunct="0"/>
            <a:r>
              <a:rPr lang="it-IT" b="1">
                <a:latin typeface="Times New Roman" pitchFamily="18" charset="0"/>
              </a:rPr>
              <a:t>AMMORTIZZZARE</a:t>
            </a:r>
          </a:p>
          <a:p>
            <a:pPr defTabSz="762000" eaLnBrk="0" hangingPunct="0"/>
            <a:endParaRPr lang="it-IT" b="1">
              <a:latin typeface="Times New Roman" pitchFamily="18" charset="0"/>
            </a:endParaRPr>
          </a:p>
          <a:p>
            <a:pPr defTabSz="762000" eaLnBrk="0" hangingPunct="0"/>
            <a:r>
              <a:rPr lang="it-IT" b="1">
                <a:latin typeface="Times New Roman" pitchFamily="18" charset="0"/>
              </a:rPr>
              <a:t>                 </a:t>
            </a:r>
          </a:p>
        </p:txBody>
      </p:sp>
      <p:sp>
        <p:nvSpPr>
          <p:cNvPr id="39940" name="Rectangle 4"/>
          <p:cNvSpPr>
            <a:spLocks noChangeArrowheads="1"/>
          </p:cNvSpPr>
          <p:nvPr/>
        </p:nvSpPr>
        <p:spPr bwMode="auto">
          <a:xfrm>
            <a:off x="4871245" y="2060575"/>
            <a:ext cx="2905125" cy="647700"/>
          </a:xfrm>
          <a:prstGeom prst="rect">
            <a:avLst/>
          </a:prstGeom>
          <a:noFill/>
          <a:ln w="9525">
            <a:noFill/>
            <a:miter lim="800000"/>
            <a:headEnd/>
            <a:tailEnd/>
          </a:ln>
        </p:spPr>
        <p:txBody>
          <a:bodyPr lIns="92075" tIns="46038" rIns="92075" bIns="46038">
            <a:spAutoFit/>
          </a:bodyPr>
          <a:lstStyle/>
          <a:p>
            <a:pPr defTabSz="762000" eaLnBrk="0" hangingPunct="0"/>
            <a:r>
              <a:rPr lang="it-IT" b="1">
                <a:latin typeface="Times New Roman" pitchFamily="18" charset="0"/>
              </a:rPr>
              <a:t>     PERIODO DI</a:t>
            </a:r>
          </a:p>
          <a:p>
            <a:pPr defTabSz="762000" eaLnBrk="0" hangingPunct="0"/>
            <a:r>
              <a:rPr lang="it-IT" b="1">
                <a:latin typeface="Times New Roman" pitchFamily="18" charset="0"/>
              </a:rPr>
              <a:t>AMMORTAMENTO</a:t>
            </a:r>
          </a:p>
        </p:txBody>
      </p:sp>
      <p:sp>
        <p:nvSpPr>
          <p:cNvPr id="39941" name="Rectangle 5"/>
          <p:cNvSpPr>
            <a:spLocks noChangeArrowheads="1"/>
          </p:cNvSpPr>
          <p:nvPr/>
        </p:nvSpPr>
        <p:spPr bwMode="auto">
          <a:xfrm>
            <a:off x="8112919" y="2060576"/>
            <a:ext cx="1878012" cy="923925"/>
          </a:xfrm>
          <a:prstGeom prst="rect">
            <a:avLst/>
          </a:prstGeom>
          <a:noFill/>
          <a:ln w="9525">
            <a:noFill/>
            <a:miter lim="800000"/>
            <a:headEnd/>
            <a:tailEnd/>
          </a:ln>
        </p:spPr>
        <p:txBody>
          <a:bodyPr wrap="none" lIns="92075" tIns="46038" rIns="92075" bIns="46038">
            <a:spAutoFit/>
          </a:bodyPr>
          <a:lstStyle/>
          <a:p>
            <a:pPr defTabSz="762000" eaLnBrk="0" hangingPunct="0"/>
            <a:r>
              <a:rPr lang="it-IT" b="1">
                <a:latin typeface="Times New Roman" pitchFamily="18" charset="0"/>
              </a:rPr>
              <a:t>   CRITERI DI</a:t>
            </a:r>
          </a:p>
          <a:p>
            <a:pPr defTabSz="762000" eaLnBrk="0" hangingPunct="0"/>
            <a:r>
              <a:rPr lang="it-IT" b="1">
                <a:latin typeface="Times New Roman" pitchFamily="18" charset="0"/>
              </a:rPr>
              <a:t>RIPARTIZIONE</a:t>
            </a:r>
          </a:p>
          <a:p>
            <a:pPr defTabSz="762000" eaLnBrk="0" hangingPunct="0"/>
            <a:endParaRPr lang="it-IT" b="1">
              <a:latin typeface="Times New Roman" pitchFamily="18" charset="0"/>
            </a:endParaRPr>
          </a:p>
        </p:txBody>
      </p:sp>
      <p:sp>
        <p:nvSpPr>
          <p:cNvPr id="1045511" name="AutoShape 7"/>
          <p:cNvSpPr>
            <a:spLocks noChangeArrowheads="1"/>
          </p:cNvSpPr>
          <p:nvPr/>
        </p:nvSpPr>
        <p:spPr bwMode="auto">
          <a:xfrm>
            <a:off x="1704182" y="1989138"/>
            <a:ext cx="2614613" cy="812800"/>
          </a:xfrm>
          <a:prstGeom prst="roundRect">
            <a:avLst>
              <a:gd name="adj" fmla="val 12495"/>
            </a:avLst>
          </a:prstGeom>
          <a:noFill/>
          <a:ln w="25400">
            <a:solidFill>
              <a:schemeClr val="tx1"/>
            </a:solidFill>
            <a:round/>
            <a:headEnd/>
            <a:tailEnd/>
          </a:ln>
          <a:effectLst/>
        </p:spPr>
        <p:txBody>
          <a:bodyPr wrap="none" anchor="ctr"/>
          <a:lstStyle/>
          <a:p>
            <a:pPr>
              <a:defRPr/>
            </a:pPr>
            <a:endParaRPr lang="it-IT"/>
          </a:p>
        </p:txBody>
      </p:sp>
      <p:sp>
        <p:nvSpPr>
          <p:cNvPr id="1045512" name="AutoShape 8"/>
          <p:cNvSpPr>
            <a:spLocks noChangeArrowheads="1"/>
          </p:cNvSpPr>
          <p:nvPr/>
        </p:nvSpPr>
        <p:spPr bwMode="auto">
          <a:xfrm>
            <a:off x="4799807" y="1989138"/>
            <a:ext cx="2614613" cy="812800"/>
          </a:xfrm>
          <a:prstGeom prst="roundRect">
            <a:avLst>
              <a:gd name="adj" fmla="val 12495"/>
            </a:avLst>
          </a:prstGeom>
          <a:noFill/>
          <a:ln w="25400">
            <a:solidFill>
              <a:schemeClr val="tx1"/>
            </a:solidFill>
            <a:round/>
            <a:headEnd/>
            <a:tailEnd/>
          </a:ln>
          <a:effectLst/>
        </p:spPr>
        <p:txBody>
          <a:bodyPr wrap="none" anchor="ctr"/>
          <a:lstStyle/>
          <a:p>
            <a:pPr>
              <a:defRPr/>
            </a:pPr>
            <a:endParaRPr lang="it-IT"/>
          </a:p>
        </p:txBody>
      </p:sp>
      <p:sp>
        <p:nvSpPr>
          <p:cNvPr id="1045513" name="AutoShape 9"/>
          <p:cNvSpPr>
            <a:spLocks noChangeArrowheads="1"/>
          </p:cNvSpPr>
          <p:nvPr/>
        </p:nvSpPr>
        <p:spPr bwMode="auto">
          <a:xfrm>
            <a:off x="7823994" y="1989138"/>
            <a:ext cx="2614612" cy="812800"/>
          </a:xfrm>
          <a:prstGeom prst="roundRect">
            <a:avLst>
              <a:gd name="adj" fmla="val 12495"/>
            </a:avLst>
          </a:prstGeom>
          <a:noFill/>
          <a:ln w="25400">
            <a:solidFill>
              <a:schemeClr val="tx1"/>
            </a:solidFill>
            <a:round/>
            <a:headEnd/>
            <a:tailEnd/>
          </a:ln>
          <a:effectLst/>
        </p:spPr>
        <p:txBody>
          <a:bodyPr wrap="none" anchor="ctr"/>
          <a:lstStyle/>
          <a:p>
            <a:pPr>
              <a:defRPr/>
            </a:pPr>
            <a:endParaRPr lang="it-IT"/>
          </a:p>
        </p:txBody>
      </p:sp>
      <p:sp>
        <p:nvSpPr>
          <p:cNvPr id="1045514" name="Line 10"/>
          <p:cNvSpPr>
            <a:spLocks noChangeShapeType="1"/>
          </p:cNvSpPr>
          <p:nvPr/>
        </p:nvSpPr>
        <p:spPr bwMode="auto">
          <a:xfrm>
            <a:off x="2999581" y="1628775"/>
            <a:ext cx="6121400" cy="0"/>
          </a:xfrm>
          <a:prstGeom prst="line">
            <a:avLst/>
          </a:prstGeom>
          <a:noFill/>
          <a:ln w="25400">
            <a:solidFill>
              <a:schemeClr val="tx1"/>
            </a:solidFill>
            <a:round/>
            <a:headEnd type="none" w="sm" len="sm"/>
            <a:tailEnd type="none" w="sm" len="sm"/>
          </a:ln>
          <a:effectLst/>
        </p:spPr>
        <p:txBody>
          <a:bodyPr wrap="none" anchor="ctr"/>
          <a:lstStyle/>
          <a:p>
            <a:pPr>
              <a:defRPr/>
            </a:pPr>
            <a:endParaRPr lang="it-IT"/>
          </a:p>
        </p:txBody>
      </p:sp>
      <p:sp>
        <p:nvSpPr>
          <p:cNvPr id="1045515" name="Line 11"/>
          <p:cNvSpPr>
            <a:spLocks noChangeShapeType="1"/>
          </p:cNvSpPr>
          <p:nvPr/>
        </p:nvSpPr>
        <p:spPr bwMode="auto">
          <a:xfrm>
            <a:off x="2999581" y="1628775"/>
            <a:ext cx="0" cy="304800"/>
          </a:xfrm>
          <a:prstGeom prst="line">
            <a:avLst/>
          </a:prstGeom>
          <a:noFill/>
          <a:ln w="25400">
            <a:solidFill>
              <a:schemeClr val="tx1"/>
            </a:solidFill>
            <a:round/>
            <a:headEnd type="none" w="sm" len="sm"/>
            <a:tailEnd type="none" w="sm" len="sm"/>
          </a:ln>
          <a:effectLst/>
        </p:spPr>
        <p:txBody>
          <a:bodyPr wrap="none" anchor="ctr"/>
          <a:lstStyle/>
          <a:p>
            <a:pPr>
              <a:defRPr/>
            </a:pPr>
            <a:endParaRPr lang="it-IT"/>
          </a:p>
        </p:txBody>
      </p:sp>
      <p:sp>
        <p:nvSpPr>
          <p:cNvPr id="1045516" name="Line 12"/>
          <p:cNvSpPr>
            <a:spLocks noChangeShapeType="1"/>
          </p:cNvSpPr>
          <p:nvPr/>
        </p:nvSpPr>
        <p:spPr bwMode="auto">
          <a:xfrm>
            <a:off x="6023769" y="1628775"/>
            <a:ext cx="0" cy="304800"/>
          </a:xfrm>
          <a:prstGeom prst="line">
            <a:avLst/>
          </a:prstGeom>
          <a:noFill/>
          <a:ln w="25400">
            <a:solidFill>
              <a:schemeClr val="tx1"/>
            </a:solidFill>
            <a:round/>
            <a:headEnd type="none" w="sm" len="sm"/>
            <a:tailEnd type="none" w="sm" len="sm"/>
          </a:ln>
          <a:effectLst/>
        </p:spPr>
        <p:txBody>
          <a:bodyPr wrap="none" anchor="ctr"/>
          <a:lstStyle/>
          <a:p>
            <a:pPr>
              <a:defRPr/>
            </a:pPr>
            <a:endParaRPr lang="it-IT"/>
          </a:p>
        </p:txBody>
      </p:sp>
      <p:sp>
        <p:nvSpPr>
          <p:cNvPr id="1045517" name="Line 13"/>
          <p:cNvSpPr>
            <a:spLocks noChangeShapeType="1"/>
          </p:cNvSpPr>
          <p:nvPr/>
        </p:nvSpPr>
        <p:spPr bwMode="auto">
          <a:xfrm>
            <a:off x="9120981" y="1628775"/>
            <a:ext cx="0" cy="304800"/>
          </a:xfrm>
          <a:prstGeom prst="line">
            <a:avLst/>
          </a:prstGeom>
          <a:noFill/>
          <a:ln w="25400">
            <a:solidFill>
              <a:schemeClr val="tx1"/>
            </a:solidFill>
            <a:round/>
            <a:headEnd type="none" w="sm" len="sm"/>
            <a:tailEnd type="none" w="sm" len="sm"/>
          </a:ln>
          <a:effectLst/>
        </p:spPr>
        <p:txBody>
          <a:bodyPr wrap="none" anchor="ctr"/>
          <a:lstStyle/>
          <a:p>
            <a:pPr>
              <a:defRPr/>
            </a:pPr>
            <a:endParaRPr lang="it-IT"/>
          </a:p>
        </p:txBody>
      </p:sp>
      <p:sp>
        <p:nvSpPr>
          <p:cNvPr id="1045518" name="Line 14"/>
          <p:cNvSpPr>
            <a:spLocks noChangeShapeType="1"/>
          </p:cNvSpPr>
          <p:nvPr/>
        </p:nvSpPr>
        <p:spPr bwMode="auto">
          <a:xfrm>
            <a:off x="6023769" y="1341438"/>
            <a:ext cx="0" cy="304800"/>
          </a:xfrm>
          <a:prstGeom prst="line">
            <a:avLst/>
          </a:prstGeom>
          <a:noFill/>
          <a:ln w="25400">
            <a:solidFill>
              <a:schemeClr val="tx1"/>
            </a:solidFill>
            <a:round/>
            <a:headEnd type="none" w="sm" len="sm"/>
            <a:tailEnd type="none" w="sm" len="sm"/>
          </a:ln>
          <a:effectLst/>
        </p:spPr>
        <p:txBody>
          <a:bodyPr wrap="none" anchor="ctr"/>
          <a:lstStyle/>
          <a:p>
            <a:pPr>
              <a:defRPr/>
            </a:pPr>
            <a:endParaRPr lang="it-IT"/>
          </a:p>
        </p:txBody>
      </p:sp>
    </p:spTree>
    <p:extLst>
      <p:ext uri="{BB962C8B-B14F-4D97-AF65-F5344CB8AC3E}">
        <p14:creationId xmlns:p14="http://schemas.microsoft.com/office/powerpoint/2010/main" val="133637316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802606" y="404664"/>
            <a:ext cx="8415338" cy="1038374"/>
          </a:xfrm>
        </p:spPr>
        <p:txBody>
          <a:bodyPr/>
          <a:lstStyle/>
          <a:p>
            <a:r>
              <a:rPr lang="it-IT" dirty="0" smtClean="0"/>
              <a:t>Valore ammortizzabile</a:t>
            </a:r>
            <a:endParaRPr lang="it-IT" dirty="0"/>
          </a:p>
        </p:txBody>
      </p:sp>
      <p:graphicFrame>
        <p:nvGraphicFramePr>
          <p:cNvPr id="4" name="Segnaposto contenuto 3"/>
          <p:cNvGraphicFramePr>
            <a:graphicFrameLocks noGrp="1"/>
          </p:cNvGraphicFramePr>
          <p:nvPr>
            <p:ph idx="1"/>
          </p:nvPr>
        </p:nvGraphicFramePr>
        <p:xfrm>
          <a:off x="1775520" y="2276872"/>
          <a:ext cx="8928992" cy="548640"/>
        </p:xfrm>
        <a:graphic>
          <a:graphicData uri="http://schemas.openxmlformats.org/drawingml/2006/table">
            <a:tbl>
              <a:tblPr/>
              <a:tblGrid>
                <a:gridCol w="8928992"/>
              </a:tblGrid>
              <a:tr h="0">
                <a:tc>
                  <a:txBody>
                    <a:bodyPr/>
                    <a:lstStyle/>
                    <a:p>
                      <a:pPr algn="just">
                        <a:lnSpc>
                          <a:spcPct val="150000"/>
                        </a:lnSpc>
                        <a:spcAft>
                          <a:spcPts val="0"/>
                        </a:spcAft>
                      </a:pPr>
                      <a:r>
                        <a:rPr lang="it-IT" sz="2400" kern="1200" dirty="0" smtClean="0">
                          <a:solidFill>
                            <a:srgbClr val="40458C"/>
                          </a:solidFill>
                          <a:latin typeface="+mn-lt"/>
                          <a:ea typeface="+mn-ea"/>
                          <a:cs typeface="+mn-cs"/>
                        </a:rPr>
                        <a:t>valore ammortizzabile = valore originario – valore netto residuo</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Titolo 1"/>
          <p:cNvSpPr txBox="1">
            <a:spLocks/>
          </p:cNvSpPr>
          <p:nvPr/>
        </p:nvSpPr>
        <p:spPr bwMode="auto">
          <a:xfrm>
            <a:off x="1847528" y="3068960"/>
            <a:ext cx="8415338" cy="864096"/>
          </a:xfrm>
          <a:prstGeom prst="rect">
            <a:avLst/>
          </a:prstGeom>
          <a:noFill/>
          <a:ln w="9525">
            <a:noFill/>
            <a:round/>
            <a:headEnd/>
            <a:tailEnd/>
          </a:ln>
        </p:spPr>
        <p:txBody>
          <a:bodyPr vert="horz" wrap="square" lIns="90000" tIns="46800" rIns="90000" bIns="46800" numCol="1" anchor="b" anchorCtr="0" compatLnSpc="1">
            <a:prstTxWarp prst="textNoShape">
              <a:avLst/>
            </a:prstTxWarp>
          </a:bodyPr>
          <a:lstStyle/>
          <a:p>
            <a:pPr defTabSz="449263" eaLnBrk="0" fontAlgn="base" hangingPunct="0">
              <a:spcBef>
                <a:spcPct val="0"/>
              </a:spcBef>
              <a:spcAft>
                <a:spcPct val="0"/>
              </a:spcAft>
              <a:buClr>
                <a:srgbClr val="000000"/>
              </a:buClr>
              <a:buSzPct val="100000"/>
              <a:defRPr/>
            </a:pPr>
            <a:r>
              <a:rPr lang="it-IT" sz="4400" kern="0" dirty="0">
                <a:solidFill>
                  <a:srgbClr val="660066"/>
                </a:solidFill>
                <a:latin typeface="+mj-lt"/>
                <a:ea typeface="+mj-ea"/>
                <a:cs typeface="+mj-cs"/>
              </a:rPr>
              <a:t>Periodo di ammortamento</a:t>
            </a:r>
          </a:p>
        </p:txBody>
      </p:sp>
      <p:graphicFrame>
        <p:nvGraphicFramePr>
          <p:cNvPr id="6" name="Segnaposto contenuto 3"/>
          <p:cNvGraphicFramePr>
            <a:graphicFrameLocks/>
          </p:cNvGraphicFramePr>
          <p:nvPr/>
        </p:nvGraphicFramePr>
        <p:xfrm>
          <a:off x="1775520" y="4005064"/>
          <a:ext cx="8928992" cy="2011680"/>
        </p:xfrm>
        <a:graphic>
          <a:graphicData uri="http://schemas.openxmlformats.org/drawingml/2006/table">
            <a:tbl>
              <a:tblPr/>
              <a:tblGrid>
                <a:gridCol w="8928992"/>
              </a:tblGrid>
              <a:tr h="0">
                <a:tc>
                  <a:txBody>
                    <a:bodyPr/>
                    <a:lstStyle/>
                    <a:p>
                      <a:pPr algn="just">
                        <a:lnSpc>
                          <a:spcPct val="150000"/>
                        </a:lnSpc>
                        <a:spcAft>
                          <a:spcPts val="0"/>
                        </a:spcAft>
                      </a:pPr>
                      <a:r>
                        <a:rPr lang="it-IT" sz="2400" kern="1200" dirty="0" smtClean="0">
                          <a:solidFill>
                            <a:srgbClr val="40458C"/>
                          </a:solidFill>
                          <a:latin typeface="+mn-lt"/>
                          <a:ea typeface="+mn-ea"/>
                          <a:cs typeface="+mn-cs"/>
                        </a:rPr>
                        <a:t>- coincide con la vita utile economica del bene, intesa come il periodo nel quale il bene offrirà un contributo economico positivo al’attività produttiva (o di erogazione di servizio) della nostra impresa</a:t>
                      </a:r>
                    </a:p>
                    <a:p>
                      <a:pPr defTabSz="762000" eaLnBrk="0" hangingPunct="0">
                        <a:buClrTx/>
                        <a:buSzTx/>
                        <a:buFontTx/>
                        <a:buNone/>
                      </a:pPr>
                      <a:r>
                        <a:rPr lang="it-IT" sz="2400" kern="1200" dirty="0" smtClean="0">
                          <a:solidFill>
                            <a:srgbClr val="40458C"/>
                          </a:solidFill>
                          <a:latin typeface="+mn-lt"/>
                          <a:ea typeface="+mn-ea"/>
                          <a:cs typeface="+mn-cs"/>
                        </a:rPr>
                        <a:t>- ha inizio quando il bene è idoneo all’uso</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2667406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ttangolo 6"/>
          <p:cNvSpPr>
            <a:spLocks noChangeArrowheads="1"/>
          </p:cNvSpPr>
          <p:nvPr/>
        </p:nvSpPr>
        <p:spPr bwMode="auto">
          <a:xfrm>
            <a:off x="1847528" y="908722"/>
            <a:ext cx="8695679" cy="4708981"/>
          </a:xfrm>
          <a:prstGeom prst="rect">
            <a:avLst/>
          </a:prstGeom>
          <a:noFill/>
          <a:ln w="9525">
            <a:noFill/>
            <a:miter lim="800000"/>
            <a:headEnd/>
            <a:tailEnd/>
          </a:ln>
        </p:spPr>
        <p:txBody>
          <a:bodyPr wrap="square">
            <a:spAutoFit/>
          </a:bodyPr>
          <a:lstStyle/>
          <a:p>
            <a:pPr algn="just"/>
            <a:endParaRPr lang="it-IT" sz="1400" dirty="0">
              <a:solidFill>
                <a:schemeClr val="accent6"/>
              </a:solidFill>
              <a:latin typeface="Garamond" pitchFamily="18" charset="0"/>
            </a:endParaRPr>
          </a:p>
          <a:p>
            <a:pPr algn="just"/>
            <a:endParaRPr lang="it-IT" sz="1600" dirty="0">
              <a:solidFill>
                <a:schemeClr val="accent6"/>
              </a:solidFill>
              <a:latin typeface="Calibri" pitchFamily="34" charset="0"/>
              <a:cs typeface="Calibri" pitchFamily="34" charset="0"/>
            </a:endParaRPr>
          </a:p>
          <a:p>
            <a:pPr algn="just"/>
            <a:r>
              <a:rPr lang="it-IT" dirty="0">
                <a:solidFill>
                  <a:schemeClr val="accent6"/>
                </a:solidFill>
              </a:rPr>
              <a:t>OIC ha emanato  nel novembre 2013 una “proposta” di modello di analisi per la verifica dell’esistenza e della misurazione delle “perdite durevoli di valore”</a:t>
            </a:r>
          </a:p>
          <a:p>
            <a:pPr algn="just"/>
            <a:endParaRPr lang="it-IT" dirty="0">
              <a:solidFill>
                <a:schemeClr val="accent6"/>
              </a:solidFill>
            </a:endParaRPr>
          </a:p>
          <a:p>
            <a:pPr algn="just"/>
            <a:r>
              <a:rPr lang="it-IT" dirty="0">
                <a:solidFill>
                  <a:schemeClr val="accent6"/>
                </a:solidFill>
              </a:rPr>
              <a:t>La proposta interessa le immobilizzazioni materiali e quelle immateriali, superando quanto già contenuto nella Bozza di OIC 16</a:t>
            </a:r>
          </a:p>
          <a:p>
            <a:pPr algn="just"/>
            <a:endParaRPr lang="it-IT" dirty="0">
              <a:solidFill>
                <a:schemeClr val="accent6"/>
              </a:solidFill>
            </a:endParaRPr>
          </a:p>
          <a:p>
            <a:pPr algn="just"/>
            <a:r>
              <a:rPr lang="it-IT" dirty="0">
                <a:solidFill>
                  <a:schemeClr val="accent6"/>
                </a:solidFill>
              </a:rPr>
              <a:t>Il paradigma concettuale è tratto dagli IFRS con notevoli similitudini con l’IFRS </a:t>
            </a:r>
            <a:r>
              <a:rPr lang="it-IT" dirty="0" err="1">
                <a:solidFill>
                  <a:schemeClr val="accent6"/>
                </a:solidFill>
              </a:rPr>
              <a:t>for</a:t>
            </a:r>
            <a:r>
              <a:rPr lang="it-IT" dirty="0">
                <a:solidFill>
                  <a:schemeClr val="accent6"/>
                </a:solidFill>
              </a:rPr>
              <a:t> </a:t>
            </a:r>
            <a:r>
              <a:rPr lang="it-IT" dirty="0" err="1">
                <a:solidFill>
                  <a:schemeClr val="accent6"/>
                </a:solidFill>
              </a:rPr>
              <a:t>SMEs</a:t>
            </a:r>
            <a:endParaRPr lang="it-IT" dirty="0">
              <a:solidFill>
                <a:schemeClr val="accent6"/>
              </a:solidFill>
            </a:endParaRPr>
          </a:p>
          <a:p>
            <a:pPr algn="just"/>
            <a:endParaRPr lang="it-IT" dirty="0">
              <a:solidFill>
                <a:schemeClr val="accent6"/>
              </a:solidFill>
            </a:endParaRPr>
          </a:p>
          <a:p>
            <a:pPr algn="just"/>
            <a:endParaRPr lang="it-IT" dirty="0">
              <a:solidFill>
                <a:schemeClr val="accent6"/>
              </a:solidFill>
            </a:endParaRPr>
          </a:p>
          <a:p>
            <a:pPr algn="just"/>
            <a:r>
              <a:rPr lang="it-IT" u="sng" dirty="0">
                <a:solidFill>
                  <a:schemeClr val="accent6"/>
                </a:solidFill>
              </a:rPr>
              <a:t>L’OIC 9 è stato pubblicato nell’agosto 2014 e si applica a partire dai bilanci che chiudono l’esercizio il 31 dicembre 2014</a:t>
            </a:r>
          </a:p>
          <a:p>
            <a:pPr algn="just"/>
            <a:endParaRPr lang="it-IT" dirty="0">
              <a:solidFill>
                <a:schemeClr val="accent6"/>
              </a:solidFill>
            </a:endParaRPr>
          </a:p>
          <a:p>
            <a:pPr algn="just"/>
            <a:endParaRPr lang="it-IT" dirty="0">
              <a:solidFill>
                <a:schemeClr val="accent6"/>
              </a:solidFill>
            </a:endParaRPr>
          </a:p>
          <a:p>
            <a:pPr algn="just"/>
            <a:endParaRPr lang="it-IT" dirty="0">
              <a:solidFill>
                <a:schemeClr val="accent6"/>
              </a:solidFill>
            </a:endParaRPr>
          </a:p>
          <a:p>
            <a:pPr algn="just"/>
            <a:endParaRPr lang="it-IT" dirty="0">
              <a:solidFill>
                <a:schemeClr val="accent6"/>
              </a:solidFill>
            </a:endParaRPr>
          </a:p>
        </p:txBody>
      </p:sp>
      <p:sp>
        <p:nvSpPr>
          <p:cNvPr id="7" name="Rectangle 3"/>
          <p:cNvSpPr>
            <a:spLocks noChangeArrowheads="1"/>
          </p:cNvSpPr>
          <p:nvPr/>
        </p:nvSpPr>
        <p:spPr bwMode="auto">
          <a:xfrm>
            <a:off x="1632292" y="164640"/>
            <a:ext cx="8972435" cy="396399"/>
          </a:xfrm>
          <a:prstGeom prst="rect">
            <a:avLst/>
          </a:prstGeom>
          <a:noFill/>
          <a:ln w="9525">
            <a:noFill/>
            <a:miter lim="800000"/>
            <a:headEnd/>
            <a:tailEnd/>
          </a:ln>
        </p:spPr>
        <p:txBody>
          <a:bodyPr/>
          <a:lstStyle/>
          <a:p>
            <a:pPr algn="ctr"/>
            <a:r>
              <a:rPr lang="it-IT" sz="3600" dirty="0">
                <a:solidFill>
                  <a:srgbClr val="660066"/>
                </a:solidFill>
              </a:rPr>
              <a:t>OIC 9 – Svalutazioni di immobilizzazioni non finanziarie</a:t>
            </a:r>
          </a:p>
        </p:txBody>
      </p:sp>
      <p:sp>
        <p:nvSpPr>
          <p:cNvPr id="5" name="CasellaDiTesto 4"/>
          <p:cNvSpPr txBox="1"/>
          <p:nvPr/>
        </p:nvSpPr>
        <p:spPr>
          <a:xfrm>
            <a:off x="1570772" y="5661248"/>
            <a:ext cx="4369186" cy="369332"/>
          </a:xfrm>
          <a:prstGeom prst="rect">
            <a:avLst/>
          </a:prstGeom>
          <a:noFill/>
        </p:spPr>
        <p:txBody>
          <a:bodyPr wrap="square" rtlCol="0">
            <a:spAutoFit/>
          </a:bodyPr>
          <a:lstStyle/>
          <a:p>
            <a:endParaRPr lang="it-IT" dirty="0"/>
          </a:p>
        </p:txBody>
      </p:sp>
    </p:spTree>
    <p:extLst>
      <p:ext uri="{BB962C8B-B14F-4D97-AF65-F5344CB8AC3E}">
        <p14:creationId xmlns:p14="http://schemas.microsoft.com/office/powerpoint/2010/main" val="292814977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1802606" y="260648"/>
            <a:ext cx="8415338" cy="1182390"/>
          </a:xfrm>
        </p:spPr>
        <p:txBody>
          <a:bodyPr/>
          <a:lstStyle/>
          <a:p>
            <a:pPr eaLnBrk="1" hangingPunct="1"/>
            <a:r>
              <a:rPr lang="it-IT" dirty="0" smtClean="0"/>
              <a:t>Criteri di ripartizione</a:t>
            </a:r>
          </a:p>
        </p:txBody>
      </p:sp>
      <p:sp>
        <p:nvSpPr>
          <p:cNvPr id="41987" name="Rectangle 3"/>
          <p:cNvSpPr>
            <a:spLocks noGrp="1" noChangeArrowheads="1"/>
          </p:cNvSpPr>
          <p:nvPr>
            <p:ph type="body" idx="1"/>
          </p:nvPr>
        </p:nvSpPr>
        <p:spPr/>
        <p:txBody>
          <a:bodyPr/>
          <a:lstStyle/>
          <a:p>
            <a:pPr eaLnBrk="1" hangingPunct="1"/>
            <a:r>
              <a:rPr lang="it-IT" dirty="0" smtClean="0"/>
              <a:t>I criteri di ripartizione generalmente accettati dalla prassi sono:</a:t>
            </a:r>
          </a:p>
          <a:p>
            <a:pPr eaLnBrk="1" hangingPunct="1">
              <a:buFont typeface="Wingdings" pitchFamily="2" charset="2"/>
              <a:buChar char="ü"/>
            </a:pPr>
            <a:r>
              <a:rPr lang="it-IT" dirty="0" smtClean="0"/>
              <a:t>a quote costanti</a:t>
            </a:r>
          </a:p>
          <a:p>
            <a:pPr eaLnBrk="1" hangingPunct="1">
              <a:buFont typeface="Wingdings" pitchFamily="2" charset="2"/>
              <a:buChar char="ü"/>
            </a:pPr>
            <a:r>
              <a:rPr lang="it-IT" dirty="0" smtClean="0"/>
              <a:t>a quote decrescenti, e</a:t>
            </a:r>
          </a:p>
          <a:p>
            <a:pPr eaLnBrk="1" hangingPunct="1">
              <a:buFont typeface="Wingdings" pitchFamily="2" charset="2"/>
              <a:buChar char="ü"/>
            </a:pPr>
            <a:r>
              <a:rPr lang="it-IT" dirty="0" smtClean="0"/>
              <a:t>a quote crescenti</a:t>
            </a:r>
          </a:p>
          <a:p>
            <a:pPr eaLnBrk="1" hangingPunct="1">
              <a:buFont typeface="Wingdings" pitchFamily="2" charset="2"/>
              <a:buNone/>
            </a:pPr>
            <a:endParaRPr lang="it-IT" dirty="0" smtClean="0"/>
          </a:p>
        </p:txBody>
      </p:sp>
    </p:spTree>
    <p:extLst>
      <p:ext uri="{BB962C8B-B14F-4D97-AF65-F5344CB8AC3E}">
        <p14:creationId xmlns:p14="http://schemas.microsoft.com/office/powerpoint/2010/main" val="113206756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802606" y="260648"/>
            <a:ext cx="8415338" cy="864096"/>
          </a:xfrm>
        </p:spPr>
        <p:txBody>
          <a:bodyPr/>
          <a:lstStyle/>
          <a:p>
            <a:r>
              <a:rPr lang="it-IT" sz="4000" dirty="0"/>
              <a:t>Ammortamento a quote decrescenti</a:t>
            </a:r>
          </a:p>
        </p:txBody>
      </p:sp>
      <p:graphicFrame>
        <p:nvGraphicFramePr>
          <p:cNvPr id="4" name="Segnaposto contenuto 3"/>
          <p:cNvGraphicFramePr>
            <a:graphicFrameLocks noGrp="1"/>
          </p:cNvGraphicFramePr>
          <p:nvPr>
            <p:ph idx="1"/>
            <p:extLst/>
          </p:nvPr>
        </p:nvGraphicFramePr>
        <p:xfrm>
          <a:off x="2711624" y="1412776"/>
          <a:ext cx="5688632" cy="1008112"/>
        </p:xfrm>
        <a:graphic>
          <a:graphicData uri="http://schemas.openxmlformats.org/drawingml/2006/table">
            <a:tbl>
              <a:tblPr firstRow="1" firstCol="1" lastRow="1" lastCol="1" bandRow="1" bandCol="1">
                <a:tableStyleId>{5C22544A-7EE6-4342-B048-85BDC9FD1C3A}</a:tableStyleId>
              </a:tblPr>
              <a:tblGrid>
                <a:gridCol w="2229329"/>
                <a:gridCol w="576550"/>
                <a:gridCol w="2882753"/>
              </a:tblGrid>
              <a:tr h="1008112">
                <a:tc>
                  <a:txBody>
                    <a:bodyPr/>
                    <a:lstStyle/>
                    <a:p>
                      <a:pPr algn="just">
                        <a:spcAft>
                          <a:spcPts val="0"/>
                        </a:spcAft>
                      </a:pPr>
                      <a:r>
                        <a:rPr lang="it-IT" sz="1800" dirty="0">
                          <a:solidFill>
                            <a:schemeClr val="tx1"/>
                          </a:solidFill>
                          <a:effectLst/>
                        </a:rPr>
                        <a:t>percentuale di </a:t>
                      </a:r>
                    </a:p>
                    <a:p>
                      <a:pPr algn="just">
                        <a:spcAft>
                          <a:spcPts val="0"/>
                        </a:spcAft>
                      </a:pPr>
                      <a:r>
                        <a:rPr lang="it-IT" sz="1800" dirty="0">
                          <a:solidFill>
                            <a:schemeClr val="tx1"/>
                          </a:solidFill>
                          <a:effectLst/>
                        </a:rPr>
                        <a:t>ammortamento</a:t>
                      </a:r>
                      <a:endParaRPr lang="it-IT" sz="1800" dirty="0">
                        <a:solidFill>
                          <a:schemeClr val="tx1"/>
                        </a:solidFill>
                        <a:effectLst/>
                        <a:latin typeface="Times New Roman"/>
                        <a:ea typeface="Times New Roman"/>
                      </a:endParaRPr>
                    </a:p>
                  </a:txBody>
                  <a:tcPr marL="68580" marR="68580" marT="0" marB="0"/>
                </a:tc>
                <a:tc>
                  <a:txBody>
                    <a:bodyPr/>
                    <a:lstStyle/>
                    <a:p>
                      <a:pPr algn="ctr">
                        <a:spcAft>
                          <a:spcPts val="0"/>
                        </a:spcAft>
                      </a:pPr>
                      <a:r>
                        <a:rPr lang="it-IT" sz="1800">
                          <a:solidFill>
                            <a:schemeClr val="tx1"/>
                          </a:solidFill>
                          <a:effectLst/>
                        </a:rPr>
                        <a:t>=</a:t>
                      </a:r>
                      <a:endParaRPr lang="it-IT" sz="1800">
                        <a:solidFill>
                          <a:schemeClr val="tx1"/>
                        </a:solidFill>
                        <a:effectLst/>
                        <a:latin typeface="Times New Roman"/>
                        <a:ea typeface="Times New Roman"/>
                      </a:endParaRPr>
                    </a:p>
                  </a:txBody>
                  <a:tcPr marL="68580" marR="68580" marT="0" marB="0"/>
                </a:tc>
                <a:tc>
                  <a:txBody>
                    <a:bodyPr/>
                    <a:lstStyle/>
                    <a:p>
                      <a:pPr algn="just">
                        <a:spcAft>
                          <a:spcPts val="0"/>
                        </a:spcAft>
                      </a:pPr>
                      <a:r>
                        <a:rPr lang="it-IT" sz="1800" u="sng" dirty="0">
                          <a:solidFill>
                            <a:schemeClr val="tx1"/>
                          </a:solidFill>
                          <a:effectLst/>
                        </a:rPr>
                        <a:t>numero di anni residui</a:t>
                      </a:r>
                      <a:endParaRPr lang="it-IT" sz="1800" dirty="0">
                        <a:solidFill>
                          <a:schemeClr val="tx1"/>
                        </a:solidFill>
                        <a:effectLst/>
                      </a:endParaRPr>
                    </a:p>
                    <a:p>
                      <a:pPr algn="just">
                        <a:spcAft>
                          <a:spcPts val="0"/>
                        </a:spcAft>
                      </a:pPr>
                      <a:r>
                        <a:rPr lang="it-IT" sz="1800" dirty="0">
                          <a:solidFill>
                            <a:schemeClr val="tx1"/>
                          </a:solidFill>
                          <a:effectLst/>
                        </a:rPr>
                        <a:t>        n (n + 1)/2</a:t>
                      </a:r>
                      <a:endParaRPr lang="it-IT" sz="1800" dirty="0">
                        <a:solidFill>
                          <a:schemeClr val="tx1"/>
                        </a:solidFill>
                        <a:effectLst/>
                        <a:latin typeface="Times New Roman"/>
                        <a:ea typeface="Times New Roman"/>
                      </a:endParaRPr>
                    </a:p>
                  </a:txBody>
                  <a:tcPr marL="68580" marR="68580" marT="0" marB="0"/>
                </a:tc>
              </a:tr>
            </a:tbl>
          </a:graphicData>
        </a:graphic>
      </p:graphicFrame>
      <p:graphicFrame>
        <p:nvGraphicFramePr>
          <p:cNvPr id="5" name="Tabella 4"/>
          <p:cNvGraphicFramePr>
            <a:graphicFrameLocks noGrp="1"/>
          </p:cNvGraphicFramePr>
          <p:nvPr>
            <p:extLst/>
          </p:nvPr>
        </p:nvGraphicFramePr>
        <p:xfrm>
          <a:off x="1805038" y="4509120"/>
          <a:ext cx="8035379" cy="1920240"/>
        </p:xfrm>
        <a:graphic>
          <a:graphicData uri="http://schemas.openxmlformats.org/drawingml/2006/table">
            <a:tbl>
              <a:tblPr firstRow="1" firstCol="1" lastRow="1" lastCol="1" bandRow="1" bandCol="1">
                <a:tableStyleId>{5C22544A-7EE6-4342-B048-85BDC9FD1C3A}</a:tableStyleId>
              </a:tblPr>
              <a:tblGrid>
                <a:gridCol w="1542143"/>
                <a:gridCol w="2029134"/>
                <a:gridCol w="2232051"/>
                <a:gridCol w="2232051"/>
              </a:tblGrid>
              <a:tr h="0">
                <a:tc>
                  <a:txBody>
                    <a:bodyPr/>
                    <a:lstStyle/>
                    <a:p>
                      <a:pPr algn="ctr">
                        <a:spcAft>
                          <a:spcPts val="0"/>
                        </a:spcAft>
                      </a:pPr>
                      <a:r>
                        <a:rPr lang="it-IT" sz="1800" dirty="0">
                          <a:effectLst/>
                        </a:rPr>
                        <a:t>Anno</a:t>
                      </a:r>
                      <a:endParaRPr lang="it-IT" sz="1800" dirty="0">
                        <a:effectLst/>
                        <a:latin typeface="Times New Roman"/>
                        <a:ea typeface="Times New Roman"/>
                      </a:endParaRPr>
                    </a:p>
                  </a:txBody>
                  <a:tcPr marL="68580" marR="68580" marT="0" marB="0"/>
                </a:tc>
                <a:tc>
                  <a:txBody>
                    <a:bodyPr/>
                    <a:lstStyle/>
                    <a:p>
                      <a:pPr algn="ctr">
                        <a:spcAft>
                          <a:spcPts val="0"/>
                        </a:spcAft>
                      </a:pPr>
                      <a:r>
                        <a:rPr lang="it-IT" sz="1800" dirty="0">
                          <a:effectLst/>
                        </a:rPr>
                        <a:t>Aliquota di ammortamento (%)</a:t>
                      </a:r>
                      <a:endParaRPr lang="it-IT" sz="1800" dirty="0">
                        <a:effectLst/>
                        <a:latin typeface="Times New Roman"/>
                        <a:ea typeface="Times New Roman"/>
                      </a:endParaRPr>
                    </a:p>
                  </a:txBody>
                  <a:tcPr marL="68580" marR="68580" marT="0" marB="0"/>
                </a:tc>
                <a:tc>
                  <a:txBody>
                    <a:bodyPr/>
                    <a:lstStyle/>
                    <a:p>
                      <a:pPr algn="ctr">
                        <a:spcAft>
                          <a:spcPts val="0"/>
                        </a:spcAft>
                      </a:pPr>
                      <a:r>
                        <a:rPr lang="it-IT" sz="1800" dirty="0">
                          <a:effectLst/>
                        </a:rPr>
                        <a:t>Quota di ammortamento</a:t>
                      </a:r>
                      <a:endParaRPr lang="it-IT" sz="1800" dirty="0">
                        <a:effectLst/>
                        <a:latin typeface="Times New Roman"/>
                        <a:ea typeface="Times New Roman"/>
                      </a:endParaRPr>
                    </a:p>
                  </a:txBody>
                  <a:tcPr marL="68580" marR="68580" marT="0" marB="0"/>
                </a:tc>
                <a:tc>
                  <a:txBody>
                    <a:bodyPr/>
                    <a:lstStyle/>
                    <a:p>
                      <a:pPr algn="ctr">
                        <a:spcAft>
                          <a:spcPts val="0"/>
                        </a:spcAft>
                      </a:pPr>
                      <a:r>
                        <a:rPr lang="it-IT" sz="1800" dirty="0">
                          <a:effectLst/>
                        </a:rPr>
                        <a:t>Fondo ammortamento</a:t>
                      </a:r>
                      <a:endParaRPr lang="it-IT" sz="1800" dirty="0">
                        <a:effectLst/>
                        <a:latin typeface="Times New Roman"/>
                        <a:ea typeface="Times New Roman"/>
                      </a:endParaRPr>
                    </a:p>
                  </a:txBody>
                  <a:tcPr marL="68580" marR="68580" marT="0" marB="0"/>
                </a:tc>
              </a:tr>
              <a:tr h="0">
                <a:tc>
                  <a:txBody>
                    <a:bodyPr/>
                    <a:lstStyle/>
                    <a:p>
                      <a:pPr algn="just">
                        <a:spcAft>
                          <a:spcPts val="0"/>
                        </a:spcAft>
                      </a:pPr>
                      <a:r>
                        <a:rPr lang="it-IT" sz="1800">
                          <a:effectLst/>
                        </a:rPr>
                        <a:t>1</a:t>
                      </a:r>
                      <a:endParaRPr lang="it-IT" sz="1800">
                        <a:effectLst/>
                        <a:latin typeface="Times New Roman"/>
                        <a:ea typeface="Times New Roman"/>
                      </a:endParaRPr>
                    </a:p>
                  </a:txBody>
                  <a:tcPr marL="68580" marR="68580" marT="0" marB="0"/>
                </a:tc>
                <a:tc>
                  <a:txBody>
                    <a:bodyPr/>
                    <a:lstStyle/>
                    <a:p>
                      <a:pPr algn="r">
                        <a:spcAft>
                          <a:spcPts val="0"/>
                        </a:spcAft>
                      </a:pPr>
                      <a:r>
                        <a:rPr lang="it-IT" sz="1800">
                          <a:effectLst/>
                        </a:rPr>
                        <a:t>33,33</a:t>
                      </a:r>
                      <a:endParaRPr lang="it-IT" sz="1800">
                        <a:effectLst/>
                        <a:latin typeface="Times New Roman"/>
                        <a:ea typeface="Times New Roman"/>
                      </a:endParaRPr>
                    </a:p>
                  </a:txBody>
                  <a:tcPr marL="68580" marR="68580" marT="0" marB="0"/>
                </a:tc>
                <a:tc>
                  <a:txBody>
                    <a:bodyPr/>
                    <a:lstStyle/>
                    <a:p>
                      <a:pPr algn="r">
                        <a:spcAft>
                          <a:spcPts val="0"/>
                        </a:spcAft>
                      </a:pPr>
                      <a:r>
                        <a:rPr lang="it-IT" sz="1800">
                          <a:effectLst/>
                        </a:rPr>
                        <a:t>2.666,40</a:t>
                      </a:r>
                      <a:endParaRPr lang="it-IT" sz="1800">
                        <a:effectLst/>
                        <a:latin typeface="Times New Roman"/>
                        <a:ea typeface="Times New Roman"/>
                      </a:endParaRPr>
                    </a:p>
                  </a:txBody>
                  <a:tcPr marL="68580" marR="68580" marT="0" marB="0"/>
                </a:tc>
                <a:tc>
                  <a:txBody>
                    <a:bodyPr/>
                    <a:lstStyle/>
                    <a:p>
                      <a:pPr algn="r">
                        <a:spcAft>
                          <a:spcPts val="0"/>
                        </a:spcAft>
                      </a:pPr>
                      <a:r>
                        <a:rPr lang="it-IT" sz="1800">
                          <a:effectLst/>
                        </a:rPr>
                        <a:t>2.666,40</a:t>
                      </a:r>
                      <a:endParaRPr lang="it-IT" sz="1800">
                        <a:effectLst/>
                        <a:latin typeface="Times New Roman"/>
                        <a:ea typeface="Times New Roman"/>
                      </a:endParaRPr>
                    </a:p>
                  </a:txBody>
                  <a:tcPr marL="68580" marR="68580" marT="0" marB="0"/>
                </a:tc>
              </a:tr>
              <a:tr h="0">
                <a:tc>
                  <a:txBody>
                    <a:bodyPr/>
                    <a:lstStyle/>
                    <a:p>
                      <a:pPr algn="just">
                        <a:spcAft>
                          <a:spcPts val="0"/>
                        </a:spcAft>
                      </a:pPr>
                      <a:r>
                        <a:rPr lang="it-IT" sz="1800">
                          <a:effectLst/>
                        </a:rPr>
                        <a:t>2</a:t>
                      </a:r>
                      <a:endParaRPr lang="it-IT" sz="1800">
                        <a:effectLst/>
                        <a:latin typeface="Times New Roman"/>
                        <a:ea typeface="Times New Roman"/>
                      </a:endParaRPr>
                    </a:p>
                  </a:txBody>
                  <a:tcPr marL="68580" marR="68580" marT="0" marB="0"/>
                </a:tc>
                <a:tc>
                  <a:txBody>
                    <a:bodyPr/>
                    <a:lstStyle/>
                    <a:p>
                      <a:pPr algn="r">
                        <a:spcAft>
                          <a:spcPts val="0"/>
                        </a:spcAft>
                      </a:pPr>
                      <a:r>
                        <a:rPr lang="it-IT" sz="1800">
                          <a:effectLst/>
                        </a:rPr>
                        <a:t>26,67</a:t>
                      </a:r>
                      <a:endParaRPr lang="it-IT" sz="1800">
                        <a:effectLst/>
                        <a:latin typeface="Times New Roman"/>
                        <a:ea typeface="Times New Roman"/>
                      </a:endParaRPr>
                    </a:p>
                  </a:txBody>
                  <a:tcPr marL="68580" marR="68580" marT="0" marB="0"/>
                </a:tc>
                <a:tc>
                  <a:txBody>
                    <a:bodyPr/>
                    <a:lstStyle/>
                    <a:p>
                      <a:pPr algn="r">
                        <a:spcAft>
                          <a:spcPts val="0"/>
                        </a:spcAft>
                      </a:pPr>
                      <a:r>
                        <a:rPr lang="it-IT" sz="1800">
                          <a:effectLst/>
                        </a:rPr>
                        <a:t>2.133,60</a:t>
                      </a:r>
                      <a:endParaRPr lang="it-IT" sz="1800">
                        <a:effectLst/>
                        <a:latin typeface="Times New Roman"/>
                        <a:ea typeface="Times New Roman"/>
                      </a:endParaRPr>
                    </a:p>
                  </a:txBody>
                  <a:tcPr marL="68580" marR="68580" marT="0" marB="0"/>
                </a:tc>
                <a:tc>
                  <a:txBody>
                    <a:bodyPr/>
                    <a:lstStyle/>
                    <a:p>
                      <a:pPr algn="r">
                        <a:spcAft>
                          <a:spcPts val="0"/>
                        </a:spcAft>
                      </a:pPr>
                      <a:r>
                        <a:rPr lang="it-IT" sz="1800">
                          <a:effectLst/>
                        </a:rPr>
                        <a:t>4.800,00</a:t>
                      </a:r>
                      <a:endParaRPr lang="it-IT" sz="1800">
                        <a:effectLst/>
                        <a:latin typeface="Times New Roman"/>
                        <a:ea typeface="Times New Roman"/>
                      </a:endParaRPr>
                    </a:p>
                  </a:txBody>
                  <a:tcPr marL="68580" marR="68580" marT="0" marB="0"/>
                </a:tc>
              </a:tr>
              <a:tr h="0">
                <a:tc>
                  <a:txBody>
                    <a:bodyPr/>
                    <a:lstStyle/>
                    <a:p>
                      <a:pPr algn="just">
                        <a:spcAft>
                          <a:spcPts val="0"/>
                        </a:spcAft>
                      </a:pPr>
                      <a:r>
                        <a:rPr lang="it-IT" sz="1800" dirty="0">
                          <a:effectLst/>
                        </a:rPr>
                        <a:t>3</a:t>
                      </a:r>
                      <a:endParaRPr lang="it-IT" sz="1800" dirty="0">
                        <a:effectLst/>
                        <a:latin typeface="Times New Roman"/>
                        <a:ea typeface="Times New Roman"/>
                      </a:endParaRPr>
                    </a:p>
                  </a:txBody>
                  <a:tcPr marL="68580" marR="68580" marT="0" marB="0"/>
                </a:tc>
                <a:tc>
                  <a:txBody>
                    <a:bodyPr/>
                    <a:lstStyle/>
                    <a:p>
                      <a:pPr algn="r">
                        <a:spcAft>
                          <a:spcPts val="0"/>
                        </a:spcAft>
                      </a:pPr>
                      <a:r>
                        <a:rPr lang="it-IT" sz="1800">
                          <a:effectLst/>
                        </a:rPr>
                        <a:t>20,00</a:t>
                      </a:r>
                      <a:endParaRPr lang="it-IT" sz="1800">
                        <a:effectLst/>
                        <a:latin typeface="Times New Roman"/>
                        <a:ea typeface="Times New Roman"/>
                      </a:endParaRPr>
                    </a:p>
                  </a:txBody>
                  <a:tcPr marL="68580" marR="68580" marT="0" marB="0"/>
                </a:tc>
                <a:tc>
                  <a:txBody>
                    <a:bodyPr/>
                    <a:lstStyle/>
                    <a:p>
                      <a:pPr algn="r">
                        <a:spcAft>
                          <a:spcPts val="0"/>
                        </a:spcAft>
                      </a:pPr>
                      <a:r>
                        <a:rPr lang="it-IT" sz="1800">
                          <a:effectLst/>
                        </a:rPr>
                        <a:t>1.600,00</a:t>
                      </a:r>
                      <a:endParaRPr lang="it-IT" sz="1800">
                        <a:effectLst/>
                        <a:latin typeface="Times New Roman"/>
                        <a:ea typeface="Times New Roman"/>
                      </a:endParaRPr>
                    </a:p>
                  </a:txBody>
                  <a:tcPr marL="68580" marR="68580" marT="0" marB="0"/>
                </a:tc>
                <a:tc>
                  <a:txBody>
                    <a:bodyPr/>
                    <a:lstStyle/>
                    <a:p>
                      <a:pPr algn="r">
                        <a:spcAft>
                          <a:spcPts val="0"/>
                        </a:spcAft>
                      </a:pPr>
                      <a:r>
                        <a:rPr lang="it-IT" sz="1800">
                          <a:effectLst/>
                        </a:rPr>
                        <a:t>6.400,00</a:t>
                      </a:r>
                      <a:endParaRPr lang="it-IT" sz="1800">
                        <a:effectLst/>
                        <a:latin typeface="Times New Roman"/>
                        <a:ea typeface="Times New Roman"/>
                      </a:endParaRPr>
                    </a:p>
                  </a:txBody>
                  <a:tcPr marL="68580" marR="68580" marT="0" marB="0"/>
                </a:tc>
              </a:tr>
              <a:tr h="0">
                <a:tc>
                  <a:txBody>
                    <a:bodyPr/>
                    <a:lstStyle/>
                    <a:p>
                      <a:pPr algn="just">
                        <a:spcAft>
                          <a:spcPts val="0"/>
                        </a:spcAft>
                      </a:pPr>
                      <a:r>
                        <a:rPr lang="it-IT" sz="1800">
                          <a:effectLst/>
                        </a:rPr>
                        <a:t>4</a:t>
                      </a:r>
                      <a:endParaRPr lang="it-IT" sz="1800">
                        <a:effectLst/>
                        <a:latin typeface="Times New Roman"/>
                        <a:ea typeface="Times New Roman"/>
                      </a:endParaRPr>
                    </a:p>
                  </a:txBody>
                  <a:tcPr marL="68580" marR="68580" marT="0" marB="0"/>
                </a:tc>
                <a:tc>
                  <a:txBody>
                    <a:bodyPr/>
                    <a:lstStyle/>
                    <a:p>
                      <a:pPr algn="r">
                        <a:spcAft>
                          <a:spcPts val="0"/>
                        </a:spcAft>
                      </a:pPr>
                      <a:r>
                        <a:rPr lang="it-IT" sz="1800">
                          <a:effectLst/>
                        </a:rPr>
                        <a:t>13,33</a:t>
                      </a:r>
                      <a:endParaRPr lang="it-IT" sz="1800">
                        <a:effectLst/>
                        <a:latin typeface="Times New Roman"/>
                        <a:ea typeface="Times New Roman"/>
                      </a:endParaRPr>
                    </a:p>
                  </a:txBody>
                  <a:tcPr marL="68580" marR="68580" marT="0" marB="0"/>
                </a:tc>
                <a:tc>
                  <a:txBody>
                    <a:bodyPr/>
                    <a:lstStyle/>
                    <a:p>
                      <a:pPr algn="r">
                        <a:spcAft>
                          <a:spcPts val="0"/>
                        </a:spcAft>
                      </a:pPr>
                      <a:r>
                        <a:rPr lang="it-IT" sz="1800">
                          <a:effectLst/>
                        </a:rPr>
                        <a:t>1.066,40</a:t>
                      </a:r>
                      <a:endParaRPr lang="it-IT" sz="1800">
                        <a:effectLst/>
                        <a:latin typeface="Times New Roman"/>
                        <a:ea typeface="Times New Roman"/>
                      </a:endParaRPr>
                    </a:p>
                  </a:txBody>
                  <a:tcPr marL="68580" marR="68580" marT="0" marB="0"/>
                </a:tc>
                <a:tc>
                  <a:txBody>
                    <a:bodyPr/>
                    <a:lstStyle/>
                    <a:p>
                      <a:pPr algn="r">
                        <a:spcAft>
                          <a:spcPts val="0"/>
                        </a:spcAft>
                      </a:pPr>
                      <a:r>
                        <a:rPr lang="it-IT" sz="1800">
                          <a:effectLst/>
                        </a:rPr>
                        <a:t>7.466,40</a:t>
                      </a:r>
                      <a:endParaRPr lang="it-IT" sz="1800">
                        <a:effectLst/>
                        <a:latin typeface="Times New Roman"/>
                        <a:ea typeface="Times New Roman"/>
                      </a:endParaRPr>
                    </a:p>
                  </a:txBody>
                  <a:tcPr marL="68580" marR="68580" marT="0" marB="0"/>
                </a:tc>
              </a:tr>
              <a:tr h="0">
                <a:tc>
                  <a:txBody>
                    <a:bodyPr/>
                    <a:lstStyle/>
                    <a:p>
                      <a:pPr algn="just">
                        <a:spcAft>
                          <a:spcPts val="0"/>
                        </a:spcAft>
                      </a:pPr>
                      <a:r>
                        <a:rPr lang="it-IT" sz="1800">
                          <a:effectLst/>
                        </a:rPr>
                        <a:t>5</a:t>
                      </a:r>
                      <a:endParaRPr lang="it-IT" sz="1800">
                        <a:effectLst/>
                        <a:latin typeface="Times New Roman"/>
                        <a:ea typeface="Times New Roman"/>
                      </a:endParaRPr>
                    </a:p>
                  </a:txBody>
                  <a:tcPr marL="68580" marR="68580" marT="0" marB="0"/>
                </a:tc>
                <a:tc>
                  <a:txBody>
                    <a:bodyPr/>
                    <a:lstStyle/>
                    <a:p>
                      <a:pPr algn="r">
                        <a:spcAft>
                          <a:spcPts val="0"/>
                        </a:spcAft>
                      </a:pPr>
                      <a:r>
                        <a:rPr lang="it-IT" sz="1800">
                          <a:effectLst/>
                        </a:rPr>
                        <a:t>6,67</a:t>
                      </a:r>
                      <a:endParaRPr lang="it-IT" sz="1800">
                        <a:effectLst/>
                        <a:latin typeface="Times New Roman"/>
                        <a:ea typeface="Times New Roman"/>
                      </a:endParaRPr>
                    </a:p>
                  </a:txBody>
                  <a:tcPr marL="68580" marR="68580" marT="0" marB="0"/>
                </a:tc>
                <a:tc>
                  <a:txBody>
                    <a:bodyPr/>
                    <a:lstStyle/>
                    <a:p>
                      <a:pPr algn="r">
                        <a:spcAft>
                          <a:spcPts val="0"/>
                        </a:spcAft>
                      </a:pPr>
                      <a:r>
                        <a:rPr lang="it-IT" sz="1800">
                          <a:effectLst/>
                        </a:rPr>
                        <a:t>533,60</a:t>
                      </a:r>
                      <a:endParaRPr lang="it-IT" sz="1800">
                        <a:effectLst/>
                        <a:latin typeface="Times New Roman"/>
                        <a:ea typeface="Times New Roman"/>
                      </a:endParaRPr>
                    </a:p>
                  </a:txBody>
                  <a:tcPr marL="68580" marR="68580" marT="0" marB="0"/>
                </a:tc>
                <a:tc>
                  <a:txBody>
                    <a:bodyPr/>
                    <a:lstStyle/>
                    <a:p>
                      <a:pPr algn="r">
                        <a:spcAft>
                          <a:spcPts val="0"/>
                        </a:spcAft>
                      </a:pPr>
                      <a:r>
                        <a:rPr lang="it-IT" sz="1800" dirty="0">
                          <a:effectLst/>
                        </a:rPr>
                        <a:t>8.0000,00</a:t>
                      </a:r>
                      <a:endParaRPr lang="it-IT" sz="1800" dirty="0">
                        <a:effectLst/>
                        <a:latin typeface="Times New Roman"/>
                        <a:ea typeface="Times New Roman"/>
                      </a:endParaRPr>
                    </a:p>
                  </a:txBody>
                  <a:tcPr marL="68580" marR="68580" marT="0" marB="0"/>
                </a:tc>
              </a:tr>
            </a:tbl>
          </a:graphicData>
        </a:graphic>
      </p:graphicFrame>
      <p:sp>
        <p:nvSpPr>
          <p:cNvPr id="6" name="Rectangle 1"/>
          <p:cNvSpPr>
            <a:spLocks noChangeArrowheads="1"/>
          </p:cNvSpPr>
          <p:nvPr/>
        </p:nvSpPr>
        <p:spPr bwMode="auto">
          <a:xfrm>
            <a:off x="1805038" y="2396105"/>
            <a:ext cx="8683451" cy="22467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r>
              <a:rPr lang="it-IT" sz="2000" dirty="0">
                <a:latin typeface="Arial" pitchFamily="34" charset="0"/>
                <a:ea typeface="Times New Roman" pitchFamily="18" charset="0"/>
              </a:rPr>
              <a:t>In base a quanto disposto, nel nostro esempio, perciò avremo che</a:t>
            </a:r>
            <a:endParaRPr lang="it-IT" sz="2000" dirty="0">
              <a:latin typeface="Arial" pitchFamily="34" charset="0"/>
            </a:endParaRPr>
          </a:p>
          <a:p>
            <a:pPr eaLnBrk="0" fontAlgn="base" hangingPunct="0">
              <a:spcBef>
                <a:spcPct val="0"/>
              </a:spcBef>
              <a:spcAft>
                <a:spcPct val="0"/>
              </a:spcAft>
            </a:pPr>
            <a:r>
              <a:rPr lang="it-IT" sz="2000" dirty="0">
                <a:latin typeface="Arial" pitchFamily="34" charset="0"/>
                <a:ea typeface="Times New Roman" pitchFamily="18" charset="0"/>
              </a:rPr>
              <a:t>percentuale di ammortamento anno 1 = 5/ 5(5+1)/2 = 5/15</a:t>
            </a:r>
            <a:endParaRPr lang="it-IT" sz="2000" dirty="0">
              <a:latin typeface="Arial" pitchFamily="34" charset="0"/>
            </a:endParaRPr>
          </a:p>
          <a:p>
            <a:pPr eaLnBrk="0" fontAlgn="base" hangingPunct="0">
              <a:spcBef>
                <a:spcPct val="0"/>
              </a:spcBef>
              <a:spcAft>
                <a:spcPct val="0"/>
              </a:spcAft>
            </a:pPr>
            <a:r>
              <a:rPr lang="it-IT" sz="2000" dirty="0">
                <a:latin typeface="Arial" pitchFamily="34" charset="0"/>
                <a:ea typeface="Times New Roman" pitchFamily="18" charset="0"/>
              </a:rPr>
              <a:t>percentuale di ammortamento anno 2 = 4/ 5(5+1)/2 = 4/15</a:t>
            </a:r>
            <a:endParaRPr lang="it-IT" sz="2000" dirty="0">
              <a:latin typeface="Arial" pitchFamily="34" charset="0"/>
            </a:endParaRPr>
          </a:p>
          <a:p>
            <a:pPr eaLnBrk="0" fontAlgn="base" hangingPunct="0">
              <a:spcBef>
                <a:spcPct val="0"/>
              </a:spcBef>
              <a:spcAft>
                <a:spcPct val="0"/>
              </a:spcAft>
            </a:pPr>
            <a:r>
              <a:rPr lang="it-IT" sz="2000" dirty="0">
                <a:latin typeface="Arial" pitchFamily="34" charset="0"/>
                <a:ea typeface="Times New Roman" pitchFamily="18" charset="0"/>
              </a:rPr>
              <a:t>…</a:t>
            </a:r>
            <a:endParaRPr lang="it-IT" sz="2000" dirty="0">
              <a:latin typeface="Arial" pitchFamily="34" charset="0"/>
            </a:endParaRPr>
          </a:p>
          <a:p>
            <a:pPr eaLnBrk="0" fontAlgn="base" hangingPunct="0">
              <a:spcBef>
                <a:spcPct val="0"/>
              </a:spcBef>
              <a:spcAft>
                <a:spcPct val="0"/>
              </a:spcAft>
            </a:pPr>
            <a:r>
              <a:rPr lang="it-IT" sz="2000" dirty="0">
                <a:latin typeface="Arial" pitchFamily="34" charset="0"/>
                <a:ea typeface="Times New Roman" pitchFamily="18" charset="0"/>
              </a:rPr>
              <a:t>Avremo, perciò, un piano di ammortamento simile a quello di seguito riportato</a:t>
            </a:r>
            <a:endParaRPr lang="it-IT" sz="2000" dirty="0">
              <a:latin typeface="Arial" pitchFamily="34" charset="0"/>
            </a:endParaRPr>
          </a:p>
          <a:p>
            <a:pPr eaLnBrk="0" fontAlgn="base" hangingPunct="0">
              <a:spcBef>
                <a:spcPct val="0"/>
              </a:spcBef>
              <a:spcAft>
                <a:spcPct val="0"/>
              </a:spcAft>
            </a:pPr>
            <a:endParaRPr lang="it-IT" sz="2000" dirty="0">
              <a:latin typeface="Arial" pitchFamily="34" charset="0"/>
            </a:endParaRPr>
          </a:p>
        </p:txBody>
      </p:sp>
    </p:spTree>
    <p:extLst>
      <p:ext uri="{BB962C8B-B14F-4D97-AF65-F5344CB8AC3E}">
        <p14:creationId xmlns:p14="http://schemas.microsoft.com/office/powerpoint/2010/main" val="80914390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7554" name="Line 2"/>
          <p:cNvSpPr>
            <a:spLocks noChangeShapeType="1"/>
          </p:cNvSpPr>
          <p:nvPr/>
        </p:nvSpPr>
        <p:spPr bwMode="auto">
          <a:xfrm>
            <a:off x="1472406" y="914400"/>
            <a:ext cx="3632200" cy="0"/>
          </a:xfrm>
          <a:prstGeom prst="line">
            <a:avLst/>
          </a:prstGeom>
          <a:noFill/>
          <a:ln w="50800">
            <a:solidFill>
              <a:schemeClr val="tx1"/>
            </a:solidFill>
            <a:round/>
            <a:headEnd type="none" w="sm" len="sm"/>
            <a:tailEnd type="none" w="sm" len="sm"/>
          </a:ln>
          <a:effectLst/>
        </p:spPr>
        <p:txBody>
          <a:bodyPr wrap="none" anchor="ctr"/>
          <a:lstStyle/>
          <a:p>
            <a:pPr>
              <a:defRPr/>
            </a:pPr>
            <a:endParaRPr lang="it-IT"/>
          </a:p>
        </p:txBody>
      </p:sp>
      <p:sp>
        <p:nvSpPr>
          <p:cNvPr id="1047555" name="Line 3"/>
          <p:cNvSpPr>
            <a:spLocks noChangeShapeType="1"/>
          </p:cNvSpPr>
          <p:nvPr/>
        </p:nvSpPr>
        <p:spPr bwMode="auto">
          <a:xfrm>
            <a:off x="6261894" y="914400"/>
            <a:ext cx="4044950" cy="0"/>
          </a:xfrm>
          <a:prstGeom prst="line">
            <a:avLst/>
          </a:prstGeom>
          <a:noFill/>
          <a:ln w="50800">
            <a:solidFill>
              <a:schemeClr val="tx1"/>
            </a:solidFill>
            <a:round/>
            <a:headEnd type="none" w="sm" len="sm"/>
            <a:tailEnd type="none" w="sm" len="sm"/>
          </a:ln>
          <a:effectLst/>
        </p:spPr>
        <p:txBody>
          <a:bodyPr wrap="none" anchor="ctr"/>
          <a:lstStyle/>
          <a:p>
            <a:pPr>
              <a:defRPr/>
            </a:pPr>
            <a:endParaRPr lang="it-IT"/>
          </a:p>
        </p:txBody>
      </p:sp>
      <p:sp>
        <p:nvSpPr>
          <p:cNvPr id="1047556" name="Line 4"/>
          <p:cNvSpPr>
            <a:spLocks noChangeShapeType="1"/>
          </p:cNvSpPr>
          <p:nvPr/>
        </p:nvSpPr>
        <p:spPr bwMode="auto">
          <a:xfrm>
            <a:off x="10141744" y="914400"/>
            <a:ext cx="0" cy="2590800"/>
          </a:xfrm>
          <a:prstGeom prst="line">
            <a:avLst/>
          </a:prstGeom>
          <a:noFill/>
          <a:ln w="50800">
            <a:solidFill>
              <a:schemeClr val="tx1"/>
            </a:solidFill>
            <a:round/>
            <a:headEnd type="none" w="sm" len="sm"/>
            <a:tailEnd type="none" w="sm" len="sm"/>
          </a:ln>
          <a:effectLst/>
        </p:spPr>
        <p:txBody>
          <a:bodyPr wrap="none" anchor="ctr"/>
          <a:lstStyle/>
          <a:p>
            <a:pPr>
              <a:defRPr/>
            </a:pPr>
            <a:endParaRPr lang="it-IT"/>
          </a:p>
        </p:txBody>
      </p:sp>
      <p:sp>
        <p:nvSpPr>
          <p:cNvPr id="43013" name="Rectangle 5"/>
          <p:cNvSpPr>
            <a:spLocks noChangeArrowheads="1"/>
          </p:cNvSpPr>
          <p:nvPr/>
        </p:nvSpPr>
        <p:spPr bwMode="auto">
          <a:xfrm>
            <a:off x="2115345" y="585788"/>
            <a:ext cx="2586285" cy="369974"/>
          </a:xfrm>
          <a:prstGeom prst="rect">
            <a:avLst/>
          </a:prstGeom>
          <a:noFill/>
          <a:ln w="9525">
            <a:noFill/>
            <a:miter lim="800000"/>
            <a:headEnd/>
            <a:tailEnd/>
          </a:ln>
        </p:spPr>
        <p:txBody>
          <a:bodyPr wrap="none" lIns="92075" tIns="46038" rIns="92075" bIns="46038">
            <a:spAutoFit/>
          </a:bodyPr>
          <a:lstStyle/>
          <a:p>
            <a:pPr defTabSz="762000" eaLnBrk="0" hangingPunct="0"/>
            <a:r>
              <a:rPr lang="it-IT" b="1">
                <a:latin typeface="Times New Roman" pitchFamily="18" charset="0"/>
              </a:rPr>
              <a:t>CONTO ECONOMICO</a:t>
            </a:r>
          </a:p>
        </p:txBody>
      </p:sp>
      <p:sp>
        <p:nvSpPr>
          <p:cNvPr id="43014" name="Rectangle 6"/>
          <p:cNvSpPr>
            <a:spLocks noChangeArrowheads="1"/>
          </p:cNvSpPr>
          <p:nvPr/>
        </p:nvSpPr>
        <p:spPr bwMode="auto">
          <a:xfrm>
            <a:off x="6326981" y="585788"/>
            <a:ext cx="2799934" cy="369974"/>
          </a:xfrm>
          <a:prstGeom prst="rect">
            <a:avLst/>
          </a:prstGeom>
          <a:noFill/>
          <a:ln w="9525">
            <a:noFill/>
            <a:miter lim="800000"/>
            <a:headEnd/>
            <a:tailEnd/>
          </a:ln>
        </p:spPr>
        <p:txBody>
          <a:bodyPr wrap="none" lIns="92075" tIns="46038" rIns="92075" bIns="46038">
            <a:spAutoFit/>
          </a:bodyPr>
          <a:lstStyle/>
          <a:p>
            <a:pPr defTabSz="762000" eaLnBrk="0" hangingPunct="0"/>
            <a:r>
              <a:rPr lang="it-IT" b="1">
                <a:latin typeface="Times New Roman" pitchFamily="18" charset="0"/>
              </a:rPr>
              <a:t>STATO PATRIMONIALE</a:t>
            </a:r>
          </a:p>
        </p:txBody>
      </p:sp>
      <p:sp>
        <p:nvSpPr>
          <p:cNvPr id="43015" name="Rectangle 7"/>
          <p:cNvSpPr>
            <a:spLocks noChangeArrowheads="1"/>
          </p:cNvSpPr>
          <p:nvPr/>
        </p:nvSpPr>
        <p:spPr bwMode="auto">
          <a:xfrm>
            <a:off x="6244431" y="974725"/>
            <a:ext cx="3543300" cy="2470150"/>
          </a:xfrm>
          <a:prstGeom prst="rect">
            <a:avLst/>
          </a:prstGeom>
          <a:noFill/>
          <a:ln w="9525">
            <a:noFill/>
            <a:miter lim="800000"/>
            <a:headEnd/>
            <a:tailEnd/>
          </a:ln>
        </p:spPr>
        <p:txBody>
          <a:bodyPr wrap="none" lIns="92075" tIns="46038" rIns="92075" bIns="46038">
            <a:spAutoFit/>
          </a:bodyPr>
          <a:lstStyle/>
          <a:p>
            <a:pPr defTabSz="762000" eaLnBrk="0" hangingPunct="0"/>
            <a:r>
              <a:rPr lang="it-IT" sz="2400" b="1">
                <a:solidFill>
                  <a:schemeClr val="accent2"/>
                </a:solidFill>
                <a:latin typeface="Times New Roman" pitchFamily="18" charset="0"/>
              </a:rPr>
              <a:t>B.II Immobiliz. materiali</a:t>
            </a:r>
          </a:p>
          <a:p>
            <a:pPr defTabSz="762000" eaLnBrk="0" hangingPunct="0"/>
            <a:endParaRPr lang="it-IT" sz="2400" b="1">
              <a:solidFill>
                <a:schemeClr val="accent2"/>
              </a:solidFill>
              <a:latin typeface="Times New Roman" pitchFamily="18" charset="0"/>
            </a:endParaRPr>
          </a:p>
          <a:p>
            <a:pPr defTabSz="762000" eaLnBrk="0" hangingPunct="0"/>
            <a:r>
              <a:rPr lang="it-IT" b="1">
                <a:solidFill>
                  <a:schemeClr val="accent2"/>
                </a:solidFill>
                <a:latin typeface="Times New Roman" pitchFamily="18" charset="0"/>
              </a:rPr>
              <a:t>1) TERRENI E FABBRICATI</a:t>
            </a:r>
          </a:p>
          <a:p>
            <a:pPr defTabSz="762000" eaLnBrk="0" hangingPunct="0"/>
            <a:r>
              <a:rPr lang="it-IT" b="1">
                <a:solidFill>
                  <a:schemeClr val="accent2"/>
                </a:solidFill>
                <a:latin typeface="Times New Roman" pitchFamily="18" charset="0"/>
              </a:rPr>
              <a:t>2) IMPIANTI E MACCHINARIO</a:t>
            </a:r>
          </a:p>
          <a:p>
            <a:pPr defTabSz="762000" eaLnBrk="0" hangingPunct="0"/>
            <a:r>
              <a:rPr lang="it-IT" b="1">
                <a:solidFill>
                  <a:schemeClr val="accent2"/>
                </a:solidFill>
                <a:latin typeface="Times New Roman" pitchFamily="18" charset="0"/>
              </a:rPr>
              <a:t>3) ATTREZZATURE INDUSTR.</a:t>
            </a:r>
          </a:p>
          <a:p>
            <a:pPr defTabSz="762000" eaLnBrk="0" hangingPunct="0"/>
            <a:r>
              <a:rPr lang="it-IT" b="1">
                <a:solidFill>
                  <a:schemeClr val="accent2"/>
                </a:solidFill>
                <a:latin typeface="Times New Roman" pitchFamily="18" charset="0"/>
              </a:rPr>
              <a:t>    E COMMERCIALI</a:t>
            </a:r>
          </a:p>
          <a:p>
            <a:pPr defTabSz="762000" eaLnBrk="0" hangingPunct="0"/>
            <a:r>
              <a:rPr lang="it-IT" b="1">
                <a:solidFill>
                  <a:schemeClr val="accent2"/>
                </a:solidFill>
                <a:latin typeface="Times New Roman" pitchFamily="18" charset="0"/>
              </a:rPr>
              <a:t>4) ALTRI BENI</a:t>
            </a:r>
          </a:p>
          <a:p>
            <a:pPr defTabSz="762000" eaLnBrk="0" hangingPunct="0"/>
            <a:r>
              <a:rPr lang="it-IT" b="1">
                <a:solidFill>
                  <a:schemeClr val="accent2"/>
                </a:solidFill>
                <a:latin typeface="Times New Roman" pitchFamily="18" charset="0"/>
              </a:rPr>
              <a:t>5) ..................................................</a:t>
            </a:r>
          </a:p>
        </p:txBody>
      </p:sp>
      <p:sp>
        <p:nvSpPr>
          <p:cNvPr id="43016" name="Rectangle 8"/>
          <p:cNvSpPr>
            <a:spLocks noChangeArrowheads="1"/>
          </p:cNvSpPr>
          <p:nvPr/>
        </p:nvSpPr>
        <p:spPr bwMode="auto">
          <a:xfrm>
            <a:off x="1885157" y="1447800"/>
            <a:ext cx="3830087" cy="1847302"/>
          </a:xfrm>
          <a:prstGeom prst="rect">
            <a:avLst/>
          </a:prstGeom>
          <a:noFill/>
          <a:ln w="9525">
            <a:noFill/>
            <a:miter lim="800000"/>
            <a:headEnd/>
            <a:tailEnd/>
          </a:ln>
        </p:spPr>
        <p:txBody>
          <a:bodyPr wrap="none" lIns="92075" tIns="46038" rIns="92075" bIns="46038">
            <a:spAutoFit/>
          </a:bodyPr>
          <a:lstStyle/>
          <a:p>
            <a:pPr defTabSz="762000" eaLnBrk="0" hangingPunct="0"/>
            <a:r>
              <a:rPr lang="it-IT" sz="2400" b="1">
                <a:solidFill>
                  <a:schemeClr val="accent2"/>
                </a:solidFill>
                <a:latin typeface="Times New Roman" pitchFamily="18" charset="0"/>
              </a:rPr>
              <a:t>B.10 Ammortamenti e</a:t>
            </a:r>
          </a:p>
          <a:p>
            <a:pPr defTabSz="762000" eaLnBrk="0" hangingPunct="0"/>
            <a:r>
              <a:rPr lang="it-IT" sz="2400" b="1">
                <a:solidFill>
                  <a:schemeClr val="accent2"/>
                </a:solidFill>
                <a:latin typeface="Times New Roman" pitchFamily="18" charset="0"/>
              </a:rPr>
              <a:t>         Svalutazioni</a:t>
            </a:r>
            <a:endParaRPr lang="it-IT" sz="2400">
              <a:solidFill>
                <a:schemeClr val="accent2"/>
              </a:solidFill>
              <a:latin typeface="Times New Roman" pitchFamily="18" charset="0"/>
            </a:endParaRPr>
          </a:p>
          <a:p>
            <a:pPr defTabSz="762000" eaLnBrk="0" hangingPunct="0"/>
            <a:endParaRPr lang="it-IT" sz="2400">
              <a:solidFill>
                <a:schemeClr val="accent2"/>
              </a:solidFill>
              <a:latin typeface="Times New Roman" pitchFamily="18" charset="0"/>
            </a:endParaRPr>
          </a:p>
          <a:p>
            <a:pPr defTabSz="762000" eaLnBrk="0" hangingPunct="0"/>
            <a:r>
              <a:rPr lang="it-IT" sz="2400">
                <a:solidFill>
                  <a:schemeClr val="accent2"/>
                </a:solidFill>
                <a:latin typeface="Times New Roman" pitchFamily="18" charset="0"/>
              </a:rPr>
              <a:t>     </a:t>
            </a:r>
            <a:r>
              <a:rPr lang="it-IT" b="1">
                <a:solidFill>
                  <a:schemeClr val="accent2"/>
                </a:solidFill>
                <a:latin typeface="Times New Roman" pitchFamily="18" charset="0"/>
              </a:rPr>
              <a:t>b) AMMORTAMENTO </a:t>
            </a:r>
          </a:p>
          <a:p>
            <a:pPr defTabSz="762000" eaLnBrk="0" hangingPunct="0"/>
            <a:r>
              <a:rPr lang="it-IT" b="1">
                <a:solidFill>
                  <a:schemeClr val="accent2"/>
                </a:solidFill>
                <a:latin typeface="Times New Roman" pitchFamily="18" charset="0"/>
              </a:rPr>
              <a:t>DELLE IMMOBILIZ. MATERIALI</a:t>
            </a:r>
          </a:p>
        </p:txBody>
      </p:sp>
      <p:sp>
        <p:nvSpPr>
          <p:cNvPr id="1047561" name="Line 9"/>
          <p:cNvSpPr>
            <a:spLocks noChangeShapeType="1"/>
          </p:cNvSpPr>
          <p:nvPr/>
        </p:nvSpPr>
        <p:spPr bwMode="auto">
          <a:xfrm>
            <a:off x="1802606" y="4038600"/>
            <a:ext cx="3632200" cy="0"/>
          </a:xfrm>
          <a:prstGeom prst="line">
            <a:avLst/>
          </a:prstGeom>
          <a:noFill/>
          <a:ln w="50800">
            <a:solidFill>
              <a:schemeClr val="tx1"/>
            </a:solidFill>
            <a:round/>
            <a:headEnd type="none" w="sm" len="sm"/>
            <a:tailEnd type="none" w="sm" len="sm"/>
          </a:ln>
          <a:effectLst/>
        </p:spPr>
        <p:txBody>
          <a:bodyPr wrap="none" anchor="ctr"/>
          <a:lstStyle/>
          <a:p>
            <a:pPr>
              <a:defRPr/>
            </a:pPr>
            <a:endParaRPr lang="it-IT"/>
          </a:p>
        </p:txBody>
      </p:sp>
      <p:sp>
        <p:nvSpPr>
          <p:cNvPr id="1047562" name="Line 10"/>
          <p:cNvSpPr>
            <a:spLocks noChangeShapeType="1"/>
          </p:cNvSpPr>
          <p:nvPr/>
        </p:nvSpPr>
        <p:spPr bwMode="auto">
          <a:xfrm>
            <a:off x="6344444" y="4038600"/>
            <a:ext cx="4095750" cy="0"/>
          </a:xfrm>
          <a:prstGeom prst="line">
            <a:avLst/>
          </a:prstGeom>
          <a:noFill/>
          <a:ln w="50800">
            <a:solidFill>
              <a:schemeClr val="tx1"/>
            </a:solidFill>
            <a:round/>
            <a:headEnd type="none" w="sm" len="sm"/>
            <a:tailEnd type="none" w="sm" len="sm"/>
          </a:ln>
          <a:effectLst/>
        </p:spPr>
        <p:txBody>
          <a:bodyPr wrap="none" anchor="ctr"/>
          <a:lstStyle/>
          <a:p>
            <a:pPr>
              <a:defRPr/>
            </a:pPr>
            <a:endParaRPr lang="it-IT"/>
          </a:p>
        </p:txBody>
      </p:sp>
      <p:sp>
        <p:nvSpPr>
          <p:cNvPr id="43019" name="Rectangle 11"/>
          <p:cNvSpPr>
            <a:spLocks noChangeArrowheads="1"/>
          </p:cNvSpPr>
          <p:nvPr/>
        </p:nvSpPr>
        <p:spPr bwMode="auto">
          <a:xfrm>
            <a:off x="5418932" y="3916363"/>
            <a:ext cx="769441" cy="400752"/>
          </a:xfrm>
          <a:prstGeom prst="rect">
            <a:avLst/>
          </a:prstGeom>
          <a:noFill/>
          <a:ln w="9525">
            <a:noFill/>
            <a:miter lim="800000"/>
            <a:headEnd/>
            <a:tailEnd/>
          </a:ln>
        </p:spPr>
        <p:txBody>
          <a:bodyPr wrap="none" lIns="92075" tIns="46038" rIns="92075" bIns="46038">
            <a:spAutoFit/>
          </a:bodyPr>
          <a:lstStyle/>
          <a:p>
            <a:pPr defTabSz="762000" eaLnBrk="0" hangingPunct="0"/>
            <a:r>
              <a:rPr lang="it-IT" sz="2000" b="1">
                <a:latin typeface="Times New Roman" pitchFamily="18" charset="0"/>
              </a:rPr>
              <a:t>31/12</a:t>
            </a:r>
          </a:p>
        </p:txBody>
      </p:sp>
      <p:sp>
        <p:nvSpPr>
          <p:cNvPr id="43020" name="Rectangle 12"/>
          <p:cNvSpPr>
            <a:spLocks noChangeArrowheads="1"/>
          </p:cNvSpPr>
          <p:nvPr/>
        </p:nvSpPr>
        <p:spPr bwMode="auto">
          <a:xfrm>
            <a:off x="1637506" y="4343400"/>
            <a:ext cx="3498850" cy="946150"/>
          </a:xfrm>
          <a:prstGeom prst="rect">
            <a:avLst/>
          </a:prstGeom>
          <a:noFill/>
          <a:ln w="9525">
            <a:noFill/>
            <a:miter lim="800000"/>
            <a:headEnd/>
            <a:tailEnd/>
          </a:ln>
        </p:spPr>
        <p:txBody>
          <a:bodyPr wrap="none" lIns="92075" tIns="46038" rIns="92075" bIns="46038">
            <a:spAutoFit/>
          </a:bodyPr>
          <a:lstStyle/>
          <a:p>
            <a:pPr defTabSz="762000" eaLnBrk="0" hangingPunct="0"/>
            <a:r>
              <a:rPr lang="it-IT" sz="2800" b="1">
                <a:solidFill>
                  <a:schemeClr val="accent2"/>
                </a:solidFill>
                <a:latin typeface="Times New Roman" pitchFamily="18" charset="0"/>
              </a:rPr>
              <a:t>Ammortamento delle</a:t>
            </a:r>
          </a:p>
          <a:p>
            <a:pPr defTabSz="762000" eaLnBrk="0" hangingPunct="0"/>
            <a:r>
              <a:rPr lang="it-IT" sz="2800" b="1">
                <a:solidFill>
                  <a:schemeClr val="accent2"/>
                </a:solidFill>
                <a:latin typeface="Times New Roman" pitchFamily="18" charset="0"/>
              </a:rPr>
              <a:t>Immobilizz. Materiali</a:t>
            </a:r>
          </a:p>
        </p:txBody>
      </p:sp>
      <p:sp>
        <p:nvSpPr>
          <p:cNvPr id="43021" name="Rectangle 13"/>
          <p:cNvSpPr>
            <a:spLocks noChangeArrowheads="1"/>
          </p:cNvSpPr>
          <p:nvPr/>
        </p:nvSpPr>
        <p:spPr bwMode="auto">
          <a:xfrm>
            <a:off x="6739732" y="4357688"/>
            <a:ext cx="3675063" cy="946150"/>
          </a:xfrm>
          <a:prstGeom prst="rect">
            <a:avLst/>
          </a:prstGeom>
          <a:noFill/>
          <a:ln w="9525">
            <a:noFill/>
            <a:miter lim="800000"/>
            <a:headEnd/>
            <a:tailEnd/>
          </a:ln>
        </p:spPr>
        <p:txBody>
          <a:bodyPr wrap="none" lIns="92075" tIns="46038" rIns="92075" bIns="46038">
            <a:spAutoFit/>
          </a:bodyPr>
          <a:lstStyle/>
          <a:p>
            <a:pPr defTabSz="762000" eaLnBrk="0" hangingPunct="0"/>
            <a:r>
              <a:rPr lang="it-IT" sz="2800" b="1">
                <a:solidFill>
                  <a:schemeClr val="accent2"/>
                </a:solidFill>
                <a:latin typeface="Times New Roman" pitchFamily="18" charset="0"/>
              </a:rPr>
              <a:t>Fondo Ammortamento</a:t>
            </a:r>
          </a:p>
          <a:p>
            <a:pPr defTabSz="762000" eaLnBrk="0" hangingPunct="0"/>
            <a:r>
              <a:rPr lang="it-IT" sz="2800" b="1">
                <a:solidFill>
                  <a:schemeClr val="accent2"/>
                </a:solidFill>
                <a:latin typeface="Times New Roman" pitchFamily="18" charset="0"/>
              </a:rPr>
              <a:t>Immobilizz. Materiali</a:t>
            </a:r>
          </a:p>
        </p:txBody>
      </p:sp>
      <p:sp>
        <p:nvSpPr>
          <p:cNvPr id="43022" name="Rectangle 14"/>
          <p:cNvSpPr>
            <a:spLocks noChangeArrowheads="1"/>
          </p:cNvSpPr>
          <p:nvPr/>
        </p:nvSpPr>
        <p:spPr bwMode="auto">
          <a:xfrm>
            <a:off x="5584031" y="4510088"/>
            <a:ext cx="361950" cy="519112"/>
          </a:xfrm>
          <a:prstGeom prst="rect">
            <a:avLst/>
          </a:prstGeom>
          <a:noFill/>
          <a:ln w="9525">
            <a:noFill/>
            <a:miter lim="800000"/>
            <a:headEnd/>
            <a:tailEnd/>
          </a:ln>
        </p:spPr>
        <p:txBody>
          <a:bodyPr wrap="none" lIns="92075" tIns="46038" rIns="92075" bIns="46038">
            <a:spAutoFit/>
          </a:bodyPr>
          <a:lstStyle/>
          <a:p>
            <a:pPr defTabSz="762000" eaLnBrk="0" hangingPunct="0"/>
            <a:r>
              <a:rPr lang="it-IT" sz="2800" b="1">
                <a:solidFill>
                  <a:schemeClr val="accent2"/>
                </a:solidFill>
                <a:latin typeface="Times New Roman" pitchFamily="18" charset="0"/>
              </a:rPr>
              <a:t>a</a:t>
            </a:r>
          </a:p>
        </p:txBody>
      </p:sp>
      <p:sp>
        <p:nvSpPr>
          <p:cNvPr id="1047567" name="Arc 15"/>
          <p:cNvSpPr>
            <a:spLocks/>
          </p:cNvSpPr>
          <p:nvPr/>
        </p:nvSpPr>
        <p:spPr bwMode="auto">
          <a:xfrm>
            <a:off x="1639094" y="3352800"/>
            <a:ext cx="165100" cy="1371600"/>
          </a:xfrm>
          <a:custGeom>
            <a:avLst/>
            <a:gdLst>
              <a:gd name="G0" fmla="+- 21600 0 0"/>
              <a:gd name="G1" fmla="+- 0 0 0"/>
              <a:gd name="G2" fmla="+- 21600 0 0"/>
              <a:gd name="T0" fmla="*/ 21600 w 21600"/>
              <a:gd name="T1" fmla="*/ 21600 h 21600"/>
              <a:gd name="T2" fmla="*/ 0 w 21600"/>
              <a:gd name="T3" fmla="*/ 0 h 21600"/>
              <a:gd name="T4" fmla="*/ 21600 w 21600"/>
              <a:gd name="T5" fmla="*/ 0 h 21600"/>
            </a:gdLst>
            <a:ahLst/>
            <a:cxnLst>
              <a:cxn ang="0">
                <a:pos x="T0" y="T1"/>
              </a:cxn>
              <a:cxn ang="0">
                <a:pos x="T2" y="T3"/>
              </a:cxn>
              <a:cxn ang="0">
                <a:pos x="T4" y="T5"/>
              </a:cxn>
            </a:cxnLst>
            <a:rect l="0" t="0" r="r" b="b"/>
            <a:pathLst>
              <a:path w="21600" h="21600" fill="none" extrusionOk="0">
                <a:moveTo>
                  <a:pt x="21600" y="21600"/>
                </a:moveTo>
                <a:cubicBezTo>
                  <a:pt x="9670" y="21600"/>
                  <a:pt x="0" y="11929"/>
                  <a:pt x="0" y="0"/>
                </a:cubicBezTo>
              </a:path>
              <a:path w="21600" h="21600" stroke="0" extrusionOk="0">
                <a:moveTo>
                  <a:pt x="21600" y="21600"/>
                </a:moveTo>
                <a:cubicBezTo>
                  <a:pt x="9670" y="21600"/>
                  <a:pt x="0" y="11929"/>
                  <a:pt x="0" y="0"/>
                </a:cubicBezTo>
                <a:lnTo>
                  <a:pt x="21600" y="0"/>
                </a:lnTo>
                <a:close/>
              </a:path>
            </a:pathLst>
          </a:custGeom>
          <a:noFill/>
          <a:ln w="12700" cap="rnd">
            <a:solidFill>
              <a:schemeClr val="tx1"/>
            </a:solidFill>
            <a:round/>
            <a:headEnd type="oval" w="med" len="med"/>
            <a:tailEnd type="stealth" w="med" len="lg"/>
          </a:ln>
          <a:effectLst/>
        </p:spPr>
        <p:txBody>
          <a:bodyPr wrap="none" anchor="ctr"/>
          <a:lstStyle/>
          <a:p>
            <a:pPr>
              <a:defRPr/>
            </a:pPr>
            <a:endParaRPr lang="it-IT"/>
          </a:p>
        </p:txBody>
      </p:sp>
      <p:sp>
        <p:nvSpPr>
          <p:cNvPr id="1047568" name="Arc 16"/>
          <p:cNvSpPr>
            <a:spLocks/>
          </p:cNvSpPr>
          <p:nvPr/>
        </p:nvSpPr>
        <p:spPr bwMode="auto">
          <a:xfrm>
            <a:off x="10516395" y="2668588"/>
            <a:ext cx="446087" cy="1892300"/>
          </a:xfrm>
          <a:custGeom>
            <a:avLst/>
            <a:gdLst>
              <a:gd name="G0" fmla="+- 0 0 0"/>
              <a:gd name="G1" fmla="+- 21577 0 0"/>
              <a:gd name="G2" fmla="+- 21600 0 0"/>
              <a:gd name="T0" fmla="*/ 1001 w 21600"/>
              <a:gd name="T1" fmla="*/ 0 h 43010"/>
              <a:gd name="T2" fmla="*/ 2678 w 21600"/>
              <a:gd name="T3" fmla="*/ 43010 h 43010"/>
              <a:gd name="T4" fmla="*/ 0 w 21600"/>
              <a:gd name="T5" fmla="*/ 21577 h 43010"/>
            </a:gdLst>
            <a:ahLst/>
            <a:cxnLst>
              <a:cxn ang="0">
                <a:pos x="T0" y="T1"/>
              </a:cxn>
              <a:cxn ang="0">
                <a:pos x="T2" y="T3"/>
              </a:cxn>
              <a:cxn ang="0">
                <a:pos x="T4" y="T5"/>
              </a:cxn>
            </a:cxnLst>
            <a:rect l="0" t="0" r="r" b="b"/>
            <a:pathLst>
              <a:path w="21600" h="43010" fill="none" extrusionOk="0">
                <a:moveTo>
                  <a:pt x="1000" y="0"/>
                </a:moveTo>
                <a:cubicBezTo>
                  <a:pt x="12528" y="535"/>
                  <a:pt x="21600" y="10036"/>
                  <a:pt x="21600" y="21577"/>
                </a:cubicBezTo>
                <a:cubicBezTo>
                  <a:pt x="21600" y="32470"/>
                  <a:pt x="13487" y="41659"/>
                  <a:pt x="2678" y="43010"/>
                </a:cubicBezTo>
              </a:path>
              <a:path w="21600" h="43010" stroke="0" extrusionOk="0">
                <a:moveTo>
                  <a:pt x="1000" y="0"/>
                </a:moveTo>
                <a:cubicBezTo>
                  <a:pt x="12528" y="535"/>
                  <a:pt x="21600" y="10036"/>
                  <a:pt x="21600" y="21577"/>
                </a:cubicBezTo>
                <a:cubicBezTo>
                  <a:pt x="21600" y="32470"/>
                  <a:pt x="13487" y="41659"/>
                  <a:pt x="2678" y="43010"/>
                </a:cubicBezTo>
                <a:lnTo>
                  <a:pt x="0" y="21577"/>
                </a:lnTo>
                <a:close/>
              </a:path>
            </a:pathLst>
          </a:custGeom>
          <a:noFill/>
          <a:ln w="12700" cap="rnd">
            <a:solidFill>
              <a:schemeClr val="tx1"/>
            </a:solidFill>
            <a:round/>
            <a:headEnd type="stealth" w="med" len="lg"/>
            <a:tailEnd type="oval" w="med" len="med"/>
          </a:ln>
          <a:effectLst/>
        </p:spPr>
        <p:txBody>
          <a:bodyPr wrap="none" anchor="ctr"/>
          <a:lstStyle/>
          <a:p>
            <a:pPr>
              <a:defRPr/>
            </a:pPr>
            <a:endParaRPr lang="it-IT"/>
          </a:p>
        </p:txBody>
      </p:sp>
    </p:spTree>
    <p:extLst>
      <p:ext uri="{BB962C8B-B14F-4D97-AF65-F5344CB8AC3E}">
        <p14:creationId xmlns:p14="http://schemas.microsoft.com/office/powerpoint/2010/main" val="385403111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1554957" y="476251"/>
            <a:ext cx="9293225" cy="936625"/>
          </a:xfrm>
        </p:spPr>
        <p:txBody>
          <a:bodyPr vert="horz" lIns="92075" tIns="46038" rIns="92075" bIns="46038" rtlCol="0" anchor="ctr">
            <a:normAutofit/>
          </a:bodyPr>
          <a:lstStyle/>
          <a:p>
            <a:pPr eaLnBrk="1" hangingPunct="1"/>
            <a:r>
              <a:rPr lang="it-IT" sz="2800" b="1"/>
              <a:t>Un </a:t>
            </a:r>
            <a:r>
              <a:rPr lang="it-IT" sz="2800" b="1" u="sng"/>
              <a:t>Piano Economico-Tecnico</a:t>
            </a:r>
            <a:r>
              <a:rPr lang="it-IT" sz="2800" b="1"/>
              <a:t> di Ammortamento presuppone la definizione di:</a:t>
            </a:r>
          </a:p>
        </p:txBody>
      </p:sp>
      <p:sp>
        <p:nvSpPr>
          <p:cNvPr id="44035" name="Rectangle 3"/>
          <p:cNvSpPr>
            <a:spLocks noChangeArrowheads="1"/>
          </p:cNvSpPr>
          <p:nvPr/>
        </p:nvSpPr>
        <p:spPr bwMode="auto">
          <a:xfrm>
            <a:off x="1704181" y="2060575"/>
            <a:ext cx="2319338" cy="2863850"/>
          </a:xfrm>
          <a:prstGeom prst="rect">
            <a:avLst/>
          </a:prstGeom>
          <a:noFill/>
          <a:ln w="9525">
            <a:noFill/>
            <a:miter lim="800000"/>
            <a:headEnd/>
            <a:tailEnd/>
          </a:ln>
        </p:spPr>
        <p:txBody>
          <a:bodyPr wrap="none" lIns="92075" tIns="46038" rIns="92075" bIns="46038">
            <a:spAutoFit/>
          </a:bodyPr>
          <a:lstStyle/>
          <a:p>
            <a:pPr defTabSz="762000" eaLnBrk="0" hangingPunct="0"/>
            <a:r>
              <a:rPr lang="it-IT" b="1">
                <a:latin typeface="Times New Roman" pitchFamily="18" charset="0"/>
              </a:rPr>
              <a:t>       VALORE DA</a:t>
            </a:r>
          </a:p>
          <a:p>
            <a:pPr defTabSz="762000" eaLnBrk="0" hangingPunct="0"/>
            <a:r>
              <a:rPr lang="it-IT" b="1">
                <a:latin typeface="Times New Roman" pitchFamily="18" charset="0"/>
              </a:rPr>
              <a:t>AMMORTIZZZARE</a:t>
            </a:r>
          </a:p>
          <a:p>
            <a:pPr defTabSz="762000" eaLnBrk="0" hangingPunct="0"/>
            <a:endParaRPr lang="it-IT" b="1">
              <a:latin typeface="Times New Roman" pitchFamily="18" charset="0"/>
            </a:endParaRPr>
          </a:p>
          <a:p>
            <a:pPr defTabSz="762000" eaLnBrk="0" hangingPunct="0"/>
            <a:r>
              <a:rPr lang="it-IT" b="1">
                <a:latin typeface="Times New Roman" pitchFamily="18" charset="0"/>
              </a:rPr>
              <a:t>                 =</a:t>
            </a:r>
          </a:p>
          <a:p>
            <a:pPr defTabSz="762000" eaLnBrk="0" hangingPunct="0"/>
            <a:r>
              <a:rPr lang="it-IT" b="1">
                <a:latin typeface="Times New Roman" pitchFamily="18" charset="0"/>
              </a:rPr>
              <a:t> COSTO STORICO</a:t>
            </a:r>
          </a:p>
          <a:p>
            <a:pPr defTabSz="762000" eaLnBrk="0" hangingPunct="0"/>
            <a:r>
              <a:rPr lang="it-IT" b="1">
                <a:latin typeface="Times New Roman" pitchFamily="18" charset="0"/>
              </a:rPr>
              <a:t>                 </a:t>
            </a:r>
          </a:p>
          <a:p>
            <a:pPr defTabSz="762000" eaLnBrk="0" hangingPunct="0"/>
            <a:r>
              <a:rPr lang="it-IT" b="1">
                <a:latin typeface="Times New Roman" pitchFamily="18" charset="0"/>
              </a:rPr>
              <a:t>                 -</a:t>
            </a:r>
          </a:p>
          <a:p>
            <a:pPr defTabSz="762000" eaLnBrk="0" hangingPunct="0"/>
            <a:endParaRPr lang="it-IT" b="1">
              <a:latin typeface="Times New Roman" pitchFamily="18" charset="0"/>
            </a:endParaRPr>
          </a:p>
          <a:p>
            <a:pPr defTabSz="762000" eaLnBrk="0" hangingPunct="0"/>
            <a:r>
              <a:rPr lang="it-IT" b="1">
                <a:latin typeface="Times New Roman" pitchFamily="18" charset="0"/>
              </a:rPr>
              <a:t>  VALORE NETTO</a:t>
            </a:r>
          </a:p>
          <a:p>
            <a:pPr defTabSz="762000" eaLnBrk="0" hangingPunct="0"/>
            <a:r>
              <a:rPr lang="it-IT" b="1">
                <a:latin typeface="Times New Roman" pitchFamily="18" charset="0"/>
              </a:rPr>
              <a:t>         RESIDUO</a:t>
            </a:r>
          </a:p>
        </p:txBody>
      </p:sp>
      <p:sp>
        <p:nvSpPr>
          <p:cNvPr id="44036" name="Rectangle 4"/>
          <p:cNvSpPr>
            <a:spLocks noChangeArrowheads="1"/>
          </p:cNvSpPr>
          <p:nvPr/>
        </p:nvSpPr>
        <p:spPr bwMode="auto">
          <a:xfrm>
            <a:off x="4871245" y="2060575"/>
            <a:ext cx="2905125" cy="3970960"/>
          </a:xfrm>
          <a:prstGeom prst="rect">
            <a:avLst/>
          </a:prstGeom>
          <a:noFill/>
          <a:ln w="9525">
            <a:noFill/>
            <a:miter lim="800000"/>
            <a:headEnd/>
            <a:tailEnd/>
          </a:ln>
        </p:spPr>
        <p:txBody>
          <a:bodyPr lIns="92075" tIns="46038" rIns="92075" bIns="46038">
            <a:spAutoFit/>
          </a:bodyPr>
          <a:lstStyle/>
          <a:p>
            <a:pPr defTabSz="762000" eaLnBrk="0" hangingPunct="0"/>
            <a:r>
              <a:rPr lang="it-IT" b="1" dirty="0">
                <a:latin typeface="Times New Roman" pitchFamily="18" charset="0"/>
              </a:rPr>
              <a:t>     PERIODO </a:t>
            </a:r>
            <a:r>
              <a:rPr lang="it-IT" b="1" dirty="0" err="1">
                <a:latin typeface="Times New Roman" pitchFamily="18" charset="0"/>
              </a:rPr>
              <a:t>DI</a:t>
            </a:r>
            <a:endParaRPr lang="it-IT" b="1" dirty="0">
              <a:latin typeface="Times New Roman" pitchFamily="18" charset="0"/>
            </a:endParaRPr>
          </a:p>
          <a:p>
            <a:pPr defTabSz="762000" eaLnBrk="0" hangingPunct="0"/>
            <a:r>
              <a:rPr lang="it-IT" b="1" dirty="0">
                <a:latin typeface="Times New Roman" pitchFamily="18" charset="0"/>
              </a:rPr>
              <a:t>AMMORTAMENTO</a:t>
            </a:r>
          </a:p>
          <a:p>
            <a:pPr defTabSz="762000" eaLnBrk="0" hangingPunct="0"/>
            <a:endParaRPr lang="it-IT" b="1" dirty="0">
              <a:latin typeface="Times New Roman" pitchFamily="18" charset="0"/>
            </a:endParaRPr>
          </a:p>
          <a:p>
            <a:pPr defTabSz="762000" eaLnBrk="0" hangingPunct="0"/>
            <a:r>
              <a:rPr lang="it-IT" b="1" dirty="0">
                <a:latin typeface="Times New Roman" pitchFamily="18" charset="0"/>
              </a:rPr>
              <a:t>- corrisponde alla</a:t>
            </a:r>
          </a:p>
          <a:p>
            <a:pPr defTabSz="762000" eaLnBrk="0" hangingPunct="0"/>
            <a:r>
              <a:rPr lang="it-IT" b="1" dirty="0">
                <a:latin typeface="Times New Roman" pitchFamily="18" charset="0"/>
              </a:rPr>
              <a:t>   vita utile del bene</a:t>
            </a:r>
          </a:p>
          <a:p>
            <a:pPr defTabSz="762000" eaLnBrk="0" hangingPunct="0"/>
            <a:r>
              <a:rPr lang="it-IT" b="1" dirty="0">
                <a:latin typeface="Times New Roman" pitchFamily="18" charset="0"/>
              </a:rPr>
              <a:t>- ha inizio quando il</a:t>
            </a:r>
          </a:p>
          <a:p>
            <a:pPr defTabSz="762000" eaLnBrk="0" hangingPunct="0"/>
            <a:r>
              <a:rPr lang="it-IT" b="1" dirty="0">
                <a:latin typeface="Times New Roman" pitchFamily="18" charset="0"/>
              </a:rPr>
              <a:t>   bene è idoneo all’uso</a:t>
            </a:r>
          </a:p>
          <a:p>
            <a:pPr defTabSz="762000" eaLnBrk="0" hangingPunct="0"/>
            <a:endParaRPr lang="it-IT" b="1" dirty="0">
              <a:latin typeface="Times New Roman" pitchFamily="18" charset="0"/>
            </a:endParaRPr>
          </a:p>
          <a:p>
            <a:pPr defTabSz="762000" eaLnBrk="0" hangingPunct="0"/>
            <a:r>
              <a:rPr lang="it-IT" b="1" dirty="0">
                <a:latin typeface="Times New Roman" pitchFamily="18" charset="0"/>
              </a:rPr>
              <a:t>la VITA UTILE del </a:t>
            </a:r>
          </a:p>
          <a:p>
            <a:pPr defTabSz="762000" eaLnBrk="0" hangingPunct="0"/>
            <a:r>
              <a:rPr lang="it-IT" b="1" dirty="0">
                <a:latin typeface="Times New Roman" pitchFamily="18" charset="0"/>
              </a:rPr>
              <a:t>bene è funzione:</a:t>
            </a:r>
          </a:p>
          <a:p>
            <a:pPr defTabSz="762000" eaLnBrk="0" hangingPunct="0"/>
            <a:endParaRPr lang="it-IT" b="1" dirty="0">
              <a:latin typeface="Times New Roman" pitchFamily="18" charset="0"/>
            </a:endParaRPr>
          </a:p>
          <a:p>
            <a:pPr defTabSz="762000" eaLnBrk="0" hangingPunct="0"/>
            <a:r>
              <a:rPr lang="it-IT" b="1" dirty="0">
                <a:latin typeface="Times New Roman" pitchFamily="18" charset="0"/>
              </a:rPr>
              <a:t>- Fattori FISICI</a:t>
            </a:r>
          </a:p>
          <a:p>
            <a:pPr defTabSz="762000" eaLnBrk="0" hangingPunct="0"/>
            <a:endParaRPr lang="it-IT" b="1" dirty="0">
              <a:latin typeface="Times New Roman" pitchFamily="18" charset="0"/>
            </a:endParaRPr>
          </a:p>
          <a:p>
            <a:pPr defTabSz="762000" eaLnBrk="0" hangingPunct="0"/>
            <a:r>
              <a:rPr lang="it-IT" b="1" dirty="0">
                <a:latin typeface="Times New Roman" pitchFamily="18" charset="0"/>
              </a:rPr>
              <a:t>- Fattori ECONOMICI</a:t>
            </a:r>
          </a:p>
        </p:txBody>
      </p:sp>
      <p:sp>
        <p:nvSpPr>
          <p:cNvPr id="44037" name="Rectangle 5"/>
          <p:cNvSpPr>
            <a:spLocks noChangeArrowheads="1"/>
          </p:cNvSpPr>
          <p:nvPr/>
        </p:nvSpPr>
        <p:spPr bwMode="auto">
          <a:xfrm>
            <a:off x="8112920" y="2060575"/>
            <a:ext cx="2201565" cy="2308966"/>
          </a:xfrm>
          <a:prstGeom prst="rect">
            <a:avLst/>
          </a:prstGeom>
          <a:noFill/>
          <a:ln w="9525">
            <a:noFill/>
            <a:miter lim="800000"/>
            <a:headEnd/>
            <a:tailEnd/>
          </a:ln>
        </p:spPr>
        <p:txBody>
          <a:bodyPr wrap="none" lIns="92075" tIns="46038" rIns="92075" bIns="46038">
            <a:spAutoFit/>
          </a:bodyPr>
          <a:lstStyle/>
          <a:p>
            <a:pPr defTabSz="762000" eaLnBrk="0" hangingPunct="0"/>
            <a:r>
              <a:rPr lang="it-IT" b="1">
                <a:latin typeface="Times New Roman" pitchFamily="18" charset="0"/>
              </a:rPr>
              <a:t>   CRITERI DI</a:t>
            </a:r>
          </a:p>
          <a:p>
            <a:pPr defTabSz="762000" eaLnBrk="0" hangingPunct="0"/>
            <a:r>
              <a:rPr lang="it-IT" b="1">
                <a:latin typeface="Times New Roman" pitchFamily="18" charset="0"/>
              </a:rPr>
              <a:t>RIPARTIZIONE</a:t>
            </a:r>
          </a:p>
          <a:p>
            <a:pPr defTabSz="762000" eaLnBrk="0" hangingPunct="0"/>
            <a:endParaRPr lang="it-IT" b="1">
              <a:latin typeface="Times New Roman" pitchFamily="18" charset="0"/>
            </a:endParaRPr>
          </a:p>
          <a:p>
            <a:pPr defTabSz="762000" eaLnBrk="0" hangingPunct="0"/>
            <a:r>
              <a:rPr lang="it-IT" b="1">
                <a:latin typeface="Times New Roman" pitchFamily="18" charset="0"/>
              </a:rPr>
              <a:t>- a quote costanti</a:t>
            </a:r>
          </a:p>
          <a:p>
            <a:pPr defTabSz="762000" eaLnBrk="0" hangingPunct="0"/>
            <a:endParaRPr lang="it-IT" b="1">
              <a:latin typeface="Times New Roman" pitchFamily="18" charset="0"/>
            </a:endParaRPr>
          </a:p>
          <a:p>
            <a:pPr defTabSz="762000" eaLnBrk="0" hangingPunct="0"/>
            <a:r>
              <a:rPr lang="it-IT" b="1">
                <a:latin typeface="Times New Roman" pitchFamily="18" charset="0"/>
              </a:rPr>
              <a:t>- a quote decrescenti</a:t>
            </a:r>
          </a:p>
          <a:p>
            <a:pPr defTabSz="762000" eaLnBrk="0" hangingPunct="0"/>
            <a:endParaRPr lang="it-IT" b="1">
              <a:latin typeface="Times New Roman" pitchFamily="18" charset="0"/>
            </a:endParaRPr>
          </a:p>
          <a:p>
            <a:pPr defTabSz="762000" eaLnBrk="0" hangingPunct="0"/>
            <a:r>
              <a:rPr lang="it-IT" b="1">
                <a:latin typeface="Times New Roman" pitchFamily="18" charset="0"/>
              </a:rPr>
              <a:t>- a quote crescenti</a:t>
            </a:r>
          </a:p>
        </p:txBody>
      </p:sp>
      <p:sp>
        <p:nvSpPr>
          <p:cNvPr id="44038" name="Rectangle 6"/>
          <p:cNvSpPr>
            <a:spLocks noChangeArrowheads="1"/>
          </p:cNvSpPr>
          <p:nvPr/>
        </p:nvSpPr>
        <p:spPr bwMode="auto">
          <a:xfrm>
            <a:off x="1847057" y="5949951"/>
            <a:ext cx="8282717" cy="462307"/>
          </a:xfrm>
          <a:prstGeom prst="rect">
            <a:avLst/>
          </a:prstGeom>
          <a:noFill/>
          <a:ln w="9525">
            <a:noFill/>
            <a:miter lim="800000"/>
            <a:headEnd/>
            <a:tailEnd/>
          </a:ln>
        </p:spPr>
        <p:txBody>
          <a:bodyPr wrap="none" lIns="92075" tIns="46038" rIns="92075" bIns="46038">
            <a:spAutoFit/>
          </a:bodyPr>
          <a:lstStyle/>
          <a:p>
            <a:pPr defTabSz="762000" eaLnBrk="0" hangingPunct="0"/>
            <a:r>
              <a:rPr lang="it-IT" sz="2400" b="1" i="1">
                <a:solidFill>
                  <a:schemeClr val="accent2"/>
                </a:solidFill>
                <a:latin typeface="Times New Roman" pitchFamily="18" charset="0"/>
              </a:rPr>
              <a:t>Elaborato il piano, la sistematicità impone il suo rigido rispetto!</a:t>
            </a:r>
          </a:p>
        </p:txBody>
      </p:sp>
      <p:sp>
        <p:nvSpPr>
          <p:cNvPr id="1045511" name="AutoShape 7"/>
          <p:cNvSpPr>
            <a:spLocks noChangeArrowheads="1"/>
          </p:cNvSpPr>
          <p:nvPr/>
        </p:nvSpPr>
        <p:spPr bwMode="auto">
          <a:xfrm>
            <a:off x="1704182" y="1989138"/>
            <a:ext cx="2614613" cy="812800"/>
          </a:xfrm>
          <a:prstGeom prst="roundRect">
            <a:avLst>
              <a:gd name="adj" fmla="val 12495"/>
            </a:avLst>
          </a:prstGeom>
          <a:noFill/>
          <a:ln w="25400">
            <a:solidFill>
              <a:schemeClr val="tx1"/>
            </a:solidFill>
            <a:round/>
            <a:headEnd/>
            <a:tailEnd/>
          </a:ln>
          <a:effectLst/>
        </p:spPr>
        <p:txBody>
          <a:bodyPr wrap="none" anchor="ctr"/>
          <a:lstStyle/>
          <a:p>
            <a:pPr>
              <a:defRPr/>
            </a:pPr>
            <a:endParaRPr lang="it-IT"/>
          </a:p>
        </p:txBody>
      </p:sp>
      <p:sp>
        <p:nvSpPr>
          <p:cNvPr id="1045512" name="AutoShape 8"/>
          <p:cNvSpPr>
            <a:spLocks noChangeArrowheads="1"/>
          </p:cNvSpPr>
          <p:nvPr/>
        </p:nvSpPr>
        <p:spPr bwMode="auto">
          <a:xfrm>
            <a:off x="4799807" y="1989138"/>
            <a:ext cx="2614613" cy="812800"/>
          </a:xfrm>
          <a:prstGeom prst="roundRect">
            <a:avLst>
              <a:gd name="adj" fmla="val 12495"/>
            </a:avLst>
          </a:prstGeom>
          <a:noFill/>
          <a:ln w="25400">
            <a:solidFill>
              <a:schemeClr val="tx1"/>
            </a:solidFill>
            <a:round/>
            <a:headEnd/>
            <a:tailEnd/>
          </a:ln>
          <a:effectLst/>
        </p:spPr>
        <p:txBody>
          <a:bodyPr wrap="none" anchor="ctr"/>
          <a:lstStyle/>
          <a:p>
            <a:pPr>
              <a:defRPr/>
            </a:pPr>
            <a:endParaRPr lang="it-IT"/>
          </a:p>
        </p:txBody>
      </p:sp>
      <p:sp>
        <p:nvSpPr>
          <p:cNvPr id="1045513" name="AutoShape 9"/>
          <p:cNvSpPr>
            <a:spLocks noChangeArrowheads="1"/>
          </p:cNvSpPr>
          <p:nvPr/>
        </p:nvSpPr>
        <p:spPr bwMode="auto">
          <a:xfrm>
            <a:off x="7823994" y="1989138"/>
            <a:ext cx="2614612" cy="812800"/>
          </a:xfrm>
          <a:prstGeom prst="roundRect">
            <a:avLst>
              <a:gd name="adj" fmla="val 12495"/>
            </a:avLst>
          </a:prstGeom>
          <a:noFill/>
          <a:ln w="25400">
            <a:solidFill>
              <a:schemeClr val="tx1"/>
            </a:solidFill>
            <a:round/>
            <a:headEnd/>
            <a:tailEnd/>
          </a:ln>
          <a:effectLst/>
        </p:spPr>
        <p:txBody>
          <a:bodyPr wrap="none" anchor="ctr"/>
          <a:lstStyle/>
          <a:p>
            <a:pPr>
              <a:defRPr/>
            </a:pPr>
            <a:endParaRPr lang="it-IT"/>
          </a:p>
        </p:txBody>
      </p:sp>
      <p:sp>
        <p:nvSpPr>
          <p:cNvPr id="1045514" name="Line 10"/>
          <p:cNvSpPr>
            <a:spLocks noChangeShapeType="1"/>
          </p:cNvSpPr>
          <p:nvPr/>
        </p:nvSpPr>
        <p:spPr bwMode="auto">
          <a:xfrm>
            <a:off x="2999581" y="1628775"/>
            <a:ext cx="6121400" cy="0"/>
          </a:xfrm>
          <a:prstGeom prst="line">
            <a:avLst/>
          </a:prstGeom>
          <a:noFill/>
          <a:ln w="25400">
            <a:solidFill>
              <a:schemeClr val="tx1"/>
            </a:solidFill>
            <a:round/>
            <a:headEnd type="none" w="sm" len="sm"/>
            <a:tailEnd type="none" w="sm" len="sm"/>
          </a:ln>
          <a:effectLst/>
        </p:spPr>
        <p:txBody>
          <a:bodyPr wrap="none" anchor="ctr"/>
          <a:lstStyle/>
          <a:p>
            <a:pPr>
              <a:defRPr/>
            </a:pPr>
            <a:endParaRPr lang="it-IT"/>
          </a:p>
        </p:txBody>
      </p:sp>
      <p:sp>
        <p:nvSpPr>
          <p:cNvPr id="1045515" name="Line 11"/>
          <p:cNvSpPr>
            <a:spLocks noChangeShapeType="1"/>
          </p:cNvSpPr>
          <p:nvPr/>
        </p:nvSpPr>
        <p:spPr bwMode="auto">
          <a:xfrm>
            <a:off x="2999581" y="1628775"/>
            <a:ext cx="0" cy="304800"/>
          </a:xfrm>
          <a:prstGeom prst="line">
            <a:avLst/>
          </a:prstGeom>
          <a:noFill/>
          <a:ln w="25400">
            <a:solidFill>
              <a:schemeClr val="tx1"/>
            </a:solidFill>
            <a:round/>
            <a:headEnd type="none" w="sm" len="sm"/>
            <a:tailEnd type="none" w="sm" len="sm"/>
          </a:ln>
          <a:effectLst/>
        </p:spPr>
        <p:txBody>
          <a:bodyPr wrap="none" anchor="ctr"/>
          <a:lstStyle/>
          <a:p>
            <a:pPr>
              <a:defRPr/>
            </a:pPr>
            <a:endParaRPr lang="it-IT"/>
          </a:p>
        </p:txBody>
      </p:sp>
      <p:sp>
        <p:nvSpPr>
          <p:cNvPr id="1045516" name="Line 12"/>
          <p:cNvSpPr>
            <a:spLocks noChangeShapeType="1"/>
          </p:cNvSpPr>
          <p:nvPr/>
        </p:nvSpPr>
        <p:spPr bwMode="auto">
          <a:xfrm>
            <a:off x="6023769" y="1628775"/>
            <a:ext cx="0" cy="304800"/>
          </a:xfrm>
          <a:prstGeom prst="line">
            <a:avLst/>
          </a:prstGeom>
          <a:noFill/>
          <a:ln w="25400">
            <a:solidFill>
              <a:schemeClr val="tx1"/>
            </a:solidFill>
            <a:round/>
            <a:headEnd type="none" w="sm" len="sm"/>
            <a:tailEnd type="none" w="sm" len="sm"/>
          </a:ln>
          <a:effectLst/>
        </p:spPr>
        <p:txBody>
          <a:bodyPr wrap="none" anchor="ctr"/>
          <a:lstStyle/>
          <a:p>
            <a:pPr>
              <a:defRPr/>
            </a:pPr>
            <a:endParaRPr lang="it-IT"/>
          </a:p>
        </p:txBody>
      </p:sp>
      <p:sp>
        <p:nvSpPr>
          <p:cNvPr id="1045517" name="Line 13"/>
          <p:cNvSpPr>
            <a:spLocks noChangeShapeType="1"/>
          </p:cNvSpPr>
          <p:nvPr/>
        </p:nvSpPr>
        <p:spPr bwMode="auto">
          <a:xfrm>
            <a:off x="9120981" y="1628775"/>
            <a:ext cx="0" cy="304800"/>
          </a:xfrm>
          <a:prstGeom prst="line">
            <a:avLst/>
          </a:prstGeom>
          <a:noFill/>
          <a:ln w="25400">
            <a:solidFill>
              <a:schemeClr val="tx1"/>
            </a:solidFill>
            <a:round/>
            <a:headEnd type="none" w="sm" len="sm"/>
            <a:tailEnd type="none" w="sm" len="sm"/>
          </a:ln>
          <a:effectLst/>
        </p:spPr>
        <p:txBody>
          <a:bodyPr wrap="none" anchor="ctr"/>
          <a:lstStyle/>
          <a:p>
            <a:pPr>
              <a:defRPr/>
            </a:pPr>
            <a:endParaRPr lang="it-IT"/>
          </a:p>
        </p:txBody>
      </p:sp>
      <p:sp>
        <p:nvSpPr>
          <p:cNvPr id="1045518" name="Line 14"/>
          <p:cNvSpPr>
            <a:spLocks noChangeShapeType="1"/>
          </p:cNvSpPr>
          <p:nvPr/>
        </p:nvSpPr>
        <p:spPr bwMode="auto">
          <a:xfrm>
            <a:off x="6023769" y="1341438"/>
            <a:ext cx="0" cy="304800"/>
          </a:xfrm>
          <a:prstGeom prst="line">
            <a:avLst/>
          </a:prstGeom>
          <a:noFill/>
          <a:ln w="25400">
            <a:solidFill>
              <a:schemeClr val="tx1"/>
            </a:solidFill>
            <a:round/>
            <a:headEnd type="none" w="sm" len="sm"/>
            <a:tailEnd type="none" w="sm" len="sm"/>
          </a:ln>
          <a:effectLst/>
        </p:spPr>
        <p:txBody>
          <a:bodyPr wrap="none" anchor="ctr"/>
          <a:lstStyle/>
          <a:p>
            <a:pPr>
              <a:defRPr/>
            </a:pPr>
            <a:endParaRPr lang="it-IT"/>
          </a:p>
        </p:txBody>
      </p:sp>
      <p:sp>
        <p:nvSpPr>
          <p:cNvPr id="1045519" name="Rectangle 15"/>
          <p:cNvSpPr>
            <a:spLocks noChangeArrowheads="1"/>
          </p:cNvSpPr>
          <p:nvPr/>
        </p:nvSpPr>
        <p:spPr bwMode="auto">
          <a:xfrm>
            <a:off x="1808956" y="3206750"/>
            <a:ext cx="2133600" cy="292100"/>
          </a:xfrm>
          <a:prstGeom prst="rect">
            <a:avLst/>
          </a:prstGeom>
          <a:noFill/>
          <a:ln w="12700">
            <a:solidFill>
              <a:schemeClr val="tx1"/>
            </a:solidFill>
            <a:miter lim="800000"/>
            <a:headEnd/>
            <a:tailEnd/>
          </a:ln>
          <a:effectLst/>
        </p:spPr>
        <p:txBody>
          <a:bodyPr wrap="none" anchor="ctr"/>
          <a:lstStyle/>
          <a:p>
            <a:pPr>
              <a:defRPr/>
            </a:pPr>
            <a:endParaRPr lang="it-IT"/>
          </a:p>
        </p:txBody>
      </p:sp>
      <p:sp>
        <p:nvSpPr>
          <p:cNvPr id="1045520" name="Rectangle 16"/>
          <p:cNvSpPr>
            <a:spLocks noChangeArrowheads="1"/>
          </p:cNvSpPr>
          <p:nvPr/>
        </p:nvSpPr>
        <p:spPr bwMode="auto">
          <a:xfrm>
            <a:off x="1808956" y="4273550"/>
            <a:ext cx="2133600" cy="596900"/>
          </a:xfrm>
          <a:prstGeom prst="rect">
            <a:avLst/>
          </a:prstGeom>
          <a:noFill/>
          <a:ln w="12700">
            <a:solidFill>
              <a:schemeClr val="tx1"/>
            </a:solidFill>
            <a:miter lim="800000"/>
            <a:headEnd/>
            <a:tailEnd/>
          </a:ln>
          <a:effectLst/>
        </p:spPr>
        <p:txBody>
          <a:bodyPr wrap="none" anchor="ctr"/>
          <a:lstStyle/>
          <a:p>
            <a:pPr>
              <a:defRPr/>
            </a:pPr>
            <a:endParaRPr lang="it-IT"/>
          </a:p>
        </p:txBody>
      </p:sp>
    </p:spTree>
    <p:extLst>
      <p:ext uri="{BB962C8B-B14F-4D97-AF65-F5344CB8AC3E}">
        <p14:creationId xmlns:p14="http://schemas.microsoft.com/office/powerpoint/2010/main" val="4127630152"/>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ChangeArrowheads="1"/>
          </p:cNvSpPr>
          <p:nvPr/>
        </p:nvSpPr>
        <p:spPr bwMode="auto">
          <a:xfrm>
            <a:off x="1558132" y="549275"/>
            <a:ext cx="3053785" cy="523862"/>
          </a:xfrm>
          <a:prstGeom prst="rect">
            <a:avLst/>
          </a:prstGeom>
          <a:noFill/>
          <a:ln w="9525">
            <a:noFill/>
            <a:miter lim="800000"/>
            <a:headEnd/>
            <a:tailEnd/>
          </a:ln>
        </p:spPr>
        <p:txBody>
          <a:bodyPr wrap="none" lIns="92075" tIns="46038" rIns="92075" bIns="46038">
            <a:spAutoFit/>
          </a:bodyPr>
          <a:lstStyle/>
          <a:p>
            <a:pPr defTabSz="762000" eaLnBrk="0" hangingPunct="0"/>
            <a:r>
              <a:rPr lang="it-IT" sz="2800" b="1">
                <a:solidFill>
                  <a:srgbClr val="660066"/>
                </a:solidFill>
              </a:rPr>
              <a:t>Attenzione, però....</a:t>
            </a:r>
          </a:p>
        </p:txBody>
      </p:sp>
      <p:sp>
        <p:nvSpPr>
          <p:cNvPr id="40963" name="Rectangle 3"/>
          <p:cNvSpPr>
            <a:spLocks noChangeArrowheads="1"/>
          </p:cNvSpPr>
          <p:nvPr/>
        </p:nvSpPr>
        <p:spPr bwMode="auto">
          <a:xfrm>
            <a:off x="1326356" y="1125538"/>
            <a:ext cx="9723438" cy="3416962"/>
          </a:xfrm>
          <a:prstGeom prst="rect">
            <a:avLst/>
          </a:prstGeom>
          <a:noFill/>
          <a:ln w="9525">
            <a:noFill/>
            <a:miter lim="800000"/>
            <a:headEnd/>
            <a:tailEnd/>
          </a:ln>
        </p:spPr>
        <p:txBody>
          <a:bodyPr lIns="92075" tIns="46038" rIns="92075" bIns="46038">
            <a:spAutoFit/>
          </a:bodyPr>
          <a:lstStyle/>
          <a:p>
            <a:pPr defTabSz="762000" eaLnBrk="0" hangingPunct="0"/>
            <a:r>
              <a:rPr lang="it-IT" sz="2400">
                <a:solidFill>
                  <a:schemeClr val="accent2"/>
                </a:solidFill>
                <a:latin typeface="Arial" charset="0"/>
              </a:rPr>
              <a:t>RIGIDA ATTUAZIONE DEL PIANO DI AMMORTAMENTO NON VUOL DIRE IMMODIFICABILITA’. </a:t>
            </a:r>
          </a:p>
          <a:p>
            <a:pPr defTabSz="762000" eaLnBrk="0" hangingPunct="0"/>
            <a:endParaRPr lang="it-IT" sz="2400">
              <a:solidFill>
                <a:schemeClr val="accent2"/>
              </a:solidFill>
              <a:latin typeface="Arial" charset="0"/>
            </a:endParaRPr>
          </a:p>
          <a:p>
            <a:pPr defTabSz="762000" eaLnBrk="0" hangingPunct="0"/>
            <a:r>
              <a:rPr lang="it-IT" sz="2400">
                <a:solidFill>
                  <a:schemeClr val="accent2"/>
                </a:solidFill>
                <a:latin typeface="Arial" charset="0"/>
              </a:rPr>
              <a:t>Se le ipotesi di usura fisica e obsolescenza, poste alla base del piano di ammortamento si rilevano errate se ne impone una revisione. A questo la legge si riferisce richiedendo ammortamenti sistematici ma “...</a:t>
            </a:r>
            <a:r>
              <a:rPr lang="it-IT" sz="2400" i="1">
                <a:solidFill>
                  <a:schemeClr val="accent2"/>
                </a:solidFill>
                <a:latin typeface="Arial" charset="0"/>
              </a:rPr>
              <a:t>IN RELAZIONE ALLA RESIDUA POSSIBILITA’ DI UTILIZZAZIONE</a:t>
            </a:r>
            <a:r>
              <a:rPr lang="it-IT" sz="2400">
                <a:solidFill>
                  <a:schemeClr val="accent2"/>
                </a:solidFill>
                <a:latin typeface="Arial" charset="0"/>
              </a:rPr>
              <a:t>” DEL BENE.</a:t>
            </a:r>
          </a:p>
          <a:p>
            <a:pPr defTabSz="762000" eaLnBrk="0" hangingPunct="0"/>
            <a:r>
              <a:rPr lang="it-IT" sz="2400">
                <a:solidFill>
                  <a:schemeClr val="accent2"/>
                </a:solidFill>
                <a:latin typeface="Arial" charset="0"/>
              </a:rPr>
              <a:t>SE ACCADE...</a:t>
            </a:r>
          </a:p>
        </p:txBody>
      </p:sp>
      <p:sp>
        <p:nvSpPr>
          <p:cNvPr id="40964" name="Rectangle 4"/>
          <p:cNvSpPr>
            <a:spLocks noChangeArrowheads="1"/>
          </p:cNvSpPr>
          <p:nvPr/>
        </p:nvSpPr>
        <p:spPr bwMode="auto">
          <a:xfrm>
            <a:off x="3866356" y="4724400"/>
            <a:ext cx="6192838" cy="1447192"/>
          </a:xfrm>
          <a:prstGeom prst="rect">
            <a:avLst/>
          </a:prstGeom>
          <a:noFill/>
          <a:ln w="9525">
            <a:noFill/>
            <a:miter lim="800000"/>
            <a:headEnd/>
            <a:tailEnd/>
          </a:ln>
        </p:spPr>
        <p:txBody>
          <a:bodyPr lIns="92075" tIns="46038" rIns="92075" bIns="46038">
            <a:spAutoFit/>
          </a:bodyPr>
          <a:lstStyle/>
          <a:p>
            <a:pPr defTabSz="762000" eaLnBrk="0" hangingPunct="0"/>
            <a:r>
              <a:rPr lang="it-IT" sz="2200" b="1" i="1" dirty="0">
                <a:solidFill>
                  <a:schemeClr val="bg2"/>
                </a:solidFill>
                <a:latin typeface="Arial" charset="0"/>
              </a:rPr>
              <a:t>“Eventuali modifiche dei criteri di ammortamento e dei coefficienti applicati devono essere motivate nella Nota Integrativa”</a:t>
            </a:r>
          </a:p>
        </p:txBody>
      </p:sp>
      <p:sp>
        <p:nvSpPr>
          <p:cNvPr id="1049605" name="AutoShape 5"/>
          <p:cNvSpPr>
            <a:spLocks noChangeArrowheads="1"/>
          </p:cNvSpPr>
          <p:nvPr/>
        </p:nvSpPr>
        <p:spPr bwMode="auto">
          <a:xfrm>
            <a:off x="3866356" y="4648200"/>
            <a:ext cx="6275388" cy="1524000"/>
          </a:xfrm>
          <a:prstGeom prst="roundRect">
            <a:avLst>
              <a:gd name="adj" fmla="val 12495"/>
            </a:avLst>
          </a:prstGeom>
          <a:noFill/>
          <a:ln w="12700">
            <a:solidFill>
              <a:schemeClr val="tx1"/>
            </a:solidFill>
            <a:round/>
            <a:headEnd/>
            <a:tailEnd/>
          </a:ln>
          <a:effectLst/>
        </p:spPr>
        <p:txBody>
          <a:bodyPr wrap="none" anchor="ctr"/>
          <a:lstStyle/>
          <a:p>
            <a:pPr>
              <a:defRPr/>
            </a:pPr>
            <a:endParaRPr lang="it-IT"/>
          </a:p>
        </p:txBody>
      </p:sp>
      <p:sp>
        <p:nvSpPr>
          <p:cNvPr id="40966" name="Rectangle 6"/>
          <p:cNvSpPr>
            <a:spLocks noChangeArrowheads="1"/>
          </p:cNvSpPr>
          <p:nvPr/>
        </p:nvSpPr>
        <p:spPr bwMode="auto">
          <a:xfrm>
            <a:off x="1326356" y="4927414"/>
            <a:ext cx="1609415" cy="813172"/>
          </a:xfrm>
          <a:prstGeom prst="rect">
            <a:avLst/>
          </a:prstGeom>
          <a:noFill/>
          <a:ln w="9525">
            <a:noFill/>
            <a:miter lim="800000"/>
            <a:headEnd/>
            <a:tailEnd/>
          </a:ln>
        </p:spPr>
        <p:txBody>
          <a:bodyPr wrap="none" lIns="92075" tIns="46038" rIns="92075" bIns="46038">
            <a:spAutoFit/>
          </a:bodyPr>
          <a:lstStyle/>
          <a:p>
            <a:pPr defTabSz="762000" eaLnBrk="0" hangingPunct="0"/>
            <a:r>
              <a:rPr lang="it-IT" b="1" dirty="0">
                <a:latin typeface="Arial" charset="0"/>
              </a:rPr>
              <a:t>C.C.</a:t>
            </a:r>
          </a:p>
          <a:p>
            <a:pPr defTabSz="762000" eaLnBrk="0" hangingPunct="0">
              <a:lnSpc>
                <a:spcPct val="80000"/>
              </a:lnSpc>
            </a:pPr>
            <a:r>
              <a:rPr lang="it-IT" b="1" dirty="0">
                <a:latin typeface="Arial" charset="0"/>
              </a:rPr>
              <a:t>Art. 2426,</a:t>
            </a:r>
          </a:p>
          <a:p>
            <a:pPr defTabSz="762000" eaLnBrk="0" hangingPunct="0">
              <a:lnSpc>
                <a:spcPct val="80000"/>
              </a:lnSpc>
            </a:pPr>
            <a:r>
              <a:rPr lang="it-IT" b="1" dirty="0">
                <a:latin typeface="Arial" charset="0"/>
              </a:rPr>
              <a:t>I co., punto 2</a:t>
            </a:r>
          </a:p>
        </p:txBody>
      </p:sp>
      <p:sp>
        <p:nvSpPr>
          <p:cNvPr id="1049608" name="AutoShape 8"/>
          <p:cNvSpPr>
            <a:spLocks noChangeArrowheads="1"/>
          </p:cNvSpPr>
          <p:nvPr/>
        </p:nvSpPr>
        <p:spPr bwMode="auto">
          <a:xfrm>
            <a:off x="3123406" y="5105400"/>
            <a:ext cx="577850" cy="228600"/>
          </a:xfrm>
          <a:prstGeom prst="notchedRightArrow">
            <a:avLst>
              <a:gd name="adj1" fmla="val 50000"/>
              <a:gd name="adj2" fmla="val 63194"/>
            </a:avLst>
          </a:prstGeom>
          <a:solidFill>
            <a:schemeClr val="accent1"/>
          </a:solidFill>
          <a:ln w="9525">
            <a:solidFill>
              <a:schemeClr val="tx1"/>
            </a:solidFill>
            <a:miter lim="800000"/>
            <a:headEnd/>
            <a:tailEnd/>
          </a:ln>
          <a:effectLst/>
        </p:spPr>
        <p:txBody>
          <a:bodyPr wrap="none" anchor="ctr"/>
          <a:lstStyle/>
          <a:p>
            <a:pPr>
              <a:defRPr/>
            </a:pPr>
            <a:endParaRPr lang="it-IT"/>
          </a:p>
        </p:txBody>
      </p:sp>
    </p:spTree>
    <p:extLst>
      <p:ext uri="{BB962C8B-B14F-4D97-AF65-F5344CB8AC3E}">
        <p14:creationId xmlns:p14="http://schemas.microsoft.com/office/powerpoint/2010/main" val="1139689421"/>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1559719" y="260350"/>
            <a:ext cx="8856662" cy="1182688"/>
          </a:xfrm>
        </p:spPr>
        <p:txBody>
          <a:bodyPr/>
          <a:lstStyle/>
          <a:p>
            <a:pPr eaLnBrk="1" hangingPunct="1"/>
            <a:r>
              <a:rPr lang="it-IT" sz="3600"/>
              <a:t>I cambiamenti di principi contabili: metodo retroattivo</a:t>
            </a:r>
          </a:p>
        </p:txBody>
      </p:sp>
      <p:sp>
        <p:nvSpPr>
          <p:cNvPr id="32771" name="Rectangle 3"/>
          <p:cNvSpPr>
            <a:spLocks noGrp="1" noChangeArrowheads="1"/>
          </p:cNvSpPr>
          <p:nvPr>
            <p:ph type="body" idx="1"/>
          </p:nvPr>
        </p:nvSpPr>
        <p:spPr>
          <a:xfrm>
            <a:off x="1704181" y="1905001"/>
            <a:ext cx="8135938" cy="4619625"/>
          </a:xfrm>
        </p:spPr>
        <p:txBody>
          <a:bodyPr/>
          <a:lstStyle/>
          <a:p>
            <a:pPr eaLnBrk="1" hangingPunct="1">
              <a:lnSpc>
                <a:spcPct val="90000"/>
              </a:lnSpc>
            </a:pPr>
            <a:r>
              <a:rPr lang="it-IT" sz="2400"/>
              <a:t>I cambiamenti di criteri di valutazione o, meglio, di principi contabili possono essere contabilizzati per mezzo del:</a:t>
            </a:r>
          </a:p>
          <a:p>
            <a:pPr eaLnBrk="1" hangingPunct="1">
              <a:lnSpc>
                <a:spcPct val="90000"/>
              </a:lnSpc>
              <a:buFontTx/>
              <a:buChar char="-"/>
            </a:pPr>
            <a:r>
              <a:rPr lang="it-IT" sz="2400"/>
              <a:t>Metodo </a:t>
            </a:r>
            <a:r>
              <a:rPr lang="it-IT" sz="2400" u="sng"/>
              <a:t>retroattivo</a:t>
            </a:r>
          </a:p>
          <a:p>
            <a:pPr eaLnBrk="1" hangingPunct="1">
              <a:lnSpc>
                <a:spcPct val="90000"/>
              </a:lnSpc>
              <a:buFontTx/>
              <a:buChar char="-"/>
            </a:pPr>
            <a:r>
              <a:rPr lang="it-IT" sz="2400"/>
              <a:t>Metodo prospettico</a:t>
            </a:r>
          </a:p>
          <a:p>
            <a:pPr eaLnBrk="1" hangingPunct="1">
              <a:lnSpc>
                <a:spcPct val="90000"/>
              </a:lnSpc>
              <a:buFontTx/>
              <a:buNone/>
            </a:pPr>
            <a:r>
              <a:rPr lang="it-IT" sz="2400"/>
              <a:t>	</a:t>
            </a:r>
          </a:p>
          <a:p>
            <a:pPr eaLnBrk="1" hangingPunct="1">
              <a:lnSpc>
                <a:spcPct val="90000"/>
              </a:lnSpc>
              <a:buFontTx/>
              <a:buNone/>
            </a:pPr>
            <a:r>
              <a:rPr lang="it-IT" sz="2400"/>
              <a:t>	Metodo retroattivo: prevede di ri-calcolare con il “nuovo” criterio i valori interessati dal cambiamento. La differenza quantitativa che emerge dall’applicazione del nuovo metodo impatta sul patrimonio netto degli esercizi coinvolti e viene esposto nell’informativa comparativa del primo bilancio successivo al cambiamento</a:t>
            </a:r>
          </a:p>
        </p:txBody>
      </p:sp>
      <p:sp>
        <p:nvSpPr>
          <p:cNvPr id="4" name="Freccia ad arco 3"/>
          <p:cNvSpPr/>
          <p:nvPr/>
        </p:nvSpPr>
        <p:spPr bwMode="auto">
          <a:xfrm rot="1761077">
            <a:off x="4715669" y="2541588"/>
            <a:ext cx="1708150" cy="1439862"/>
          </a:xfrm>
          <a:prstGeom prst="circularArrow">
            <a:avLst>
              <a:gd name="adj1" fmla="val 12500"/>
              <a:gd name="adj2" fmla="val 1670202"/>
              <a:gd name="adj3" fmla="val 20457681"/>
              <a:gd name="adj4" fmla="val 10800000"/>
              <a:gd name="adj5" fmla="val 12500"/>
            </a:avLst>
          </a:prstGeom>
          <a:solidFill>
            <a:srgbClr val="FF0000"/>
          </a:solidFill>
          <a:ln w="9525" cap="flat" cmpd="sng" algn="ctr">
            <a:solidFill>
              <a:srgbClr val="FF0000"/>
            </a:solidFill>
            <a:prstDash val="solid"/>
            <a:round/>
            <a:headEnd type="none" w="med" len="med"/>
            <a:tailEnd type="none" w="med" len="med"/>
          </a:ln>
          <a:effectLst/>
        </p:spPr>
        <p:txBody>
          <a:bodyPr/>
          <a:lstStyle/>
          <a:p>
            <a:pPr>
              <a:defRPr/>
            </a:pPr>
            <a:endParaRPr lang="it-IT"/>
          </a:p>
        </p:txBody>
      </p:sp>
    </p:spTree>
    <p:extLst>
      <p:ext uri="{BB962C8B-B14F-4D97-AF65-F5344CB8AC3E}">
        <p14:creationId xmlns:p14="http://schemas.microsoft.com/office/powerpoint/2010/main" val="2927005564"/>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1559719" y="260350"/>
            <a:ext cx="8856662" cy="1182688"/>
          </a:xfrm>
        </p:spPr>
        <p:txBody>
          <a:bodyPr/>
          <a:lstStyle/>
          <a:p>
            <a:pPr eaLnBrk="1" hangingPunct="1"/>
            <a:r>
              <a:rPr lang="it-IT" sz="3600"/>
              <a:t>I cambiamenti di principi contabili: metodo prospettico</a:t>
            </a:r>
          </a:p>
        </p:txBody>
      </p:sp>
      <p:sp>
        <p:nvSpPr>
          <p:cNvPr id="33795" name="Rectangle 3"/>
          <p:cNvSpPr>
            <a:spLocks noGrp="1" noChangeArrowheads="1"/>
          </p:cNvSpPr>
          <p:nvPr>
            <p:ph type="body" idx="1"/>
          </p:nvPr>
        </p:nvSpPr>
        <p:spPr>
          <a:xfrm>
            <a:off x="1704181" y="1905000"/>
            <a:ext cx="8135938" cy="4116388"/>
          </a:xfrm>
        </p:spPr>
        <p:txBody>
          <a:bodyPr/>
          <a:lstStyle/>
          <a:p>
            <a:pPr eaLnBrk="1" hangingPunct="1">
              <a:lnSpc>
                <a:spcPct val="90000"/>
              </a:lnSpc>
            </a:pPr>
            <a:r>
              <a:rPr lang="it-IT" sz="2400"/>
              <a:t>I cambiamenti di criteri di valutazione o, meglio, di principi contabili possono essere contabilizzati per mezzo del:</a:t>
            </a:r>
          </a:p>
          <a:p>
            <a:pPr eaLnBrk="1" hangingPunct="1">
              <a:lnSpc>
                <a:spcPct val="90000"/>
              </a:lnSpc>
              <a:buFontTx/>
              <a:buChar char="-"/>
            </a:pPr>
            <a:r>
              <a:rPr lang="it-IT" sz="2400"/>
              <a:t>Metodo retroattivo</a:t>
            </a:r>
          </a:p>
          <a:p>
            <a:pPr eaLnBrk="1" hangingPunct="1">
              <a:lnSpc>
                <a:spcPct val="90000"/>
              </a:lnSpc>
              <a:buFontTx/>
              <a:buChar char="-"/>
            </a:pPr>
            <a:r>
              <a:rPr lang="it-IT" sz="2400"/>
              <a:t>Metodo </a:t>
            </a:r>
            <a:r>
              <a:rPr lang="it-IT" sz="2400" u="sng"/>
              <a:t>prospettico</a:t>
            </a:r>
          </a:p>
          <a:p>
            <a:pPr eaLnBrk="1" hangingPunct="1">
              <a:lnSpc>
                <a:spcPct val="90000"/>
              </a:lnSpc>
              <a:buFontTx/>
              <a:buNone/>
            </a:pPr>
            <a:r>
              <a:rPr lang="it-IT" sz="2400"/>
              <a:t>	</a:t>
            </a:r>
          </a:p>
          <a:p>
            <a:pPr eaLnBrk="1" hangingPunct="1">
              <a:lnSpc>
                <a:spcPct val="90000"/>
              </a:lnSpc>
              <a:buFontTx/>
              <a:buNone/>
            </a:pPr>
            <a:r>
              <a:rPr lang="it-IT" sz="2400"/>
              <a:t>	Metodo prospettico: prevede di imputare integralmente al conto economico dell’esercizio in cui il cambiamento è avvenuto gli effetti derivanti dall’operazione</a:t>
            </a:r>
          </a:p>
        </p:txBody>
      </p:sp>
      <p:sp>
        <p:nvSpPr>
          <p:cNvPr id="4" name="Freccia ad arco 3"/>
          <p:cNvSpPr/>
          <p:nvPr/>
        </p:nvSpPr>
        <p:spPr bwMode="auto">
          <a:xfrm rot="1761077">
            <a:off x="4682331" y="2603501"/>
            <a:ext cx="1709738" cy="1439863"/>
          </a:xfrm>
          <a:prstGeom prst="circularArrow">
            <a:avLst>
              <a:gd name="adj1" fmla="val 12500"/>
              <a:gd name="adj2" fmla="val 1670202"/>
              <a:gd name="adj3" fmla="val 20457681"/>
              <a:gd name="adj4" fmla="val 10800000"/>
              <a:gd name="adj5" fmla="val 12500"/>
            </a:avLst>
          </a:prstGeom>
          <a:solidFill>
            <a:srgbClr val="FF0000"/>
          </a:solidFill>
          <a:ln w="9525" cap="flat" cmpd="sng" algn="ctr">
            <a:solidFill>
              <a:srgbClr val="FF0000"/>
            </a:solidFill>
            <a:prstDash val="solid"/>
            <a:round/>
            <a:headEnd type="none" w="med" len="med"/>
            <a:tailEnd type="none" w="med" len="med"/>
          </a:ln>
          <a:effectLst/>
        </p:spPr>
        <p:txBody>
          <a:bodyPr/>
          <a:lstStyle/>
          <a:p>
            <a:pPr>
              <a:defRPr/>
            </a:pPr>
            <a:endParaRPr lang="it-IT"/>
          </a:p>
        </p:txBody>
      </p:sp>
    </p:spTree>
    <p:extLst>
      <p:ext uri="{BB962C8B-B14F-4D97-AF65-F5344CB8AC3E}">
        <p14:creationId xmlns:p14="http://schemas.microsoft.com/office/powerpoint/2010/main" val="3455119372"/>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Cambiamento di principi contabili: esempio OIC</a:t>
            </a:r>
            <a:endParaRPr lang="it-IT" dirty="0"/>
          </a:p>
        </p:txBody>
      </p:sp>
      <p:sp>
        <p:nvSpPr>
          <p:cNvPr id="3" name="Segnaposto contenuto 2"/>
          <p:cNvSpPr>
            <a:spLocks noGrp="1"/>
          </p:cNvSpPr>
          <p:nvPr>
            <p:ph idx="1"/>
          </p:nvPr>
        </p:nvSpPr>
        <p:spPr>
          <a:xfrm>
            <a:off x="1487488" y="1556793"/>
            <a:ext cx="9289032" cy="4233863"/>
          </a:xfrm>
        </p:spPr>
        <p:txBody>
          <a:bodyPr/>
          <a:lstStyle/>
          <a:p>
            <a:r>
              <a:rPr lang="it-IT" sz="2400" dirty="0"/>
              <a:t>	Le rimanenze di magazzino passano dall’essere determinate con il metodo LIFO al metodo FIFO</a:t>
            </a:r>
          </a:p>
          <a:p>
            <a:r>
              <a:rPr lang="it-IT" sz="2400" dirty="0"/>
              <a:t>	Il valore iniziale del magazzino (determinato con il metodo LIFO) è pari a 800, il valore finale (determinato con il metodo FIFO) è pari a 1.400. Il redattore di bilancio stima retroattivamente il valore del magazzino ad inizio esercizio con il “nuovo” metodo FIFO, addivenendo a un valore di 1.100 ed imputando la differenza di 300 ai componenti straordinari di reddito (effetto cumulativo)</a:t>
            </a:r>
          </a:p>
          <a:p>
            <a:r>
              <a:rPr lang="it-IT" sz="2400" dirty="0"/>
              <a:t>	La variazione di valore da inizio esercizio a chiusura dell’esercizio (1.400 – 1.100) contribuisce al risultato  ordinario (operativo) dell’esercizio</a:t>
            </a:r>
          </a:p>
          <a:p>
            <a:endParaRPr lang="it-IT" sz="2400" dirty="0"/>
          </a:p>
        </p:txBody>
      </p:sp>
    </p:spTree>
    <p:extLst>
      <p:ext uri="{BB962C8B-B14F-4D97-AF65-F5344CB8AC3E}">
        <p14:creationId xmlns:p14="http://schemas.microsoft.com/office/powerpoint/2010/main" val="3144355553"/>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1559719" y="260350"/>
            <a:ext cx="8856662" cy="1182688"/>
          </a:xfrm>
        </p:spPr>
        <p:txBody>
          <a:bodyPr/>
          <a:lstStyle/>
          <a:p>
            <a:pPr eaLnBrk="1" hangingPunct="1"/>
            <a:r>
              <a:rPr lang="it-IT" sz="3600"/>
              <a:t>I cambiamenti di stime contabili</a:t>
            </a:r>
          </a:p>
        </p:txBody>
      </p:sp>
      <p:sp>
        <p:nvSpPr>
          <p:cNvPr id="34819" name="Rectangle 3"/>
          <p:cNvSpPr>
            <a:spLocks noGrp="1" noChangeArrowheads="1"/>
          </p:cNvSpPr>
          <p:nvPr>
            <p:ph type="body" idx="1"/>
          </p:nvPr>
        </p:nvSpPr>
        <p:spPr>
          <a:xfrm>
            <a:off x="1704181" y="1905001"/>
            <a:ext cx="8135938" cy="4619625"/>
          </a:xfrm>
        </p:spPr>
        <p:txBody>
          <a:bodyPr/>
          <a:lstStyle/>
          <a:p>
            <a:pPr eaLnBrk="1" hangingPunct="1"/>
            <a:r>
              <a:rPr lang="it-IT" dirty="0" smtClean="0"/>
              <a:t>Le stime sono la base della redazione del bilancio</a:t>
            </a:r>
          </a:p>
          <a:p>
            <a:pPr eaLnBrk="1" hangingPunct="1"/>
            <a:r>
              <a:rPr lang="it-IT" dirty="0" smtClean="0"/>
              <a:t>I pertinenti effetti economico possono essere contabilizzati solo con in via prospettica</a:t>
            </a:r>
          </a:p>
          <a:p>
            <a:pPr eaLnBrk="1" hangingPunct="1">
              <a:buFontTx/>
              <a:buChar char="-"/>
            </a:pPr>
            <a:endParaRPr lang="it-IT" dirty="0" smtClean="0"/>
          </a:p>
        </p:txBody>
      </p:sp>
    </p:spTree>
    <p:extLst>
      <p:ext uri="{BB962C8B-B14F-4D97-AF65-F5344CB8AC3E}">
        <p14:creationId xmlns:p14="http://schemas.microsoft.com/office/powerpoint/2010/main" val="3176935477"/>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type="title"/>
          </p:nvPr>
        </p:nvSpPr>
        <p:spPr/>
        <p:txBody>
          <a:bodyPr vert="horz" lIns="92075" tIns="46038" rIns="92075" bIns="46038" rtlCol="0" anchor="ctr">
            <a:normAutofit/>
          </a:bodyPr>
          <a:lstStyle/>
          <a:p>
            <a:pPr eaLnBrk="1" hangingPunct="1"/>
            <a:r>
              <a:rPr lang="it-IT" sz="3200" b="1" dirty="0"/>
              <a:t>Le rivalutazioni</a:t>
            </a:r>
          </a:p>
        </p:txBody>
      </p:sp>
      <p:sp>
        <p:nvSpPr>
          <p:cNvPr id="6148" name="Rectangle 2"/>
          <p:cNvSpPr>
            <a:spLocks noGrp="1" noChangeArrowheads="1"/>
          </p:cNvSpPr>
          <p:nvPr>
            <p:ph type="body" sz="half" idx="1"/>
          </p:nvPr>
        </p:nvSpPr>
        <p:spPr>
          <a:xfrm>
            <a:off x="2496345" y="1412875"/>
            <a:ext cx="8366125" cy="5111750"/>
          </a:xfrm>
        </p:spPr>
        <p:txBody>
          <a:bodyPr vert="horz" lIns="92075" tIns="46038" rIns="92075" bIns="46038" rtlCol="0">
            <a:normAutofit/>
          </a:bodyPr>
          <a:lstStyle/>
          <a:p>
            <a:pPr marL="0" indent="0">
              <a:lnSpc>
                <a:spcPct val="80000"/>
              </a:lnSpc>
              <a:spcBef>
                <a:spcPct val="20000"/>
              </a:spcBef>
              <a:buFont typeface="Times New Roman" pitchFamily="18" charset="0"/>
              <a:buChar char="•"/>
            </a:pPr>
            <a:r>
              <a:rPr lang="it-IT" sz="2400" b="1" dirty="0">
                <a:solidFill>
                  <a:schemeClr val="accent2"/>
                </a:solidFill>
                <a:latin typeface="Times New Roman" pitchFamily="18" charset="0"/>
              </a:rPr>
              <a:t>Il sistema valutativo si fonda sul criterio del “</a:t>
            </a:r>
            <a:r>
              <a:rPr lang="it-IT" sz="2400" b="1" i="1" dirty="0">
                <a:solidFill>
                  <a:schemeClr val="accent2"/>
                </a:solidFill>
                <a:latin typeface="Times New Roman" pitchFamily="18" charset="0"/>
              </a:rPr>
              <a:t>costo storico</a:t>
            </a:r>
            <a:r>
              <a:rPr lang="it-IT" sz="2400" b="1" dirty="0">
                <a:solidFill>
                  <a:schemeClr val="accent2"/>
                </a:solidFill>
                <a:latin typeface="Times New Roman" pitchFamily="18" charset="0"/>
              </a:rPr>
              <a:t>”</a:t>
            </a:r>
          </a:p>
          <a:p>
            <a:pPr marL="0" indent="0">
              <a:lnSpc>
                <a:spcPct val="80000"/>
              </a:lnSpc>
              <a:spcBef>
                <a:spcPct val="20000"/>
              </a:spcBef>
              <a:buFont typeface="Times New Roman" pitchFamily="18" charset="0"/>
              <a:buChar char="•"/>
            </a:pPr>
            <a:r>
              <a:rPr lang="it-IT" sz="2400" b="1" dirty="0">
                <a:solidFill>
                  <a:schemeClr val="accent2"/>
                </a:solidFill>
                <a:latin typeface="Times New Roman" pitchFamily="18" charset="0"/>
              </a:rPr>
              <a:t>Il IV co. dell’art. 2423 – come detto - ammette, in “</a:t>
            </a:r>
            <a:r>
              <a:rPr lang="it-IT" sz="2400" b="1" i="1" dirty="0">
                <a:solidFill>
                  <a:schemeClr val="accent2"/>
                </a:solidFill>
                <a:latin typeface="Times New Roman" pitchFamily="18" charset="0"/>
              </a:rPr>
              <a:t>casi eccezionali”</a:t>
            </a:r>
            <a:r>
              <a:rPr lang="it-IT" sz="2400" b="1" dirty="0">
                <a:solidFill>
                  <a:schemeClr val="accent2"/>
                </a:solidFill>
                <a:latin typeface="Times New Roman" pitchFamily="18" charset="0"/>
              </a:rPr>
              <a:t>, la possibilità di deroga al fine della rappresentazione veritiera e corretta ...</a:t>
            </a:r>
          </a:p>
          <a:p>
            <a:pPr marL="0" indent="0">
              <a:lnSpc>
                <a:spcPct val="80000"/>
              </a:lnSpc>
              <a:spcBef>
                <a:spcPct val="20000"/>
              </a:spcBef>
              <a:buFont typeface="Times New Roman" pitchFamily="18" charset="0"/>
              <a:buChar char="•"/>
            </a:pPr>
            <a:r>
              <a:rPr lang="it-IT" sz="2400" b="1" dirty="0">
                <a:solidFill>
                  <a:schemeClr val="accent2"/>
                </a:solidFill>
                <a:latin typeface="Times New Roman" pitchFamily="18" charset="0"/>
              </a:rPr>
              <a:t>Rivalutazioni monetarie:</a:t>
            </a:r>
          </a:p>
          <a:p>
            <a:pPr marL="457200" lvl="1" indent="0">
              <a:lnSpc>
                <a:spcPct val="80000"/>
              </a:lnSpc>
              <a:spcBef>
                <a:spcPct val="20000"/>
              </a:spcBef>
              <a:buFont typeface="Times New Roman" pitchFamily="18" charset="0"/>
              <a:buChar char="–"/>
            </a:pPr>
            <a:r>
              <a:rPr lang="it-IT" sz="2000" b="1" dirty="0">
                <a:solidFill>
                  <a:schemeClr val="accent2"/>
                </a:solidFill>
                <a:latin typeface="Times New Roman" pitchFamily="18" charset="0"/>
              </a:rPr>
              <a:t>La IV DIR. prevedeva la possibilità di norme particolari per tener conto del fenomeno inflattivo</a:t>
            </a:r>
          </a:p>
          <a:p>
            <a:pPr marL="457200" lvl="1" indent="0">
              <a:lnSpc>
                <a:spcPct val="80000"/>
              </a:lnSpc>
              <a:spcBef>
                <a:spcPct val="20000"/>
              </a:spcBef>
              <a:buFont typeface="Times New Roman" pitchFamily="18" charset="0"/>
              <a:buChar char="–"/>
            </a:pPr>
            <a:r>
              <a:rPr lang="it-IT" sz="2000" b="1" dirty="0">
                <a:solidFill>
                  <a:schemeClr val="accent2"/>
                </a:solidFill>
                <a:latin typeface="Times New Roman" pitchFamily="18" charset="0"/>
              </a:rPr>
              <a:t>Il nostro Legislatore ha esplicitamente omesso di recepire quelle norme, preferendo che siano Leggi Speciali “</a:t>
            </a:r>
            <a:r>
              <a:rPr lang="it-IT" sz="2000" b="1" i="1" dirty="0">
                <a:solidFill>
                  <a:schemeClr val="accent2"/>
                </a:solidFill>
                <a:latin typeface="Times New Roman" pitchFamily="18" charset="0"/>
              </a:rPr>
              <a:t>ad  hoc</a:t>
            </a:r>
            <a:r>
              <a:rPr lang="it-IT" sz="2000" b="1" dirty="0">
                <a:solidFill>
                  <a:schemeClr val="accent2"/>
                </a:solidFill>
                <a:latin typeface="Times New Roman" pitchFamily="18" charset="0"/>
              </a:rPr>
              <a:t>” a disciplinare tali situazioni. Il fenomeno inflattivo non integra il “</a:t>
            </a:r>
            <a:r>
              <a:rPr lang="it-IT" sz="2000" b="1" i="1" dirty="0">
                <a:solidFill>
                  <a:schemeClr val="accent2"/>
                </a:solidFill>
                <a:latin typeface="Times New Roman" pitchFamily="18" charset="0"/>
              </a:rPr>
              <a:t>caso eccezionale</a:t>
            </a:r>
            <a:r>
              <a:rPr lang="it-IT" sz="2000" b="1" dirty="0">
                <a:solidFill>
                  <a:schemeClr val="accent2"/>
                </a:solidFill>
                <a:latin typeface="Times New Roman" pitchFamily="18" charset="0"/>
              </a:rPr>
              <a:t>” di cui al IV co. art. 2423</a:t>
            </a:r>
          </a:p>
          <a:p>
            <a:pPr marL="457200" lvl="1" indent="0">
              <a:lnSpc>
                <a:spcPct val="40000"/>
              </a:lnSpc>
              <a:spcBef>
                <a:spcPct val="20000"/>
              </a:spcBef>
              <a:buFontTx/>
              <a:buChar char=" "/>
            </a:pPr>
            <a:endParaRPr lang="it-IT" sz="2000" b="1" dirty="0">
              <a:solidFill>
                <a:schemeClr val="accent2"/>
              </a:solidFill>
              <a:latin typeface="Times New Roman" pitchFamily="18" charset="0"/>
            </a:endParaRPr>
          </a:p>
          <a:p>
            <a:pPr marL="0" indent="0">
              <a:lnSpc>
                <a:spcPct val="80000"/>
              </a:lnSpc>
              <a:spcBef>
                <a:spcPct val="20000"/>
              </a:spcBef>
              <a:buFont typeface="Times New Roman" pitchFamily="18" charset="0"/>
              <a:buChar char="•"/>
            </a:pPr>
            <a:r>
              <a:rPr lang="it-IT" sz="2400" b="1" dirty="0">
                <a:solidFill>
                  <a:schemeClr val="accent2"/>
                </a:solidFill>
                <a:latin typeface="Times New Roman" pitchFamily="18" charset="0"/>
              </a:rPr>
              <a:t>Rivalutazioni economiche :</a:t>
            </a:r>
          </a:p>
          <a:p>
            <a:pPr marL="457200" lvl="1" indent="0">
              <a:lnSpc>
                <a:spcPct val="80000"/>
              </a:lnSpc>
              <a:spcBef>
                <a:spcPct val="20000"/>
              </a:spcBef>
              <a:buFont typeface="Times New Roman" pitchFamily="18" charset="0"/>
              <a:buChar char="–"/>
            </a:pPr>
            <a:r>
              <a:rPr lang="it-IT" sz="2000" b="1" dirty="0">
                <a:solidFill>
                  <a:schemeClr val="accent2"/>
                </a:solidFill>
                <a:latin typeface="Times New Roman" pitchFamily="18" charset="0"/>
              </a:rPr>
              <a:t>Non sono ammissibili o, meglio, sono ammissibili nei limiti delle deroghe di cui al IV co. dell’art. 2423</a:t>
            </a:r>
          </a:p>
          <a:p>
            <a:pPr marL="457200" lvl="1" indent="0">
              <a:lnSpc>
                <a:spcPct val="80000"/>
              </a:lnSpc>
              <a:spcBef>
                <a:spcPct val="20000"/>
              </a:spcBef>
              <a:buFont typeface="Times New Roman" pitchFamily="18" charset="0"/>
              <a:buChar char="–"/>
            </a:pPr>
            <a:r>
              <a:rPr lang="it-IT" sz="2000" b="1" dirty="0">
                <a:solidFill>
                  <a:schemeClr val="accent2"/>
                </a:solidFill>
                <a:latin typeface="Times New Roman" pitchFamily="18" charset="0"/>
              </a:rPr>
              <a:t>Il principio della prudenza impone l’iscrizione della rivalutazione nel Netto, alla voce A. III</a:t>
            </a:r>
          </a:p>
        </p:txBody>
      </p:sp>
    </p:spTree>
    <p:extLst>
      <p:ext uri="{BB962C8B-B14F-4D97-AF65-F5344CB8AC3E}">
        <p14:creationId xmlns:p14="http://schemas.microsoft.com/office/powerpoint/2010/main" val="2434974256"/>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ttangolo 6"/>
          <p:cNvSpPr>
            <a:spLocks noChangeArrowheads="1"/>
          </p:cNvSpPr>
          <p:nvPr/>
        </p:nvSpPr>
        <p:spPr bwMode="auto">
          <a:xfrm>
            <a:off x="1775520" y="1412777"/>
            <a:ext cx="8845708" cy="4524315"/>
          </a:xfrm>
          <a:prstGeom prst="rect">
            <a:avLst/>
          </a:prstGeom>
          <a:noFill/>
          <a:ln w="9525">
            <a:noFill/>
            <a:miter lim="800000"/>
            <a:headEnd/>
            <a:tailEnd/>
          </a:ln>
        </p:spPr>
        <p:txBody>
          <a:bodyPr wrap="square">
            <a:spAutoFit/>
          </a:bodyPr>
          <a:lstStyle/>
          <a:p>
            <a:r>
              <a:rPr lang="it-IT" dirty="0">
                <a:solidFill>
                  <a:schemeClr val="accent6"/>
                </a:solidFill>
              </a:rPr>
              <a:t>L’art. 2426, cc dispone, tra le altre cose, che: “Nelle valutazioni devono essere osservati i seguenti criteri:</a:t>
            </a:r>
          </a:p>
          <a:p>
            <a:r>
              <a:rPr lang="it-IT" dirty="0">
                <a:solidFill>
                  <a:schemeClr val="accent6"/>
                </a:solidFill>
              </a:rPr>
              <a:t>[…]</a:t>
            </a:r>
          </a:p>
          <a:p>
            <a:r>
              <a:rPr lang="it-IT" dirty="0">
                <a:solidFill>
                  <a:schemeClr val="accent6"/>
                </a:solidFill>
              </a:rPr>
              <a:t>3) l'immobilizzazione che, alla data della chiusura dell'esercizio, risulti durevolmente di valore inferiore a quello determinato secondo i numeri 1) e 2) deve essere iscritta a tale minore valore; questo non può essere mantenuto nei successivi bilanci se sono venuti meno i motivi della rettifica effettuata.  […]”</a:t>
            </a:r>
          </a:p>
          <a:p>
            <a:endParaRPr lang="it-IT" dirty="0">
              <a:solidFill>
                <a:schemeClr val="accent6"/>
              </a:solidFill>
            </a:endParaRPr>
          </a:p>
          <a:p>
            <a:r>
              <a:rPr lang="it-IT" dirty="0">
                <a:solidFill>
                  <a:schemeClr val="accent6"/>
                </a:solidFill>
              </a:rPr>
              <a:t>L’art.2427, comma 1, punto 3 bis) richiede di indicare nella nota integrativa “la misura e le motivazioni delle riduzioni di valore applicate alle immobilizzazioni materiali e immateriali, facendo a tal fine esplicito riferimento al loro concorso alla futura produzione di risultati economici, alla loro prevedibile durata utile e, per quanto rilevante, al loro valore di mercato, segnalando altresì le differenze rispetto a quelle operate negli esercizi precedenti ed evidenziando la loro influenza sui risultati economici dell'esercizio;  […]”</a:t>
            </a:r>
          </a:p>
          <a:p>
            <a:pPr algn="just"/>
            <a:endParaRPr lang="it-IT" dirty="0">
              <a:solidFill>
                <a:schemeClr val="accent6"/>
              </a:solidFill>
            </a:endParaRPr>
          </a:p>
          <a:p>
            <a:pPr algn="just"/>
            <a:endParaRPr lang="it-IT" dirty="0">
              <a:solidFill>
                <a:schemeClr val="accent6"/>
              </a:solidFill>
            </a:endParaRPr>
          </a:p>
        </p:txBody>
      </p:sp>
      <p:sp>
        <p:nvSpPr>
          <p:cNvPr id="16389" name="Rectangle 3"/>
          <p:cNvSpPr>
            <a:spLocks noChangeArrowheads="1"/>
          </p:cNvSpPr>
          <p:nvPr/>
        </p:nvSpPr>
        <p:spPr bwMode="auto">
          <a:xfrm>
            <a:off x="1648794" y="548681"/>
            <a:ext cx="8972435" cy="396399"/>
          </a:xfrm>
          <a:prstGeom prst="rect">
            <a:avLst/>
          </a:prstGeom>
          <a:noFill/>
          <a:ln w="9525">
            <a:noFill/>
            <a:miter lim="800000"/>
            <a:headEnd/>
            <a:tailEnd/>
          </a:ln>
        </p:spPr>
        <p:txBody>
          <a:bodyPr/>
          <a:lstStyle/>
          <a:p>
            <a:pPr algn="ctr"/>
            <a:r>
              <a:rPr lang="it-IT" sz="3600" dirty="0">
                <a:solidFill>
                  <a:srgbClr val="660066"/>
                </a:solidFill>
              </a:rPr>
              <a:t>Disposizioni normative</a:t>
            </a:r>
          </a:p>
        </p:txBody>
      </p:sp>
    </p:spTree>
    <p:extLst>
      <p:ext uri="{BB962C8B-B14F-4D97-AF65-F5344CB8AC3E}">
        <p14:creationId xmlns:p14="http://schemas.microsoft.com/office/powerpoint/2010/main" val="1583919604"/>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200" b="1" dirty="0"/>
              <a:t>La rivalutazione dei beni d’impresa (legge stabilità 2014)</a:t>
            </a:r>
            <a:endParaRPr lang="it-IT" sz="3200" dirty="0"/>
          </a:p>
        </p:txBody>
      </p:sp>
      <p:sp>
        <p:nvSpPr>
          <p:cNvPr id="3" name="Segnaposto contenuto 2"/>
          <p:cNvSpPr>
            <a:spLocks noGrp="1"/>
          </p:cNvSpPr>
          <p:nvPr>
            <p:ph sz="quarter" idx="1"/>
          </p:nvPr>
        </p:nvSpPr>
        <p:spPr>
          <a:xfrm>
            <a:off x="1847528" y="1905001"/>
            <a:ext cx="8856984" cy="4233863"/>
          </a:xfrm>
        </p:spPr>
        <p:txBody>
          <a:bodyPr>
            <a:normAutofit fontScale="70000" lnSpcReduction="20000"/>
          </a:bodyPr>
          <a:lstStyle/>
          <a:p>
            <a:r>
              <a:rPr lang="it-IT" i="1" dirty="0"/>
              <a:t>Destinatari</a:t>
            </a:r>
            <a:endParaRPr lang="it-IT" dirty="0"/>
          </a:p>
          <a:p>
            <a:r>
              <a:rPr lang="it-IT" dirty="0" smtClean="0"/>
              <a:t>L’art.140 della menzionata legge prevede che possano effettuare le rivalutazioni in parola “[i] soggetti indicati nell'articolo 73, comma 1, lettere </a:t>
            </a:r>
            <a:r>
              <a:rPr lang="it-IT" i="1" dirty="0" smtClean="0"/>
              <a:t>a) </a:t>
            </a:r>
            <a:r>
              <a:rPr lang="it-IT" dirty="0" smtClean="0"/>
              <a:t>e </a:t>
            </a:r>
            <a:r>
              <a:rPr lang="it-IT" i="1" dirty="0" smtClean="0"/>
              <a:t>b), </a:t>
            </a:r>
            <a:r>
              <a:rPr lang="it-IT" dirty="0" smtClean="0"/>
              <a:t>del testo unico delle imposte sui redditi, di cui al decreto del Presidente della Repubblica 22 dicembre 1986, n. 917, che non adottano i </a:t>
            </a:r>
            <a:r>
              <a:rPr lang="it-IT" dirty="0" err="1" smtClean="0"/>
              <a:t>princìpi</a:t>
            </a:r>
            <a:r>
              <a:rPr lang="it-IT" dirty="0" smtClean="0"/>
              <a:t> contabili internazionali nella redazione del bilancio […], ossia: persone fisiche residenti in Italia, società semplici ed equiparate residenti, enti non commerciali residenti</a:t>
            </a:r>
            <a:endParaRPr lang="it-IT" dirty="0"/>
          </a:p>
          <a:p>
            <a:r>
              <a:rPr lang="it-IT" dirty="0" smtClean="0"/>
              <a:t>Il successivo art.147, tuttavia, dispone che le rivalutazioni in oggetto possano essere effettuate anche dalle società che applicano i principi contabili internazionali.</a:t>
            </a:r>
          </a:p>
          <a:p>
            <a:pPr marL="0" indent="0">
              <a:buNone/>
            </a:pPr>
            <a:endParaRPr lang="it-IT" dirty="0"/>
          </a:p>
          <a:p>
            <a:r>
              <a:rPr lang="it-IT" i="1" dirty="0"/>
              <a:t>Beni oggetto di rivalutazione ed ambito di applicazione</a:t>
            </a:r>
            <a:endParaRPr lang="it-IT" dirty="0"/>
          </a:p>
          <a:p>
            <a:r>
              <a:rPr lang="it-IT" dirty="0"/>
              <a:t>La rivalutazione può </a:t>
            </a:r>
            <a:r>
              <a:rPr lang="it-IT" dirty="0" smtClean="0"/>
              <a:t>interessare terreni e partecipazioni, e le partecipazioni immobilizzate, ad esclusione degli immobili alla cui produzione o al cui scambio è diretta l'attività di impresa, risultanti dal bilancio dell'esercizio in corso al 31 dicembre 2012 e in quello di rivalutazione (2013)</a:t>
            </a:r>
            <a:endParaRPr lang="it-IT" dirty="0"/>
          </a:p>
        </p:txBody>
      </p:sp>
    </p:spTree>
    <p:extLst>
      <p:ext uri="{BB962C8B-B14F-4D97-AF65-F5344CB8AC3E}">
        <p14:creationId xmlns:p14="http://schemas.microsoft.com/office/powerpoint/2010/main" val="3852456753"/>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noFill/>
          <a:ln w="9525">
            <a:noFill/>
            <a:round/>
            <a:headEnd/>
            <a:tailEnd/>
          </a:ln>
        </p:spPr>
        <p:txBody>
          <a:bodyPr vert="horz" wrap="square" lIns="90000" tIns="46800" rIns="90000" bIns="46800" numCol="1" rtlCol="0" anchor="b" anchorCtr="0" compatLnSpc="1">
            <a:prstTxWarp prst="textNoShape">
              <a:avLst/>
            </a:prstTxWarp>
            <a:normAutofit/>
          </a:bodyPr>
          <a:lstStyle/>
          <a:p>
            <a:r>
              <a:rPr lang="it-IT" sz="3200" b="1" dirty="0"/>
              <a:t>La rivalutazione dei beni d’impresa (Legge di stabilità 2014)</a:t>
            </a:r>
          </a:p>
        </p:txBody>
      </p:sp>
      <p:sp>
        <p:nvSpPr>
          <p:cNvPr id="3" name="Segnaposto contenuto 2"/>
          <p:cNvSpPr>
            <a:spLocks noGrp="1"/>
          </p:cNvSpPr>
          <p:nvPr>
            <p:ph sz="quarter" idx="1"/>
          </p:nvPr>
        </p:nvSpPr>
        <p:spPr>
          <a:xfrm>
            <a:off x="1726815" y="1412776"/>
            <a:ext cx="8972435" cy="5149552"/>
          </a:xfrm>
        </p:spPr>
        <p:txBody>
          <a:bodyPr>
            <a:noAutofit/>
          </a:bodyPr>
          <a:lstStyle/>
          <a:p>
            <a:r>
              <a:rPr lang="it-IT" sz="1400" i="1" dirty="0"/>
              <a:t>Ambito di applicazione e riconoscimento delle rivalutazioni ai fini fiscali e </a:t>
            </a:r>
            <a:r>
              <a:rPr lang="it-IT" sz="1400" i="1" dirty="0" err="1"/>
              <a:t>civlistici</a:t>
            </a:r>
            <a:endParaRPr lang="it-IT" sz="1400" dirty="0"/>
          </a:p>
          <a:p>
            <a:r>
              <a:rPr lang="it-IT" sz="1400" dirty="0"/>
              <a:t>Le rivalutazioni hanno validità civilistica solo se effettuate anche ai fini fiscali. Ha effetto con il versamento di un’imposta sostitutiva di IRES, IRAP ed eventuali addizionali pari al 16% per i beni ammortizzabili e pari al 12% per i beni non ammortizzabili. L’imposta può essere versata in una soluzione o, senza interessi,  in tre rate annuali.</a:t>
            </a:r>
          </a:p>
          <a:p>
            <a:r>
              <a:rPr lang="it-IT" sz="1400" dirty="0"/>
              <a:t>Il maggior valore di rivalutazione è riconosciuto ai fini IRES e IRAP:</a:t>
            </a:r>
          </a:p>
          <a:p>
            <a:pPr lvl="1"/>
            <a:r>
              <a:rPr lang="it-IT" sz="1400" dirty="0"/>
              <a:t>per gli ammortamenti a decorrere dal terzo esercizio successivo a quello con riferimento al quale la rivalutazione è stata eseguita (ossia a partire dall’esercizio 2016) (art.143);</a:t>
            </a:r>
          </a:p>
          <a:p>
            <a:pPr lvl="1"/>
            <a:r>
              <a:rPr lang="it-IT" sz="1400" dirty="0"/>
              <a:t>per componenti di reddito positivi o negativi derivanti da cessioni a titolo oneroso, assegnazioni ai soci, destinazione a finalità estranee all'esercizio dell'impresa ovvero al consumo personale o familiare dell'imprenditore dei beni rivalutati a decorrere dal quarto esercizio successivo a quello nel cui bilancio la rivalutazione è stata eseguita (ossia a partire dall’esercizio 2017).</a:t>
            </a:r>
          </a:p>
          <a:p>
            <a:r>
              <a:rPr lang="it-IT" sz="1400" dirty="0"/>
              <a:t>La contropartita del maggior valore attribuito ai beni rivalutati è rappresentata da un incremento del patrimonio netto (Riserva di rivalutazione). Il saldo attivo di rivalutazione –dato dalla differenza tra il valore della rivalutazione e l’imposta sostitutiva- rappresenta una riserva in sospensione d’imposta “moderata”, tassabile in caso di distribuzione ai soci</a:t>
            </a:r>
          </a:p>
          <a:p>
            <a:r>
              <a:rPr lang="it-IT" sz="1400" dirty="0"/>
              <a:t>La riserva così determinata può, inoltre, essere utilizzata per aumenti di capitale sociale, riduzione del capitale sociale o copertura perdite (art.13, co.2 della legge 342/2000)</a:t>
            </a:r>
          </a:p>
          <a:p>
            <a:r>
              <a:rPr lang="it-IT" sz="1400" dirty="0"/>
              <a:t>Il saldo attivo di rivalutazione può essere, poi, a suo volta essere affrancato, ai sensi del comma 145, versando un’imposta sostitutiva di IRES, IRAP pari al 10% secondo le modalità previste</a:t>
            </a:r>
          </a:p>
        </p:txBody>
      </p:sp>
    </p:spTree>
    <p:extLst>
      <p:ext uri="{BB962C8B-B14F-4D97-AF65-F5344CB8AC3E}">
        <p14:creationId xmlns:p14="http://schemas.microsoft.com/office/powerpoint/2010/main" val="1174532088"/>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200" b="1" dirty="0"/>
              <a:t>La rivalutazione dei beni d’impresa (ddl stabilità 2015)</a:t>
            </a:r>
            <a:endParaRPr lang="it-IT" sz="3200" dirty="0"/>
          </a:p>
        </p:txBody>
      </p:sp>
      <p:sp>
        <p:nvSpPr>
          <p:cNvPr id="3" name="Segnaposto contenuto 2"/>
          <p:cNvSpPr>
            <a:spLocks noGrp="1"/>
          </p:cNvSpPr>
          <p:nvPr>
            <p:ph sz="quarter" idx="1"/>
          </p:nvPr>
        </p:nvSpPr>
        <p:spPr>
          <a:xfrm>
            <a:off x="1847528" y="1905001"/>
            <a:ext cx="8856984" cy="4233863"/>
          </a:xfrm>
        </p:spPr>
        <p:txBody>
          <a:bodyPr>
            <a:normAutofit fontScale="92500" lnSpcReduction="10000"/>
          </a:bodyPr>
          <a:lstStyle/>
          <a:p>
            <a:r>
              <a:rPr lang="it-IT" i="1" dirty="0"/>
              <a:t>Destinatari</a:t>
            </a:r>
            <a:endParaRPr lang="it-IT" dirty="0"/>
          </a:p>
          <a:p>
            <a:r>
              <a:rPr lang="it-IT" dirty="0" smtClean="0"/>
              <a:t>persone fisiche residenti in Italia, società semplici ed equiparate residenti, enti non commerciali residenti</a:t>
            </a:r>
            <a:endParaRPr lang="it-IT" dirty="0"/>
          </a:p>
          <a:p>
            <a:pPr marL="0" indent="0">
              <a:buNone/>
            </a:pPr>
            <a:endParaRPr lang="it-IT" dirty="0"/>
          </a:p>
          <a:p>
            <a:r>
              <a:rPr lang="it-IT" i="1" dirty="0"/>
              <a:t>Beni oggetto di rivalutazione ed ambito di applicazione</a:t>
            </a:r>
            <a:endParaRPr lang="it-IT" dirty="0"/>
          </a:p>
          <a:p>
            <a:r>
              <a:rPr lang="it-IT" dirty="0"/>
              <a:t>La rivalutazione può </a:t>
            </a:r>
            <a:r>
              <a:rPr lang="it-IT" dirty="0" smtClean="0"/>
              <a:t>interessare terreni e partecipazioni societarie posseduti al 1° gennaio 2015</a:t>
            </a:r>
          </a:p>
          <a:p>
            <a:r>
              <a:rPr lang="it-IT" dirty="0" smtClean="0"/>
              <a:t>La facoltà è prevista per il 30 giugno 2015 versando un’imposta sostitutiva del 4% del valore risultante dalla perizia per le partecipazioni qualificate ed i terreni (2% per le partecipazioni non qualificate)</a:t>
            </a:r>
            <a:endParaRPr lang="it-IT" dirty="0"/>
          </a:p>
        </p:txBody>
      </p:sp>
    </p:spTree>
    <p:extLst>
      <p:ext uri="{BB962C8B-B14F-4D97-AF65-F5344CB8AC3E}">
        <p14:creationId xmlns:p14="http://schemas.microsoft.com/office/powerpoint/2010/main" val="4241090664"/>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802606" y="9526"/>
            <a:ext cx="8415338" cy="827187"/>
          </a:xfrm>
        </p:spPr>
        <p:txBody>
          <a:bodyPr/>
          <a:lstStyle/>
          <a:p>
            <a:pPr lvl="0"/>
            <a:r>
              <a:rPr lang="it-IT" dirty="0" smtClean="0">
                <a:latin typeface="Garamond" pitchFamily="18" charset="0"/>
              </a:rPr>
              <a:t>Svalutazioni o rivalutazioni?</a:t>
            </a:r>
            <a:endParaRPr lang="it-IT" dirty="0"/>
          </a:p>
        </p:txBody>
      </p:sp>
      <p:sp>
        <p:nvSpPr>
          <p:cNvPr id="4" name="Rettangolo 6"/>
          <p:cNvSpPr>
            <a:spLocks noGrp="1" noChangeArrowheads="1"/>
          </p:cNvSpPr>
          <p:nvPr>
            <p:ph idx="1"/>
          </p:nvPr>
        </p:nvSpPr>
        <p:spPr bwMode="auto">
          <a:xfrm>
            <a:off x="1415480" y="836713"/>
            <a:ext cx="9433048" cy="5161009"/>
          </a:xfrm>
          <a:prstGeom prst="rect">
            <a:avLst/>
          </a:prstGeom>
          <a:noFill/>
          <a:ln w="9525">
            <a:noFill/>
            <a:miter lim="800000"/>
            <a:headEnd/>
            <a:tailEnd/>
          </a:ln>
        </p:spPr>
        <p:txBody>
          <a:bodyPr vert="horz" wrap="square" lIns="107296" tIns="53648" rIns="107296" bIns="53648" rtlCol="0">
            <a:spAutoFit/>
          </a:bodyPr>
          <a:lstStyle/>
          <a:p>
            <a:pPr lvl="0"/>
            <a:r>
              <a:rPr lang="it-IT" sz="2000" dirty="0">
                <a:latin typeface="Garamond" pitchFamily="18" charset="0"/>
              </a:rPr>
              <a:t>Nel corso degli ultimi anni si sono rincorse –con effetto anticiclico- alcune disposizioni inerenti alla rivalutazione degli elementi dell’attivo, tra cui:</a:t>
            </a:r>
          </a:p>
          <a:p>
            <a:pPr lvl="0">
              <a:buFontTx/>
              <a:buChar char="-"/>
            </a:pPr>
            <a:r>
              <a:rPr lang="it-IT" sz="2000" dirty="0">
                <a:latin typeface="Garamond" pitchFamily="18" charset="0"/>
              </a:rPr>
              <a:t> </a:t>
            </a:r>
            <a:r>
              <a:rPr lang="it-IT" sz="2000" dirty="0" err="1">
                <a:latin typeface="Garamond" pitchFamily="18" charset="0"/>
              </a:rPr>
              <a:t>dlgs</a:t>
            </a:r>
            <a:r>
              <a:rPr lang="it-IT" sz="2000" dirty="0">
                <a:latin typeface="Garamond" pitchFamily="18" charset="0"/>
              </a:rPr>
              <a:t> 185/2008, art.15, co</a:t>
            </a:r>
            <a:r>
              <a:rPr lang="it-IT" sz="2000" dirty="0" err="1">
                <a:latin typeface="Garamond" pitchFamily="18" charset="0"/>
              </a:rPr>
              <a:t>.1</a:t>
            </a:r>
            <a:r>
              <a:rPr lang="it-IT" sz="2000" dirty="0">
                <a:latin typeface="Garamond" pitchFamily="18" charset="0"/>
              </a:rPr>
              <a:t>6 e ss., rivalutazione di beni immobili</a:t>
            </a:r>
          </a:p>
          <a:p>
            <a:pPr lvl="0">
              <a:buFontTx/>
              <a:buChar char="-"/>
            </a:pPr>
            <a:r>
              <a:rPr lang="it-IT" sz="2000" dirty="0">
                <a:latin typeface="Garamond" pitchFamily="18" charset="0"/>
              </a:rPr>
              <a:t> Leggi finanziarie 2008, 2010, dl 70/2011, rivalutazione di terreni e partecipazioni, legge di stabilità 2013 (riferita, però,  a persone fisiche, società semplici ed enti non commerciali ), legge di stabilità 2014 (prima esaminata) ddl stabilità 2015…</a:t>
            </a:r>
          </a:p>
          <a:p>
            <a:pPr algn="just"/>
            <a:endParaRPr lang="it-IT" sz="2000" dirty="0">
              <a:latin typeface="Garamond" pitchFamily="18" charset="0"/>
            </a:endParaRPr>
          </a:p>
          <a:p>
            <a:pPr algn="just"/>
            <a:r>
              <a:rPr lang="it-IT" sz="2000" dirty="0" err="1">
                <a:latin typeface="Garamond" pitchFamily="18" charset="0"/>
              </a:rPr>
              <a:t>Assonime</a:t>
            </a:r>
            <a:r>
              <a:rPr lang="it-IT" sz="2000" dirty="0">
                <a:latin typeface="Garamond" pitchFamily="18" charset="0"/>
              </a:rPr>
              <a:t> ha recentemente definito le casistiche che si possono verificare, affinché un bene rivalutato con una precedente norma possa essere nuovamente rivalutato al “valore economico”:</a:t>
            </a:r>
          </a:p>
          <a:p>
            <a:pPr marL="402359" indent="-402359" algn="just">
              <a:buAutoNum type="arabicPeriod"/>
            </a:pPr>
            <a:r>
              <a:rPr lang="it-IT" sz="2000" dirty="0">
                <a:latin typeface="Garamond" pitchFamily="18" charset="0"/>
              </a:rPr>
              <a:t>La precedente rivalutazione è stata precedentemente parziale</a:t>
            </a:r>
          </a:p>
          <a:p>
            <a:pPr marL="402359" indent="-402359" algn="just">
              <a:buAutoNum type="arabicPeriod"/>
            </a:pPr>
            <a:r>
              <a:rPr lang="it-IT" sz="2000" dirty="0">
                <a:latin typeface="Garamond" pitchFamily="18" charset="0"/>
              </a:rPr>
              <a:t>Il valore contabile/fiscale del bene precedentemente rivalutato può essere inferiore al valore economico per effetto degli ammortamenti medio tempore</a:t>
            </a:r>
          </a:p>
          <a:p>
            <a:pPr marL="402359" indent="-402359" algn="just">
              <a:buAutoNum type="arabicPeriod"/>
            </a:pPr>
            <a:r>
              <a:rPr lang="it-IT" sz="2000" dirty="0">
                <a:latin typeface="Garamond" pitchFamily="18" charset="0"/>
              </a:rPr>
              <a:t>Il valore economico può essere accresciuto nel corso del tempo (</a:t>
            </a:r>
            <a:r>
              <a:rPr lang="it-IT" sz="2000" dirty="0" err="1">
                <a:latin typeface="Garamond" pitchFamily="18" charset="0"/>
              </a:rPr>
              <a:t>Assonime</a:t>
            </a:r>
            <a:r>
              <a:rPr lang="it-IT" sz="2000" dirty="0">
                <a:latin typeface="Garamond" pitchFamily="18" charset="0"/>
              </a:rPr>
              <a:t>, Approfondimento n. 2 del 7 Febbraio 2013)</a:t>
            </a:r>
          </a:p>
        </p:txBody>
      </p:sp>
    </p:spTree>
    <p:extLst>
      <p:ext uri="{BB962C8B-B14F-4D97-AF65-F5344CB8AC3E}">
        <p14:creationId xmlns:p14="http://schemas.microsoft.com/office/powerpoint/2010/main" val="4183949939"/>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pPr eaLnBrk="1" hangingPunct="1"/>
            <a:r>
              <a:rPr lang="it-IT" smtClean="0"/>
              <a:t>Modalità di calcolo</a:t>
            </a:r>
          </a:p>
        </p:txBody>
      </p:sp>
      <p:sp>
        <p:nvSpPr>
          <p:cNvPr id="47107" name="Rectangle 3"/>
          <p:cNvSpPr>
            <a:spLocks noGrp="1" noChangeArrowheads="1"/>
          </p:cNvSpPr>
          <p:nvPr>
            <p:ph type="body" idx="1"/>
          </p:nvPr>
        </p:nvSpPr>
        <p:spPr/>
        <p:txBody>
          <a:bodyPr/>
          <a:lstStyle/>
          <a:p>
            <a:pPr marL="609600" indent="-609600"/>
            <a:r>
              <a:rPr lang="it-IT" smtClean="0"/>
              <a:t>	Le modalità di calcolo “normalmente” utilizzate per le rivalutazioni sono:</a:t>
            </a:r>
          </a:p>
          <a:p>
            <a:pPr marL="990600" lvl="1" indent="-533400">
              <a:buFontTx/>
              <a:buChar char="•"/>
            </a:pPr>
            <a:r>
              <a:rPr lang="it-IT" smtClean="0"/>
              <a:t>rivalutazione del solo valore lordo; </a:t>
            </a:r>
          </a:p>
          <a:p>
            <a:pPr marL="990600" lvl="1" indent="-533400">
              <a:buFontTx/>
              <a:buChar char="•"/>
            </a:pPr>
            <a:r>
              <a:rPr lang="it-IT" smtClean="0"/>
              <a:t>riduzione del fondo ammortamento; </a:t>
            </a:r>
          </a:p>
          <a:p>
            <a:pPr marL="990600" lvl="1" indent="-533400">
              <a:buFontTx/>
              <a:buChar char="•"/>
            </a:pPr>
            <a:r>
              <a:rPr lang="it-IT" smtClean="0"/>
              <a:t>rivalutazione del valore lordo e del relativo fondo ammortamento. </a:t>
            </a:r>
          </a:p>
        </p:txBody>
      </p:sp>
    </p:spTree>
    <p:extLst>
      <p:ext uri="{BB962C8B-B14F-4D97-AF65-F5344CB8AC3E}">
        <p14:creationId xmlns:p14="http://schemas.microsoft.com/office/powerpoint/2010/main" val="3660793788"/>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802606" y="9526"/>
            <a:ext cx="8415338" cy="1115219"/>
          </a:xfrm>
        </p:spPr>
        <p:txBody>
          <a:bodyPr/>
          <a:lstStyle/>
          <a:p>
            <a:r>
              <a:rPr lang="it-IT" dirty="0" smtClean="0"/>
              <a:t>Rivalutazioni</a:t>
            </a:r>
            <a:endParaRPr lang="it-IT" dirty="0"/>
          </a:p>
        </p:txBody>
      </p:sp>
      <p:sp>
        <p:nvSpPr>
          <p:cNvPr id="3" name="Segnaposto contenuto 2"/>
          <p:cNvSpPr>
            <a:spLocks noGrp="1"/>
          </p:cNvSpPr>
          <p:nvPr>
            <p:ph idx="1"/>
          </p:nvPr>
        </p:nvSpPr>
        <p:spPr>
          <a:xfrm>
            <a:off x="1785118" y="1484785"/>
            <a:ext cx="8919394" cy="4233863"/>
          </a:xfrm>
        </p:spPr>
        <p:txBody>
          <a:bodyPr>
            <a:normAutofit fontScale="92500" lnSpcReduction="20000"/>
          </a:bodyPr>
          <a:lstStyle/>
          <a:p>
            <a:pPr lvl="0"/>
            <a:r>
              <a:rPr lang="it-IT" sz="2000" dirty="0">
                <a:latin typeface="+mj-lt"/>
              </a:rPr>
              <a:t>Nel corso degli ultimi anni si sono avute alcune disposizioni inerenti alla rivalutazione degli elementi dell’attivo, tra cui:</a:t>
            </a:r>
          </a:p>
          <a:p>
            <a:pPr lvl="0">
              <a:buFontTx/>
              <a:buChar char="-"/>
            </a:pPr>
            <a:r>
              <a:rPr lang="it-IT" sz="2000" dirty="0">
                <a:latin typeface="+mj-lt"/>
              </a:rPr>
              <a:t> </a:t>
            </a:r>
            <a:r>
              <a:rPr lang="it-IT" sz="2000" dirty="0" err="1">
                <a:latin typeface="+mj-lt"/>
              </a:rPr>
              <a:t>dlgs</a:t>
            </a:r>
            <a:r>
              <a:rPr lang="it-IT" sz="2000" dirty="0">
                <a:latin typeface="+mj-lt"/>
              </a:rPr>
              <a:t> 185/2008, art.15, co</a:t>
            </a:r>
            <a:r>
              <a:rPr lang="it-IT" sz="2000" dirty="0" err="1">
                <a:latin typeface="+mj-lt"/>
              </a:rPr>
              <a:t>.1</a:t>
            </a:r>
            <a:r>
              <a:rPr lang="it-IT" sz="2000" dirty="0">
                <a:latin typeface="+mj-lt"/>
              </a:rPr>
              <a:t>6 e ss., rivalutazione di beni immobili</a:t>
            </a:r>
          </a:p>
          <a:p>
            <a:pPr lvl="0">
              <a:buFontTx/>
              <a:buChar char="-"/>
            </a:pPr>
            <a:r>
              <a:rPr lang="it-IT" sz="2000" dirty="0">
                <a:latin typeface="+mj-lt"/>
              </a:rPr>
              <a:t> Leggi finanziarie 2008, 2010, dl 70/2011, rivalutazione di terreni e partecipazioni, legge di stabilità 2013 (riferita, però,  a persone fisiche, società semplici ed enti non commerciali )</a:t>
            </a:r>
          </a:p>
          <a:p>
            <a:pPr algn="just"/>
            <a:r>
              <a:rPr lang="it-IT" sz="2000" dirty="0" err="1">
                <a:latin typeface="+mj-lt"/>
              </a:rPr>
              <a:t>Assonime</a:t>
            </a:r>
            <a:r>
              <a:rPr lang="it-IT" sz="2000" dirty="0">
                <a:latin typeface="+mj-lt"/>
              </a:rPr>
              <a:t> ha recentemente definito le casistiche che si possono verificare, affinché un bene rivalutato con una precedente norma possa essere nuovamente rivalutato al “valore economico”:</a:t>
            </a:r>
          </a:p>
          <a:p>
            <a:pPr marL="402359" indent="-402359" algn="just">
              <a:buAutoNum type="arabicPeriod"/>
            </a:pPr>
            <a:r>
              <a:rPr lang="it-IT" sz="2000" dirty="0">
                <a:latin typeface="+mj-lt"/>
              </a:rPr>
              <a:t>La precedente rivalutazione è stata precedentemente parziale;</a:t>
            </a:r>
          </a:p>
          <a:p>
            <a:pPr marL="402359" indent="-402359" algn="just">
              <a:buAutoNum type="arabicPeriod"/>
            </a:pPr>
            <a:r>
              <a:rPr lang="it-IT" sz="2000" dirty="0">
                <a:latin typeface="+mj-lt"/>
              </a:rPr>
              <a:t>Il valore contabile/fiscale del bene precedentemente rivalutato può essere inferiore al valore economico per effetto degli ammortamenti medio tempore;</a:t>
            </a:r>
          </a:p>
          <a:p>
            <a:pPr marL="402359" indent="-402359" algn="just">
              <a:buAutoNum type="arabicPeriod"/>
            </a:pPr>
            <a:r>
              <a:rPr lang="it-IT" sz="2000" dirty="0">
                <a:latin typeface="+mj-lt"/>
              </a:rPr>
              <a:t>Il valore economico può essere accresciuto nel corso del tempo (</a:t>
            </a:r>
            <a:r>
              <a:rPr lang="it-IT" sz="2000" dirty="0" err="1">
                <a:latin typeface="+mj-lt"/>
              </a:rPr>
              <a:t>Assonime</a:t>
            </a:r>
            <a:r>
              <a:rPr lang="it-IT" sz="2000" dirty="0">
                <a:latin typeface="+mj-lt"/>
              </a:rPr>
              <a:t>, Approfondimento n. 2 del 7 Febbraio 2013).</a:t>
            </a:r>
          </a:p>
          <a:p>
            <a:pPr algn="just"/>
            <a:r>
              <a:rPr lang="it-IT" sz="2000" dirty="0">
                <a:latin typeface="+mj-lt"/>
              </a:rPr>
              <a:t> </a:t>
            </a:r>
          </a:p>
          <a:p>
            <a:pPr algn="just"/>
            <a:endParaRPr lang="it-IT" sz="2000" dirty="0">
              <a:latin typeface="+mj-lt"/>
            </a:endParaRPr>
          </a:p>
          <a:p>
            <a:endParaRPr lang="it-IT" sz="2000" dirty="0">
              <a:latin typeface="+mj-lt"/>
            </a:endParaRPr>
          </a:p>
        </p:txBody>
      </p:sp>
    </p:spTree>
    <p:extLst>
      <p:ext uri="{BB962C8B-B14F-4D97-AF65-F5344CB8AC3E}">
        <p14:creationId xmlns:p14="http://schemas.microsoft.com/office/powerpoint/2010/main" val="235523659"/>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ChangeArrowheads="1"/>
          </p:cNvSpPr>
          <p:nvPr/>
        </p:nvSpPr>
        <p:spPr bwMode="auto">
          <a:xfrm>
            <a:off x="1885156" y="304800"/>
            <a:ext cx="3906838" cy="1143000"/>
          </a:xfrm>
          <a:prstGeom prst="rect">
            <a:avLst/>
          </a:prstGeom>
          <a:noFill/>
          <a:ln w="9525">
            <a:noFill/>
            <a:miter lim="800000"/>
            <a:headEnd/>
            <a:tailEnd/>
          </a:ln>
        </p:spPr>
        <p:txBody>
          <a:bodyPr lIns="92075" tIns="46038" rIns="92075" bIns="46038" anchor="ctr"/>
          <a:lstStyle/>
          <a:p>
            <a:pPr algn="ctr" defTabSz="762000" eaLnBrk="0" hangingPunct="0"/>
            <a:endParaRPr lang="it-IT" sz="2800" b="1">
              <a:solidFill>
                <a:schemeClr val="tx2"/>
              </a:solidFill>
              <a:latin typeface="Arial" charset="0"/>
            </a:endParaRPr>
          </a:p>
          <a:p>
            <a:pPr algn="ctr" defTabSz="762000" eaLnBrk="0" hangingPunct="0"/>
            <a:r>
              <a:rPr lang="it-IT" sz="3200">
                <a:solidFill>
                  <a:srgbClr val="660066"/>
                </a:solidFill>
              </a:rPr>
              <a:t>RIPRISTINI</a:t>
            </a:r>
            <a:r>
              <a:rPr lang="it-IT" sz="2800" b="1">
                <a:solidFill>
                  <a:schemeClr val="tx2"/>
                </a:solidFill>
                <a:latin typeface="Arial" charset="0"/>
              </a:rPr>
              <a:t/>
            </a:r>
            <a:br>
              <a:rPr lang="it-IT" sz="2800" b="1">
                <a:solidFill>
                  <a:schemeClr val="tx2"/>
                </a:solidFill>
                <a:latin typeface="Arial" charset="0"/>
              </a:rPr>
            </a:br>
            <a:endParaRPr lang="it-IT" sz="2800" b="1" i="1">
              <a:solidFill>
                <a:schemeClr val="tx2"/>
              </a:solidFill>
              <a:latin typeface="Arial" charset="0"/>
            </a:endParaRPr>
          </a:p>
        </p:txBody>
      </p:sp>
      <p:sp>
        <p:nvSpPr>
          <p:cNvPr id="1053699" name="Rectangle 3"/>
          <p:cNvSpPr>
            <a:spLocks noChangeArrowheads="1"/>
          </p:cNvSpPr>
          <p:nvPr/>
        </p:nvSpPr>
        <p:spPr bwMode="auto">
          <a:xfrm>
            <a:off x="1726406" y="311150"/>
            <a:ext cx="4114800" cy="1054100"/>
          </a:xfrm>
          <a:prstGeom prst="rect">
            <a:avLst/>
          </a:prstGeom>
          <a:noFill/>
          <a:ln w="12700">
            <a:solidFill>
              <a:schemeClr val="tx1"/>
            </a:solidFill>
            <a:miter lim="800000"/>
            <a:headEnd/>
            <a:tailEnd/>
          </a:ln>
          <a:effectLst/>
        </p:spPr>
        <p:txBody>
          <a:bodyPr wrap="none" anchor="ctr"/>
          <a:lstStyle/>
          <a:p>
            <a:pPr>
              <a:defRPr/>
            </a:pPr>
            <a:endParaRPr lang="it-IT"/>
          </a:p>
        </p:txBody>
      </p:sp>
      <p:sp>
        <p:nvSpPr>
          <p:cNvPr id="5125" name="Rectangle 4"/>
          <p:cNvSpPr>
            <a:spLocks noChangeArrowheads="1"/>
          </p:cNvSpPr>
          <p:nvPr/>
        </p:nvSpPr>
        <p:spPr bwMode="auto">
          <a:xfrm>
            <a:off x="1554956" y="1981200"/>
            <a:ext cx="5099050" cy="2124300"/>
          </a:xfrm>
          <a:prstGeom prst="rect">
            <a:avLst/>
          </a:prstGeom>
          <a:noFill/>
          <a:ln w="9525">
            <a:noFill/>
            <a:miter lim="800000"/>
            <a:headEnd/>
            <a:tailEnd/>
          </a:ln>
        </p:spPr>
        <p:txBody>
          <a:bodyPr lIns="92075" tIns="46038" rIns="92075" bIns="46038">
            <a:spAutoFit/>
          </a:bodyPr>
          <a:lstStyle/>
          <a:p>
            <a:pPr defTabSz="762000" eaLnBrk="0" hangingPunct="0"/>
            <a:r>
              <a:rPr lang="it-IT" sz="2200" b="1">
                <a:solidFill>
                  <a:schemeClr val="accent2"/>
                </a:solidFill>
                <a:latin typeface="Arial" charset="0"/>
              </a:rPr>
              <a:t>Se i motivi della </a:t>
            </a:r>
            <a:r>
              <a:rPr lang="it-IT" sz="2200" b="1" u="sng">
                <a:solidFill>
                  <a:schemeClr val="accent2"/>
                </a:solidFill>
                <a:latin typeface="Arial" charset="0"/>
              </a:rPr>
              <a:t>perdita duratura</a:t>
            </a:r>
            <a:r>
              <a:rPr lang="it-IT" sz="2200" b="1">
                <a:solidFill>
                  <a:schemeClr val="accent2"/>
                </a:solidFill>
                <a:latin typeface="Arial" charset="0"/>
              </a:rPr>
              <a:t> vengono meno, la legge impone di eliminare la svalutazione operata.</a:t>
            </a:r>
          </a:p>
          <a:p>
            <a:pPr defTabSz="762000" eaLnBrk="0" hangingPunct="0"/>
            <a:r>
              <a:rPr lang="it-IT" sz="2200" b="1">
                <a:solidFill>
                  <a:schemeClr val="accent2"/>
                </a:solidFill>
                <a:latin typeface="Arial" charset="0"/>
              </a:rPr>
              <a:t>Non si tratta di rivalutare, bensì di</a:t>
            </a:r>
          </a:p>
          <a:p>
            <a:pPr defTabSz="762000" eaLnBrk="0" hangingPunct="0"/>
            <a:r>
              <a:rPr lang="it-IT" sz="2200" b="1">
                <a:solidFill>
                  <a:schemeClr val="accent2"/>
                </a:solidFill>
                <a:latin typeface="Arial" charset="0"/>
              </a:rPr>
              <a:t>“RIPRISTINARE” il valore originario del bene!</a:t>
            </a:r>
          </a:p>
        </p:txBody>
      </p:sp>
      <p:sp>
        <p:nvSpPr>
          <p:cNvPr id="5126" name="Rectangle 5"/>
          <p:cNvSpPr>
            <a:spLocks noChangeArrowheads="1"/>
          </p:cNvSpPr>
          <p:nvPr/>
        </p:nvSpPr>
        <p:spPr bwMode="auto">
          <a:xfrm>
            <a:off x="6888957" y="1700213"/>
            <a:ext cx="3648075" cy="2124300"/>
          </a:xfrm>
          <a:prstGeom prst="rect">
            <a:avLst/>
          </a:prstGeom>
          <a:noFill/>
          <a:ln w="9525">
            <a:noFill/>
            <a:miter lim="800000"/>
            <a:headEnd/>
            <a:tailEnd/>
          </a:ln>
        </p:spPr>
        <p:txBody>
          <a:bodyPr lIns="92075" tIns="46038" rIns="92075" bIns="46038">
            <a:spAutoFit/>
          </a:bodyPr>
          <a:lstStyle/>
          <a:p>
            <a:pPr defTabSz="762000" eaLnBrk="0" hangingPunct="0"/>
            <a:r>
              <a:rPr lang="it-IT" sz="2200">
                <a:solidFill>
                  <a:schemeClr val="accent2"/>
                </a:solidFill>
                <a:latin typeface="Arial" charset="0"/>
              </a:rPr>
              <a:t>“</a:t>
            </a:r>
            <a:r>
              <a:rPr lang="it-IT" sz="2200" b="1">
                <a:solidFill>
                  <a:schemeClr val="accent2"/>
                </a:solidFill>
                <a:latin typeface="Arial" charset="0"/>
              </a:rPr>
              <a:t>3) ...</a:t>
            </a:r>
            <a:endParaRPr lang="it-IT" sz="2200" b="1" i="1">
              <a:solidFill>
                <a:schemeClr val="accent2"/>
              </a:solidFill>
              <a:latin typeface="Arial" charset="0"/>
            </a:endParaRPr>
          </a:p>
          <a:p>
            <a:pPr defTabSz="762000" eaLnBrk="0" hangingPunct="0"/>
            <a:r>
              <a:rPr lang="it-IT" sz="2200" b="1" i="1">
                <a:solidFill>
                  <a:schemeClr val="accent2"/>
                </a:solidFill>
                <a:latin typeface="Arial" charset="0"/>
              </a:rPr>
              <a:t>questo non può essere </a:t>
            </a:r>
          </a:p>
          <a:p>
            <a:pPr defTabSz="762000" eaLnBrk="0" hangingPunct="0"/>
            <a:r>
              <a:rPr lang="it-IT" sz="2200" b="1" i="1">
                <a:solidFill>
                  <a:schemeClr val="accent2"/>
                </a:solidFill>
                <a:latin typeface="Arial" charset="0"/>
              </a:rPr>
              <a:t>mantenuto nei successivi</a:t>
            </a:r>
          </a:p>
          <a:p>
            <a:pPr defTabSz="762000" eaLnBrk="0" hangingPunct="0"/>
            <a:r>
              <a:rPr lang="it-IT" sz="2200" b="1" i="1">
                <a:solidFill>
                  <a:schemeClr val="accent2"/>
                </a:solidFill>
                <a:latin typeface="Arial" charset="0"/>
              </a:rPr>
              <a:t>bilanci se sono venuti meno i motivi della rettifica effettuata.</a:t>
            </a:r>
          </a:p>
        </p:txBody>
      </p:sp>
      <p:sp>
        <p:nvSpPr>
          <p:cNvPr id="1053702" name="AutoShape 6"/>
          <p:cNvSpPr>
            <a:spLocks noChangeArrowheads="1"/>
          </p:cNvSpPr>
          <p:nvPr/>
        </p:nvSpPr>
        <p:spPr bwMode="auto">
          <a:xfrm>
            <a:off x="6763544" y="1600200"/>
            <a:ext cx="3949700" cy="2438400"/>
          </a:xfrm>
          <a:prstGeom prst="roundRect">
            <a:avLst>
              <a:gd name="adj" fmla="val 12495"/>
            </a:avLst>
          </a:prstGeom>
          <a:noFill/>
          <a:ln w="12700">
            <a:solidFill>
              <a:schemeClr val="tx1"/>
            </a:solidFill>
            <a:round/>
            <a:headEnd/>
            <a:tailEnd/>
          </a:ln>
          <a:effectLst/>
        </p:spPr>
        <p:txBody>
          <a:bodyPr wrap="none" anchor="ctr"/>
          <a:lstStyle/>
          <a:p>
            <a:pPr>
              <a:defRPr/>
            </a:pPr>
            <a:endParaRPr lang="it-IT"/>
          </a:p>
        </p:txBody>
      </p:sp>
      <p:sp>
        <p:nvSpPr>
          <p:cNvPr id="5128" name="Rectangle 7"/>
          <p:cNvSpPr>
            <a:spLocks noChangeArrowheads="1"/>
          </p:cNvSpPr>
          <p:nvPr/>
        </p:nvSpPr>
        <p:spPr bwMode="auto">
          <a:xfrm>
            <a:off x="8903495" y="762000"/>
            <a:ext cx="1609415" cy="813172"/>
          </a:xfrm>
          <a:prstGeom prst="rect">
            <a:avLst/>
          </a:prstGeom>
          <a:noFill/>
          <a:ln w="9525">
            <a:noFill/>
            <a:miter lim="800000"/>
            <a:headEnd/>
            <a:tailEnd/>
          </a:ln>
        </p:spPr>
        <p:txBody>
          <a:bodyPr wrap="none" lIns="92075" tIns="46038" rIns="92075" bIns="46038">
            <a:spAutoFit/>
          </a:bodyPr>
          <a:lstStyle/>
          <a:p>
            <a:pPr defTabSz="762000" eaLnBrk="0" hangingPunct="0"/>
            <a:r>
              <a:rPr lang="it-IT" b="1">
                <a:latin typeface="Arial" charset="0"/>
              </a:rPr>
              <a:t>             C.C.</a:t>
            </a:r>
          </a:p>
          <a:p>
            <a:pPr defTabSz="762000" eaLnBrk="0" hangingPunct="0">
              <a:lnSpc>
                <a:spcPct val="80000"/>
              </a:lnSpc>
            </a:pPr>
            <a:r>
              <a:rPr lang="it-IT" b="1">
                <a:latin typeface="Arial" charset="0"/>
              </a:rPr>
              <a:t>Art. 2426,</a:t>
            </a:r>
          </a:p>
          <a:p>
            <a:pPr defTabSz="762000" eaLnBrk="0" hangingPunct="0">
              <a:lnSpc>
                <a:spcPct val="80000"/>
              </a:lnSpc>
            </a:pPr>
            <a:r>
              <a:rPr lang="it-IT" b="1">
                <a:latin typeface="Arial" charset="0"/>
              </a:rPr>
              <a:t>I co., punto 3</a:t>
            </a:r>
          </a:p>
        </p:txBody>
      </p:sp>
      <p:sp>
        <p:nvSpPr>
          <p:cNvPr id="5129" name="Rectangle 8"/>
          <p:cNvSpPr>
            <a:spLocks noChangeArrowheads="1"/>
          </p:cNvSpPr>
          <p:nvPr/>
        </p:nvSpPr>
        <p:spPr bwMode="auto">
          <a:xfrm>
            <a:off x="1621631" y="4548189"/>
            <a:ext cx="7092950" cy="915987"/>
          </a:xfrm>
          <a:prstGeom prst="rect">
            <a:avLst/>
          </a:prstGeom>
          <a:noFill/>
          <a:ln w="9525">
            <a:noFill/>
            <a:miter lim="800000"/>
            <a:headEnd/>
            <a:tailEnd/>
          </a:ln>
        </p:spPr>
        <p:txBody>
          <a:bodyPr wrap="none" lIns="92075" tIns="46038" rIns="92075" bIns="46038">
            <a:spAutoFit/>
          </a:bodyPr>
          <a:lstStyle/>
          <a:p>
            <a:pPr defTabSz="762000" eaLnBrk="0" hangingPunct="0"/>
            <a:r>
              <a:rPr lang="it-IT" b="1">
                <a:solidFill>
                  <a:schemeClr val="accent2"/>
                </a:solidFill>
                <a:latin typeface="Arial" charset="0"/>
              </a:rPr>
              <a:t>               Impianti                          a     A.5 Altri ricavi e proventi</a:t>
            </a:r>
          </a:p>
          <a:p>
            <a:pPr defTabSz="762000" eaLnBrk="0" hangingPunct="0"/>
            <a:r>
              <a:rPr lang="it-IT" b="1">
                <a:solidFill>
                  <a:schemeClr val="accent2"/>
                </a:solidFill>
                <a:latin typeface="Arial" charset="0"/>
              </a:rPr>
              <a:t>                                                                               </a:t>
            </a:r>
            <a:r>
              <a:rPr lang="it-IT" b="1" i="1">
                <a:solidFill>
                  <a:schemeClr val="accent2"/>
                </a:solidFill>
                <a:latin typeface="Arial" charset="0"/>
              </a:rPr>
              <a:t>oppure</a:t>
            </a:r>
          </a:p>
          <a:p>
            <a:pPr defTabSz="762000" eaLnBrk="0" hangingPunct="0"/>
            <a:r>
              <a:rPr lang="it-IT" b="1" i="1">
                <a:solidFill>
                  <a:schemeClr val="accent2"/>
                </a:solidFill>
                <a:latin typeface="Arial" charset="0"/>
              </a:rPr>
              <a:t>     </a:t>
            </a:r>
            <a:r>
              <a:rPr lang="it-IT" b="1">
                <a:solidFill>
                  <a:schemeClr val="accent2"/>
                </a:solidFill>
                <a:latin typeface="Arial" charset="0"/>
              </a:rPr>
              <a:t>                                                   a      E.20  Proventi straordinari</a:t>
            </a:r>
          </a:p>
        </p:txBody>
      </p:sp>
      <p:sp>
        <p:nvSpPr>
          <p:cNvPr id="1053705" name="Line 9"/>
          <p:cNvSpPr>
            <a:spLocks noChangeShapeType="1"/>
          </p:cNvSpPr>
          <p:nvPr/>
        </p:nvSpPr>
        <p:spPr bwMode="auto">
          <a:xfrm>
            <a:off x="1720056" y="4572000"/>
            <a:ext cx="3136900" cy="0"/>
          </a:xfrm>
          <a:prstGeom prst="line">
            <a:avLst/>
          </a:prstGeom>
          <a:noFill/>
          <a:ln w="12700">
            <a:solidFill>
              <a:schemeClr val="tx1"/>
            </a:solidFill>
            <a:round/>
            <a:headEnd type="none" w="sm" len="sm"/>
            <a:tailEnd type="none" w="sm" len="sm"/>
          </a:ln>
          <a:effectLst/>
        </p:spPr>
        <p:txBody>
          <a:bodyPr wrap="none" anchor="ctr"/>
          <a:lstStyle/>
          <a:p>
            <a:pPr>
              <a:defRPr/>
            </a:pPr>
            <a:endParaRPr lang="it-IT"/>
          </a:p>
        </p:txBody>
      </p:sp>
      <p:sp>
        <p:nvSpPr>
          <p:cNvPr id="1053706" name="Line 10"/>
          <p:cNvSpPr>
            <a:spLocks noChangeShapeType="1"/>
          </p:cNvSpPr>
          <p:nvPr/>
        </p:nvSpPr>
        <p:spPr bwMode="auto">
          <a:xfrm>
            <a:off x="5599906" y="4572000"/>
            <a:ext cx="3138488" cy="0"/>
          </a:xfrm>
          <a:prstGeom prst="line">
            <a:avLst/>
          </a:prstGeom>
          <a:noFill/>
          <a:ln w="12700">
            <a:solidFill>
              <a:schemeClr val="tx1"/>
            </a:solidFill>
            <a:round/>
            <a:headEnd type="none" w="sm" len="sm"/>
            <a:tailEnd type="none" w="sm" len="sm"/>
          </a:ln>
          <a:effectLst/>
        </p:spPr>
        <p:txBody>
          <a:bodyPr wrap="none" anchor="ctr"/>
          <a:lstStyle/>
          <a:p>
            <a:pPr>
              <a:defRPr/>
            </a:pPr>
            <a:endParaRPr lang="it-IT"/>
          </a:p>
        </p:txBody>
      </p:sp>
    </p:spTree>
    <p:extLst>
      <p:ext uri="{BB962C8B-B14F-4D97-AF65-F5344CB8AC3E}">
        <p14:creationId xmlns:p14="http://schemas.microsoft.com/office/powerpoint/2010/main" val="3379338350"/>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ChangeArrowheads="1"/>
          </p:cNvSpPr>
          <p:nvPr/>
        </p:nvSpPr>
        <p:spPr bwMode="auto">
          <a:xfrm>
            <a:off x="1720056" y="304800"/>
            <a:ext cx="6935788" cy="1143000"/>
          </a:xfrm>
          <a:prstGeom prst="rect">
            <a:avLst/>
          </a:prstGeom>
          <a:noFill/>
          <a:ln w="9525">
            <a:noFill/>
            <a:miter lim="800000"/>
            <a:headEnd/>
            <a:tailEnd/>
          </a:ln>
        </p:spPr>
        <p:txBody>
          <a:bodyPr lIns="92075" tIns="46038" rIns="92075" bIns="46038" anchor="ctr"/>
          <a:lstStyle/>
          <a:p>
            <a:pPr algn="ctr" defTabSz="762000" eaLnBrk="0" hangingPunct="0"/>
            <a:r>
              <a:rPr lang="it-IT" sz="3600">
                <a:solidFill>
                  <a:srgbClr val="660066"/>
                </a:solidFill>
              </a:rPr>
              <a:t>MANUTENZIONI E RIPARAZIONI</a:t>
            </a:r>
          </a:p>
        </p:txBody>
      </p:sp>
      <p:sp>
        <p:nvSpPr>
          <p:cNvPr id="1059843" name="Rectangle 3"/>
          <p:cNvSpPr>
            <a:spLocks noChangeArrowheads="1"/>
          </p:cNvSpPr>
          <p:nvPr/>
        </p:nvSpPr>
        <p:spPr bwMode="auto">
          <a:xfrm>
            <a:off x="1726406" y="311150"/>
            <a:ext cx="6921500" cy="1054100"/>
          </a:xfrm>
          <a:prstGeom prst="rect">
            <a:avLst/>
          </a:prstGeom>
          <a:noFill/>
          <a:ln w="12700">
            <a:solidFill>
              <a:schemeClr val="tx1"/>
            </a:solidFill>
            <a:miter lim="800000"/>
            <a:headEnd/>
            <a:tailEnd/>
          </a:ln>
          <a:effectLst/>
        </p:spPr>
        <p:txBody>
          <a:bodyPr wrap="none" anchor="ctr"/>
          <a:lstStyle/>
          <a:p>
            <a:pPr>
              <a:defRPr/>
            </a:pPr>
            <a:endParaRPr lang="it-IT"/>
          </a:p>
        </p:txBody>
      </p:sp>
      <p:sp>
        <p:nvSpPr>
          <p:cNvPr id="51204" name="Rectangle 4"/>
          <p:cNvSpPr>
            <a:spLocks noChangeArrowheads="1"/>
          </p:cNvSpPr>
          <p:nvPr/>
        </p:nvSpPr>
        <p:spPr bwMode="auto">
          <a:xfrm>
            <a:off x="3040856" y="1752600"/>
            <a:ext cx="5738750" cy="400752"/>
          </a:xfrm>
          <a:prstGeom prst="rect">
            <a:avLst/>
          </a:prstGeom>
          <a:noFill/>
          <a:ln w="9525">
            <a:noFill/>
            <a:miter lim="800000"/>
            <a:headEnd/>
            <a:tailEnd/>
          </a:ln>
        </p:spPr>
        <p:txBody>
          <a:bodyPr wrap="none" lIns="92075" tIns="46038" rIns="92075" bIns="46038">
            <a:spAutoFit/>
          </a:bodyPr>
          <a:lstStyle/>
          <a:p>
            <a:pPr defTabSz="762000" eaLnBrk="0" hangingPunct="0"/>
            <a:r>
              <a:rPr lang="it-IT" sz="2000" b="1">
                <a:solidFill>
                  <a:schemeClr val="accent2"/>
                </a:solidFill>
                <a:latin typeface="Arial" charset="0"/>
              </a:rPr>
              <a:t>Da un punto di vista contabile si distinguono:</a:t>
            </a:r>
          </a:p>
        </p:txBody>
      </p:sp>
      <p:sp>
        <p:nvSpPr>
          <p:cNvPr id="51205" name="Rectangle 5"/>
          <p:cNvSpPr>
            <a:spLocks noChangeArrowheads="1"/>
          </p:cNvSpPr>
          <p:nvPr/>
        </p:nvSpPr>
        <p:spPr bwMode="auto">
          <a:xfrm>
            <a:off x="1472406" y="2225675"/>
            <a:ext cx="4457700" cy="1108638"/>
          </a:xfrm>
          <a:prstGeom prst="rect">
            <a:avLst/>
          </a:prstGeom>
          <a:noFill/>
          <a:ln w="9525">
            <a:noFill/>
            <a:miter lim="800000"/>
            <a:headEnd/>
            <a:tailEnd/>
          </a:ln>
        </p:spPr>
        <p:txBody>
          <a:bodyPr lIns="92075" tIns="46038" rIns="92075" bIns="46038">
            <a:spAutoFit/>
          </a:bodyPr>
          <a:lstStyle/>
          <a:p>
            <a:pPr defTabSz="762000" eaLnBrk="0" hangingPunct="0"/>
            <a:r>
              <a:rPr lang="it-IT" sz="2200" b="1">
                <a:solidFill>
                  <a:schemeClr val="accent2"/>
                </a:solidFill>
                <a:latin typeface="Arial" charset="0"/>
              </a:rPr>
              <a:t>ORDINARIE, per mantenere</a:t>
            </a:r>
          </a:p>
          <a:p>
            <a:pPr defTabSz="762000" eaLnBrk="0" hangingPunct="0"/>
            <a:r>
              <a:rPr lang="it-IT" sz="2200" b="1">
                <a:solidFill>
                  <a:schemeClr val="accent2"/>
                </a:solidFill>
                <a:latin typeface="Arial" charset="0"/>
              </a:rPr>
              <a:t>in piena efficienza e funzionalità l’immobilizzazione</a:t>
            </a:r>
          </a:p>
        </p:txBody>
      </p:sp>
      <p:sp>
        <p:nvSpPr>
          <p:cNvPr id="51206" name="Rectangle 6"/>
          <p:cNvSpPr>
            <a:spLocks noChangeArrowheads="1"/>
          </p:cNvSpPr>
          <p:nvPr/>
        </p:nvSpPr>
        <p:spPr bwMode="auto">
          <a:xfrm>
            <a:off x="5998370" y="2209800"/>
            <a:ext cx="5051425" cy="1785746"/>
          </a:xfrm>
          <a:prstGeom prst="rect">
            <a:avLst/>
          </a:prstGeom>
          <a:noFill/>
          <a:ln w="9525">
            <a:noFill/>
            <a:miter lim="800000"/>
            <a:headEnd/>
            <a:tailEnd/>
          </a:ln>
        </p:spPr>
        <p:txBody>
          <a:bodyPr lIns="92075" tIns="46038" rIns="92075" bIns="46038">
            <a:spAutoFit/>
          </a:bodyPr>
          <a:lstStyle/>
          <a:p>
            <a:pPr defTabSz="762000" eaLnBrk="0" hangingPunct="0"/>
            <a:r>
              <a:rPr lang="it-IT" sz="2200" b="1">
                <a:solidFill>
                  <a:schemeClr val="accent2"/>
                </a:solidFill>
                <a:latin typeface="Arial" charset="0"/>
              </a:rPr>
              <a:t>STRAORDINARIE, determinano</a:t>
            </a:r>
          </a:p>
          <a:p>
            <a:pPr defTabSz="762000" eaLnBrk="0" hangingPunct="0"/>
            <a:r>
              <a:rPr lang="it-IT" sz="2200" b="1">
                <a:solidFill>
                  <a:schemeClr val="accent2"/>
                </a:solidFill>
                <a:latin typeface="Arial" charset="0"/>
              </a:rPr>
              <a:t>il miglioramento funzionale e strutturale dell’immobilizzazione, aumentandone la capacità produttiva</a:t>
            </a:r>
          </a:p>
        </p:txBody>
      </p:sp>
      <p:sp>
        <p:nvSpPr>
          <p:cNvPr id="1059847" name="AutoShape 7"/>
          <p:cNvSpPr>
            <a:spLocks noChangeArrowheads="1"/>
          </p:cNvSpPr>
          <p:nvPr/>
        </p:nvSpPr>
        <p:spPr bwMode="auto">
          <a:xfrm>
            <a:off x="3048794" y="4060825"/>
            <a:ext cx="728662" cy="520700"/>
          </a:xfrm>
          <a:prstGeom prst="downArrow">
            <a:avLst>
              <a:gd name="adj1" fmla="val 50000"/>
              <a:gd name="adj2" fmla="val 50005"/>
            </a:avLst>
          </a:prstGeom>
          <a:solidFill>
            <a:schemeClr val="accent1"/>
          </a:solidFill>
          <a:ln w="12700">
            <a:solidFill>
              <a:schemeClr val="tx1"/>
            </a:solidFill>
            <a:miter lim="800000"/>
            <a:headEnd/>
            <a:tailEnd/>
          </a:ln>
          <a:effectLst/>
        </p:spPr>
        <p:txBody>
          <a:bodyPr wrap="none" anchor="ctr"/>
          <a:lstStyle/>
          <a:p>
            <a:pPr>
              <a:defRPr/>
            </a:pPr>
            <a:endParaRPr lang="it-IT"/>
          </a:p>
        </p:txBody>
      </p:sp>
      <p:sp>
        <p:nvSpPr>
          <p:cNvPr id="1059848" name="AutoShape 8"/>
          <p:cNvSpPr>
            <a:spLocks noChangeArrowheads="1"/>
          </p:cNvSpPr>
          <p:nvPr/>
        </p:nvSpPr>
        <p:spPr bwMode="auto">
          <a:xfrm>
            <a:off x="7506494" y="4137025"/>
            <a:ext cx="728662" cy="520700"/>
          </a:xfrm>
          <a:prstGeom prst="downArrow">
            <a:avLst>
              <a:gd name="adj1" fmla="val 50000"/>
              <a:gd name="adj2" fmla="val 50005"/>
            </a:avLst>
          </a:prstGeom>
          <a:solidFill>
            <a:schemeClr val="accent1"/>
          </a:solidFill>
          <a:ln w="12700">
            <a:solidFill>
              <a:schemeClr val="tx1"/>
            </a:solidFill>
            <a:miter lim="800000"/>
            <a:headEnd/>
            <a:tailEnd/>
          </a:ln>
          <a:effectLst/>
        </p:spPr>
        <p:txBody>
          <a:bodyPr wrap="none" anchor="ctr"/>
          <a:lstStyle/>
          <a:p>
            <a:pPr>
              <a:defRPr/>
            </a:pPr>
            <a:endParaRPr lang="it-IT"/>
          </a:p>
        </p:txBody>
      </p:sp>
      <p:sp>
        <p:nvSpPr>
          <p:cNvPr id="51209" name="Rectangle 9"/>
          <p:cNvSpPr>
            <a:spLocks noChangeArrowheads="1"/>
          </p:cNvSpPr>
          <p:nvPr/>
        </p:nvSpPr>
        <p:spPr bwMode="auto">
          <a:xfrm>
            <a:off x="1951832" y="4770438"/>
            <a:ext cx="2750753" cy="400752"/>
          </a:xfrm>
          <a:prstGeom prst="rect">
            <a:avLst/>
          </a:prstGeom>
          <a:noFill/>
          <a:ln w="9525">
            <a:noFill/>
            <a:miter lim="800000"/>
            <a:headEnd/>
            <a:tailEnd/>
          </a:ln>
        </p:spPr>
        <p:txBody>
          <a:bodyPr wrap="none" lIns="92075" tIns="46038" rIns="92075" bIns="46038">
            <a:spAutoFit/>
          </a:bodyPr>
          <a:lstStyle/>
          <a:p>
            <a:pPr defTabSz="762000" eaLnBrk="0" hangingPunct="0"/>
            <a:r>
              <a:rPr lang="it-IT" sz="2000" b="1">
                <a:solidFill>
                  <a:schemeClr val="accent2"/>
                </a:solidFill>
                <a:latin typeface="Arial" charset="0"/>
              </a:rPr>
              <a:t>COSTI DI ESERCIZIO</a:t>
            </a:r>
          </a:p>
        </p:txBody>
      </p:sp>
      <p:sp>
        <p:nvSpPr>
          <p:cNvPr id="51210" name="Rectangle 10"/>
          <p:cNvSpPr>
            <a:spLocks noChangeArrowheads="1"/>
          </p:cNvSpPr>
          <p:nvPr/>
        </p:nvSpPr>
        <p:spPr bwMode="auto">
          <a:xfrm>
            <a:off x="6179345" y="4724400"/>
            <a:ext cx="3190169" cy="400752"/>
          </a:xfrm>
          <a:prstGeom prst="rect">
            <a:avLst/>
          </a:prstGeom>
          <a:noFill/>
          <a:ln w="9525">
            <a:noFill/>
            <a:miter lim="800000"/>
            <a:headEnd/>
            <a:tailEnd/>
          </a:ln>
        </p:spPr>
        <p:txBody>
          <a:bodyPr wrap="none" lIns="92075" tIns="46038" rIns="92075" bIns="46038">
            <a:spAutoFit/>
          </a:bodyPr>
          <a:lstStyle/>
          <a:p>
            <a:pPr defTabSz="762000" eaLnBrk="0" hangingPunct="0"/>
            <a:r>
              <a:rPr lang="it-IT" sz="2000" b="1">
                <a:solidFill>
                  <a:schemeClr val="accent2"/>
                </a:solidFill>
                <a:latin typeface="Arial" charset="0"/>
              </a:rPr>
              <a:t>COSTI CAPITALIZZABILI</a:t>
            </a:r>
          </a:p>
        </p:txBody>
      </p:sp>
      <p:sp>
        <p:nvSpPr>
          <p:cNvPr id="51211" name="Rectangle 11"/>
          <p:cNvSpPr>
            <a:spLocks noChangeArrowheads="1"/>
          </p:cNvSpPr>
          <p:nvPr/>
        </p:nvSpPr>
        <p:spPr bwMode="auto">
          <a:xfrm>
            <a:off x="1951831" y="5326064"/>
            <a:ext cx="6115050" cy="1190625"/>
          </a:xfrm>
          <a:prstGeom prst="rect">
            <a:avLst/>
          </a:prstGeom>
          <a:noFill/>
          <a:ln w="9525">
            <a:noFill/>
            <a:miter lim="800000"/>
            <a:headEnd/>
            <a:tailEnd/>
          </a:ln>
        </p:spPr>
        <p:txBody>
          <a:bodyPr wrap="none" lIns="92075" tIns="46038" rIns="92075" bIns="46038">
            <a:spAutoFit/>
          </a:bodyPr>
          <a:lstStyle/>
          <a:p>
            <a:pPr defTabSz="762000" eaLnBrk="0" hangingPunct="0"/>
            <a:r>
              <a:rPr lang="it-IT" b="1">
                <a:solidFill>
                  <a:schemeClr val="accent2"/>
                </a:solidFill>
                <a:latin typeface="Arial" charset="0"/>
              </a:rPr>
              <a:t>La capitalizzazione, in fase di assestamento, sarà:</a:t>
            </a:r>
          </a:p>
          <a:p>
            <a:pPr defTabSz="762000" eaLnBrk="0" hangingPunct="0"/>
            <a:endParaRPr lang="it-IT" b="1">
              <a:solidFill>
                <a:schemeClr val="accent2"/>
              </a:solidFill>
              <a:latin typeface="Arial" charset="0"/>
            </a:endParaRPr>
          </a:p>
          <a:p>
            <a:pPr defTabSz="762000" eaLnBrk="0" hangingPunct="0"/>
            <a:r>
              <a:rPr lang="it-IT" b="1">
                <a:solidFill>
                  <a:schemeClr val="accent2"/>
                </a:solidFill>
                <a:latin typeface="Arial" charset="0"/>
              </a:rPr>
              <a:t>Impianti                 a  A.4 Incrementi di Immobilizzazioni</a:t>
            </a:r>
          </a:p>
          <a:p>
            <a:pPr defTabSz="762000" eaLnBrk="0" hangingPunct="0"/>
            <a:r>
              <a:rPr lang="it-IT" b="1">
                <a:solidFill>
                  <a:schemeClr val="accent2"/>
                </a:solidFill>
                <a:latin typeface="Arial" charset="0"/>
              </a:rPr>
              <a:t>                                           per lavori interni</a:t>
            </a:r>
          </a:p>
        </p:txBody>
      </p:sp>
      <p:sp>
        <p:nvSpPr>
          <p:cNvPr id="1059852" name="Line 12"/>
          <p:cNvSpPr>
            <a:spLocks noChangeShapeType="1"/>
          </p:cNvSpPr>
          <p:nvPr/>
        </p:nvSpPr>
        <p:spPr bwMode="auto">
          <a:xfrm>
            <a:off x="1885156" y="5807075"/>
            <a:ext cx="1981200" cy="0"/>
          </a:xfrm>
          <a:prstGeom prst="line">
            <a:avLst/>
          </a:prstGeom>
          <a:noFill/>
          <a:ln w="12700">
            <a:solidFill>
              <a:schemeClr val="tx1"/>
            </a:solidFill>
            <a:round/>
            <a:headEnd type="none" w="sm" len="sm"/>
            <a:tailEnd type="none" w="sm" len="sm"/>
          </a:ln>
          <a:effectLst/>
        </p:spPr>
        <p:txBody>
          <a:bodyPr wrap="none" anchor="ctr"/>
          <a:lstStyle/>
          <a:p>
            <a:pPr>
              <a:defRPr/>
            </a:pPr>
            <a:endParaRPr lang="it-IT"/>
          </a:p>
        </p:txBody>
      </p:sp>
      <p:sp>
        <p:nvSpPr>
          <p:cNvPr id="1059853" name="Line 13"/>
          <p:cNvSpPr>
            <a:spLocks noChangeShapeType="1"/>
          </p:cNvSpPr>
          <p:nvPr/>
        </p:nvSpPr>
        <p:spPr bwMode="auto">
          <a:xfrm>
            <a:off x="4196556" y="5807075"/>
            <a:ext cx="2890838" cy="0"/>
          </a:xfrm>
          <a:prstGeom prst="line">
            <a:avLst/>
          </a:prstGeom>
          <a:noFill/>
          <a:ln w="12700">
            <a:solidFill>
              <a:schemeClr val="tx1"/>
            </a:solidFill>
            <a:round/>
            <a:headEnd type="none" w="sm" len="sm"/>
            <a:tailEnd type="none" w="sm" len="sm"/>
          </a:ln>
          <a:effectLst/>
        </p:spPr>
        <p:txBody>
          <a:bodyPr wrap="none" anchor="ctr"/>
          <a:lstStyle/>
          <a:p>
            <a:pPr>
              <a:defRPr/>
            </a:pPr>
            <a:endParaRPr lang="it-IT"/>
          </a:p>
        </p:txBody>
      </p:sp>
    </p:spTree>
    <p:extLst>
      <p:ext uri="{BB962C8B-B14F-4D97-AF65-F5344CB8AC3E}">
        <p14:creationId xmlns:p14="http://schemas.microsoft.com/office/powerpoint/2010/main" val="1273621712"/>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1775620" y="620713"/>
            <a:ext cx="8415337" cy="1433512"/>
          </a:xfrm>
        </p:spPr>
        <p:txBody>
          <a:bodyPr/>
          <a:lstStyle/>
          <a:p>
            <a:pPr eaLnBrk="1" hangingPunct="1"/>
            <a:r>
              <a:rPr lang="it-IT" sz="4000"/>
              <a:t>Le informazioni (più importanti) della nota integrativa</a:t>
            </a:r>
          </a:p>
        </p:txBody>
      </p:sp>
      <p:sp>
        <p:nvSpPr>
          <p:cNvPr id="53251" name="Rectangle 3"/>
          <p:cNvSpPr>
            <a:spLocks noGrp="1" noChangeArrowheads="1"/>
          </p:cNvSpPr>
          <p:nvPr>
            <p:ph type="body" idx="1"/>
          </p:nvPr>
        </p:nvSpPr>
        <p:spPr>
          <a:xfrm>
            <a:off x="1554956" y="2017713"/>
            <a:ext cx="9290050" cy="4114800"/>
          </a:xfrm>
        </p:spPr>
        <p:txBody>
          <a:bodyPr/>
          <a:lstStyle/>
          <a:p>
            <a:pPr eaLnBrk="1" hangingPunct="1">
              <a:lnSpc>
                <a:spcPct val="90000"/>
              </a:lnSpc>
            </a:pPr>
            <a:r>
              <a:rPr lang="it-IT"/>
              <a:t>Le informazioni sulle immobilizzazioni materiali in nota integrativa possono essere riepilogate in prospetti tipo il seguente:</a:t>
            </a:r>
          </a:p>
          <a:p>
            <a:pPr eaLnBrk="1" hangingPunct="1">
              <a:lnSpc>
                <a:spcPct val="90000"/>
              </a:lnSpc>
            </a:pPr>
            <a:endParaRPr lang="it-IT"/>
          </a:p>
          <a:p>
            <a:pPr eaLnBrk="1" hangingPunct="1">
              <a:lnSpc>
                <a:spcPct val="90000"/>
              </a:lnSpc>
            </a:pPr>
            <a:endParaRPr lang="it-IT"/>
          </a:p>
          <a:p>
            <a:pPr eaLnBrk="1" hangingPunct="1">
              <a:lnSpc>
                <a:spcPct val="90000"/>
              </a:lnSpc>
            </a:pPr>
            <a:endParaRPr lang="it-IT"/>
          </a:p>
          <a:p>
            <a:pPr eaLnBrk="1" hangingPunct="1">
              <a:lnSpc>
                <a:spcPct val="90000"/>
              </a:lnSpc>
            </a:pPr>
            <a:r>
              <a:rPr lang="it-IT"/>
              <a:t>Devono essere inoltre indicate, come già detto, le modifiche dei criteri di ammortamento e dei coefficienti applicati</a:t>
            </a:r>
          </a:p>
        </p:txBody>
      </p:sp>
      <p:graphicFrame>
        <p:nvGraphicFramePr>
          <p:cNvPr id="1063940" name="Group 4"/>
          <p:cNvGraphicFramePr>
            <a:graphicFrameLocks noGrp="1"/>
          </p:cNvGraphicFramePr>
          <p:nvPr/>
        </p:nvGraphicFramePr>
        <p:xfrm>
          <a:off x="1389857" y="3352800"/>
          <a:ext cx="9394825" cy="1219200"/>
        </p:xfrm>
        <a:graphic>
          <a:graphicData uri="http://schemas.openxmlformats.org/drawingml/2006/table">
            <a:tbl>
              <a:tblPr/>
              <a:tblGrid>
                <a:gridCol w="1320800"/>
                <a:gridCol w="727075"/>
                <a:gridCol w="1057275"/>
                <a:gridCol w="874713"/>
                <a:gridCol w="1038225"/>
                <a:gridCol w="679450"/>
                <a:gridCol w="742950"/>
                <a:gridCol w="990600"/>
                <a:gridCol w="825500"/>
                <a:gridCol w="1138237"/>
              </a:tblGrid>
              <a:tr h="381000">
                <a:tc gridSpan="3">
                  <a:txBody>
                    <a:bodyPr/>
                    <a:lstStyle/>
                    <a:p>
                      <a:pPr marL="0" marR="0" lvl="0" indent="0" algn="l" defTabSz="914400" rtl="0" eaLnBrk="1" fontAlgn="base" latinLnBrk="0" hangingPunct="1">
                        <a:lnSpc>
                          <a:spcPct val="100000"/>
                        </a:lnSpc>
                        <a:spcBef>
                          <a:spcPts val="800"/>
                        </a:spcBef>
                        <a:spcAft>
                          <a:spcPct val="0"/>
                        </a:spcAft>
                        <a:buClr>
                          <a:srgbClr val="000000"/>
                        </a:buClr>
                        <a:buSzPct val="100000"/>
                        <a:buFont typeface="Times New Roman" pitchFamily="18" charset="0"/>
                        <a:buNone/>
                        <a:tabLst/>
                      </a:pPr>
                      <a:r>
                        <a:rPr kumimoji="0" lang="it-IT" sz="1600" b="0" i="0" u="none" strike="noStrike" cap="none" normalizeH="0" baseline="0" smtClean="0">
                          <a:ln>
                            <a:noFill/>
                          </a:ln>
                          <a:solidFill>
                            <a:srgbClr val="40458C"/>
                          </a:solidFill>
                          <a:effectLst/>
                          <a:latin typeface="Tahoma" pitchFamily="34" charset="0"/>
                        </a:rPr>
                        <a:t>Movimenti precedenti 1/1</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hMerge="1">
                  <a:txBody>
                    <a:bodyPr/>
                    <a:lstStyle/>
                    <a:p>
                      <a:endParaRPr lang="it-IT"/>
                    </a:p>
                  </a:txBody>
                  <a:tcPr/>
                </a:tc>
                <a:tc hMerge="1">
                  <a:txBody>
                    <a:bodyPr/>
                    <a:lstStyle/>
                    <a:p>
                      <a:endParaRPr lang="it-IT"/>
                    </a:p>
                  </a:txBody>
                  <a:tcPr/>
                </a:tc>
                <a:tc gridSpan="3">
                  <a:txBody>
                    <a:bodyPr/>
                    <a:lstStyle/>
                    <a:p>
                      <a:pPr marL="0" marR="0" lvl="0" indent="0" algn="l" defTabSz="914400" rtl="0" eaLnBrk="1" fontAlgn="base" latinLnBrk="0" hangingPunct="1">
                        <a:lnSpc>
                          <a:spcPct val="100000"/>
                        </a:lnSpc>
                        <a:spcBef>
                          <a:spcPts val="800"/>
                        </a:spcBef>
                        <a:spcAft>
                          <a:spcPct val="0"/>
                        </a:spcAft>
                        <a:buClr>
                          <a:srgbClr val="000000"/>
                        </a:buClr>
                        <a:buSzPct val="100000"/>
                        <a:buFont typeface="Times New Roman" pitchFamily="18" charset="0"/>
                        <a:buNone/>
                        <a:tabLst/>
                      </a:pPr>
                      <a:r>
                        <a:rPr kumimoji="0" lang="it-IT" sz="1600" b="0" i="0" u="none" strike="noStrike" cap="none" normalizeH="0" baseline="0" smtClean="0">
                          <a:ln>
                            <a:noFill/>
                          </a:ln>
                          <a:solidFill>
                            <a:srgbClr val="40458C"/>
                          </a:solidFill>
                          <a:effectLst/>
                          <a:latin typeface="Tahoma" pitchFamily="34" charset="0"/>
                        </a:rPr>
                        <a:t>Movimenti esercizio</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hMerge="1">
                  <a:txBody>
                    <a:bodyPr/>
                    <a:lstStyle/>
                    <a:p>
                      <a:endParaRPr lang="it-IT"/>
                    </a:p>
                  </a:txBody>
                  <a:tcPr/>
                </a:tc>
                <a:tc hMerge="1">
                  <a:txBody>
                    <a:bodyPr/>
                    <a:lstStyle/>
                    <a:p>
                      <a:endParaRPr lang="it-IT"/>
                    </a:p>
                  </a:txBody>
                  <a:tcPr/>
                </a:tc>
                <a:tc gridSpan="3">
                  <a:txBody>
                    <a:bodyPr/>
                    <a:lstStyle/>
                    <a:p>
                      <a:pPr marL="0" marR="0" lvl="0" indent="0" algn="l" defTabSz="914400" rtl="0" eaLnBrk="1" fontAlgn="base" latinLnBrk="0" hangingPunct="1">
                        <a:lnSpc>
                          <a:spcPct val="100000"/>
                        </a:lnSpc>
                        <a:spcBef>
                          <a:spcPts val="800"/>
                        </a:spcBef>
                        <a:spcAft>
                          <a:spcPct val="0"/>
                        </a:spcAft>
                        <a:buClr>
                          <a:srgbClr val="000000"/>
                        </a:buClr>
                        <a:buSzPct val="100000"/>
                        <a:buFont typeface="Times New Roman" pitchFamily="18" charset="0"/>
                        <a:buNone/>
                        <a:tabLst/>
                      </a:pPr>
                      <a:r>
                        <a:rPr kumimoji="0" lang="it-IT" sz="1600" b="0" i="0" u="none" strike="noStrike" cap="none" normalizeH="0" baseline="0" smtClean="0">
                          <a:ln>
                            <a:noFill/>
                          </a:ln>
                          <a:solidFill>
                            <a:srgbClr val="40458C"/>
                          </a:solidFill>
                          <a:effectLst/>
                          <a:latin typeface="Tahoma" pitchFamily="34" charset="0"/>
                        </a:rPr>
                        <a:t>Movimenti al 31/12</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hMerge="1">
                  <a:txBody>
                    <a:bodyPr/>
                    <a:lstStyle/>
                    <a:p>
                      <a:endParaRPr lang="it-IT"/>
                    </a:p>
                  </a:txBody>
                  <a:tcPr/>
                </a:tc>
                <a:tc hMerge="1">
                  <a:txBody>
                    <a:bodyPr/>
                    <a:lstStyle/>
                    <a:p>
                      <a:endParaRPr lang="it-IT"/>
                    </a:p>
                  </a:txBody>
                  <a:tcPr/>
                </a:tc>
                <a:tc rowSpan="2">
                  <a:txBody>
                    <a:bodyPr/>
                    <a:lstStyle/>
                    <a:p>
                      <a:pPr marL="0" marR="0" lvl="0" indent="0" algn="l" defTabSz="914400" rtl="0" eaLnBrk="1" fontAlgn="base" latinLnBrk="0" hangingPunct="1">
                        <a:lnSpc>
                          <a:spcPct val="100000"/>
                        </a:lnSpc>
                        <a:spcBef>
                          <a:spcPts val="800"/>
                        </a:spcBef>
                        <a:spcAft>
                          <a:spcPct val="0"/>
                        </a:spcAft>
                        <a:buClr>
                          <a:srgbClr val="000000"/>
                        </a:buClr>
                        <a:buSzPct val="100000"/>
                        <a:buFont typeface="Times New Roman" pitchFamily="18" charset="0"/>
                        <a:buNone/>
                        <a:tabLst/>
                      </a:pPr>
                      <a:r>
                        <a:rPr kumimoji="0" lang="it-IT" sz="1600" b="0" i="0" u="none" strike="noStrike" cap="none" normalizeH="0" baseline="0" smtClean="0">
                          <a:ln>
                            <a:noFill/>
                          </a:ln>
                          <a:solidFill>
                            <a:srgbClr val="40458C"/>
                          </a:solidFill>
                          <a:effectLst/>
                          <a:latin typeface="Tahoma" pitchFamily="34" charset="0"/>
                        </a:rPr>
                        <a:t>saldo</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419100">
                <a:tc>
                  <a:txBody>
                    <a:bodyPr/>
                    <a:lstStyle/>
                    <a:p>
                      <a:pPr marL="0" marR="0" lvl="0" indent="0" algn="l" defTabSz="914400" rtl="0" eaLnBrk="1" fontAlgn="base" latinLnBrk="0" hangingPunct="1">
                        <a:lnSpc>
                          <a:spcPct val="100000"/>
                        </a:lnSpc>
                        <a:spcBef>
                          <a:spcPts val="800"/>
                        </a:spcBef>
                        <a:spcAft>
                          <a:spcPct val="0"/>
                        </a:spcAft>
                        <a:buClr>
                          <a:srgbClr val="000000"/>
                        </a:buClr>
                        <a:buSzPct val="100000"/>
                        <a:buFont typeface="Times New Roman" pitchFamily="18" charset="0"/>
                        <a:buNone/>
                        <a:tabLst/>
                      </a:pPr>
                      <a:r>
                        <a:rPr kumimoji="0" lang="it-IT" sz="1600" b="0" i="0" u="none" strike="noStrike" cap="none" normalizeH="0" baseline="0" smtClean="0">
                          <a:ln>
                            <a:noFill/>
                          </a:ln>
                          <a:solidFill>
                            <a:srgbClr val="40458C"/>
                          </a:solidFill>
                          <a:effectLst/>
                          <a:latin typeface="Tahoma" pitchFamily="34" charset="0"/>
                        </a:rPr>
                        <a:t>costo</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800"/>
                        </a:spcBef>
                        <a:spcAft>
                          <a:spcPct val="0"/>
                        </a:spcAft>
                        <a:buClr>
                          <a:srgbClr val="000000"/>
                        </a:buClr>
                        <a:buSzPct val="100000"/>
                        <a:buFont typeface="Times New Roman" pitchFamily="18" charset="0"/>
                        <a:buNone/>
                        <a:tabLst/>
                      </a:pPr>
                      <a:r>
                        <a:rPr kumimoji="0" lang="it-IT" sz="1600" b="0" i="0" u="none" strike="noStrike" cap="none" normalizeH="0" baseline="0" smtClean="0">
                          <a:ln>
                            <a:noFill/>
                          </a:ln>
                          <a:solidFill>
                            <a:srgbClr val="40458C"/>
                          </a:solidFill>
                          <a:effectLst/>
                          <a:latin typeface="Tahoma" pitchFamily="34" charset="0"/>
                        </a:rPr>
                        <a:t>Rival.</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800"/>
                        </a:spcBef>
                        <a:spcAft>
                          <a:spcPct val="0"/>
                        </a:spcAft>
                        <a:buClr>
                          <a:srgbClr val="000000"/>
                        </a:buClr>
                        <a:buSzPct val="100000"/>
                        <a:buFont typeface="Times New Roman" pitchFamily="18" charset="0"/>
                        <a:buNone/>
                        <a:tabLst/>
                      </a:pPr>
                      <a:r>
                        <a:rPr kumimoji="0" lang="it-IT" sz="1600" b="0" i="0" u="none" strike="noStrike" cap="none" normalizeH="0" baseline="0" smtClean="0">
                          <a:ln>
                            <a:noFill/>
                          </a:ln>
                          <a:solidFill>
                            <a:srgbClr val="40458C"/>
                          </a:solidFill>
                          <a:effectLst/>
                          <a:latin typeface="Tahoma" pitchFamily="34" charset="0"/>
                        </a:rPr>
                        <a:t>Amm.to</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800"/>
                        </a:spcBef>
                        <a:spcAft>
                          <a:spcPct val="0"/>
                        </a:spcAft>
                        <a:buClr>
                          <a:srgbClr val="000000"/>
                        </a:buClr>
                        <a:buSzPct val="100000"/>
                        <a:buFont typeface="Times New Roman" pitchFamily="18" charset="0"/>
                        <a:buNone/>
                        <a:tabLst/>
                      </a:pPr>
                      <a:r>
                        <a:rPr kumimoji="0" lang="it-IT" sz="1600" b="0" i="0" u="none" strike="noStrike" cap="none" normalizeH="0" baseline="0" smtClean="0">
                          <a:ln>
                            <a:noFill/>
                          </a:ln>
                          <a:solidFill>
                            <a:srgbClr val="40458C"/>
                          </a:solidFill>
                          <a:effectLst/>
                          <a:latin typeface="Tahoma" pitchFamily="34" charset="0"/>
                        </a:rPr>
                        <a:t>Acq.</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800"/>
                        </a:spcBef>
                        <a:spcAft>
                          <a:spcPct val="0"/>
                        </a:spcAft>
                        <a:buClr>
                          <a:srgbClr val="000000"/>
                        </a:buClr>
                        <a:buSzPct val="100000"/>
                        <a:buFont typeface="Times New Roman" pitchFamily="18" charset="0"/>
                        <a:buNone/>
                        <a:tabLst/>
                      </a:pPr>
                      <a:r>
                        <a:rPr kumimoji="0" lang="it-IT" sz="1600" b="0" i="0" u="none" strike="noStrike" cap="none" normalizeH="0" baseline="0" smtClean="0">
                          <a:ln>
                            <a:noFill/>
                          </a:ln>
                          <a:solidFill>
                            <a:srgbClr val="40458C"/>
                          </a:solidFill>
                          <a:effectLst/>
                          <a:latin typeface="Tahoma" pitchFamily="34" charset="0"/>
                        </a:rPr>
                        <a:t>Spost,</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800"/>
                        </a:spcBef>
                        <a:spcAft>
                          <a:spcPct val="0"/>
                        </a:spcAft>
                        <a:buClr>
                          <a:srgbClr val="000000"/>
                        </a:buClr>
                        <a:buSzPct val="100000"/>
                        <a:buFont typeface="Times New Roman" pitchFamily="18" charset="0"/>
                        <a:buNone/>
                        <a:tabLst/>
                      </a:pPr>
                      <a:r>
                        <a:rPr kumimoji="0" lang="it-IT" sz="1600" b="0" i="0" u="none" strike="noStrike" cap="none" normalizeH="0" baseline="0" smtClean="0">
                          <a:ln>
                            <a:noFill/>
                          </a:ln>
                          <a:solidFill>
                            <a:srgbClr val="40458C"/>
                          </a:solidFill>
                          <a:effectLst/>
                          <a:latin typeface="Tahoma" pitchFamily="34" charset="0"/>
                        </a:rPr>
                        <a:t>Alien</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800"/>
                        </a:spcBef>
                        <a:spcAft>
                          <a:spcPct val="0"/>
                        </a:spcAft>
                        <a:buClr>
                          <a:srgbClr val="000000"/>
                        </a:buClr>
                        <a:buSzPct val="100000"/>
                        <a:buFont typeface="Times New Roman" pitchFamily="18" charset="0"/>
                        <a:buNone/>
                        <a:tabLst/>
                      </a:pPr>
                      <a:r>
                        <a:rPr kumimoji="0" lang="it-IT" sz="1600" b="0" i="0" u="none" strike="noStrike" cap="none" normalizeH="0" baseline="0" smtClean="0">
                          <a:ln>
                            <a:noFill/>
                          </a:ln>
                          <a:solidFill>
                            <a:srgbClr val="40458C"/>
                          </a:solidFill>
                          <a:effectLst/>
                          <a:latin typeface="Tahoma" pitchFamily="34" charset="0"/>
                        </a:rPr>
                        <a:t>Rival.</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800"/>
                        </a:spcBef>
                        <a:spcAft>
                          <a:spcPct val="0"/>
                        </a:spcAft>
                        <a:buClr>
                          <a:srgbClr val="000000"/>
                        </a:buClr>
                        <a:buSzPct val="100000"/>
                        <a:buFont typeface="Times New Roman" pitchFamily="18" charset="0"/>
                        <a:buNone/>
                        <a:tabLst/>
                      </a:pPr>
                      <a:r>
                        <a:rPr kumimoji="0" lang="it-IT" sz="1600" b="0" i="0" u="none" strike="noStrike" cap="none" normalizeH="0" baseline="0" smtClean="0">
                          <a:ln>
                            <a:noFill/>
                          </a:ln>
                          <a:solidFill>
                            <a:srgbClr val="40458C"/>
                          </a:solidFill>
                          <a:effectLst/>
                          <a:latin typeface="Tahoma" pitchFamily="34" charset="0"/>
                        </a:rPr>
                        <a:t>Amm.to</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800"/>
                        </a:spcBef>
                        <a:spcAft>
                          <a:spcPct val="0"/>
                        </a:spcAft>
                        <a:buClr>
                          <a:srgbClr val="000000"/>
                        </a:buClr>
                        <a:buSzPct val="100000"/>
                        <a:buFont typeface="Times New Roman" pitchFamily="18" charset="0"/>
                        <a:buNone/>
                        <a:tabLst/>
                      </a:pPr>
                      <a:r>
                        <a:rPr kumimoji="0" lang="it-IT" sz="1600" b="0" i="0" u="none" strike="noStrike" cap="none" normalizeH="0" baseline="0" smtClean="0">
                          <a:ln>
                            <a:noFill/>
                          </a:ln>
                          <a:solidFill>
                            <a:srgbClr val="40458C"/>
                          </a:solidFill>
                          <a:effectLst/>
                          <a:latin typeface="Tahoma" pitchFamily="34" charset="0"/>
                        </a:rPr>
                        <a:t>Sval.</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vMerge="1">
                  <a:txBody>
                    <a:bodyPr/>
                    <a:lstStyle/>
                    <a:p>
                      <a:endParaRPr lang="it-IT"/>
                    </a:p>
                  </a:txBody>
                  <a:tcPr/>
                </a:tc>
              </a:tr>
              <a:tr h="419100">
                <a:tc>
                  <a:txBody>
                    <a:bodyPr/>
                    <a:lstStyle/>
                    <a:p>
                      <a:pPr marL="0" marR="0" lvl="0" indent="0" algn="l" defTabSz="914400" rtl="0" eaLnBrk="1" fontAlgn="base" latinLnBrk="0" hangingPunct="1">
                        <a:lnSpc>
                          <a:spcPct val="100000"/>
                        </a:lnSpc>
                        <a:spcBef>
                          <a:spcPts val="800"/>
                        </a:spcBef>
                        <a:spcAft>
                          <a:spcPct val="0"/>
                        </a:spcAft>
                        <a:buClr>
                          <a:srgbClr val="000000"/>
                        </a:buClr>
                        <a:buSzPct val="100000"/>
                        <a:buFont typeface="Times New Roman" pitchFamily="18" charset="0"/>
                        <a:buNone/>
                        <a:tabLst/>
                      </a:pPr>
                      <a:r>
                        <a:rPr kumimoji="0" lang="it-IT" sz="1600" b="0" i="0" u="none" strike="noStrike" cap="none" normalizeH="0" baseline="0" smtClean="0">
                          <a:ln>
                            <a:noFill/>
                          </a:ln>
                          <a:solidFill>
                            <a:srgbClr val="40458C"/>
                          </a:solidFill>
                          <a:effectLst/>
                          <a:latin typeface="Tahoma" pitchFamily="34" charset="0"/>
                        </a:rPr>
                        <a:t>1.447.940</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800"/>
                        </a:spcBef>
                        <a:spcAft>
                          <a:spcPct val="0"/>
                        </a:spcAft>
                        <a:buClr>
                          <a:srgbClr val="000000"/>
                        </a:buClr>
                        <a:buSzPct val="100000"/>
                        <a:buFont typeface="Times New Roman" pitchFamily="18" charset="0"/>
                        <a:buNone/>
                        <a:tabLst/>
                      </a:pPr>
                      <a:endParaRPr kumimoji="0" lang="it-IT" sz="1600" b="0" i="0" u="none" strike="noStrike" cap="none" normalizeH="0" baseline="0" smtClean="0">
                        <a:ln>
                          <a:noFill/>
                        </a:ln>
                        <a:solidFill>
                          <a:srgbClr val="40458C"/>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800"/>
                        </a:spcBef>
                        <a:spcAft>
                          <a:spcPct val="0"/>
                        </a:spcAft>
                        <a:buClr>
                          <a:srgbClr val="000000"/>
                        </a:buClr>
                        <a:buSzPct val="100000"/>
                        <a:buFont typeface="Times New Roman" pitchFamily="18" charset="0"/>
                        <a:buNone/>
                        <a:tabLst/>
                      </a:pPr>
                      <a:r>
                        <a:rPr kumimoji="0" lang="it-IT" sz="1600" b="0" i="0" u="none" strike="noStrike" cap="none" normalizeH="0" baseline="0" smtClean="0">
                          <a:ln>
                            <a:noFill/>
                          </a:ln>
                          <a:solidFill>
                            <a:srgbClr val="40458C"/>
                          </a:solidFill>
                          <a:effectLst/>
                          <a:latin typeface="Tahoma" pitchFamily="34" charset="0"/>
                        </a:rPr>
                        <a:t>619.151</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800"/>
                        </a:spcBef>
                        <a:spcAft>
                          <a:spcPct val="0"/>
                        </a:spcAft>
                        <a:buClr>
                          <a:srgbClr val="000000"/>
                        </a:buClr>
                        <a:buSzPct val="100000"/>
                        <a:buFont typeface="Times New Roman" pitchFamily="18" charset="0"/>
                        <a:buNone/>
                        <a:tabLst/>
                      </a:pPr>
                      <a:r>
                        <a:rPr kumimoji="0" lang="it-IT" sz="1600" b="0" i="0" u="none" strike="noStrike" cap="none" normalizeH="0" baseline="0" smtClean="0">
                          <a:ln>
                            <a:noFill/>
                          </a:ln>
                          <a:solidFill>
                            <a:srgbClr val="40458C"/>
                          </a:solidFill>
                          <a:effectLst/>
                          <a:latin typeface="Tahoma" pitchFamily="34" charset="0"/>
                        </a:rPr>
                        <a:t>7.910</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800"/>
                        </a:spcBef>
                        <a:spcAft>
                          <a:spcPct val="0"/>
                        </a:spcAft>
                        <a:buClr>
                          <a:srgbClr val="000000"/>
                        </a:buClr>
                        <a:buSzPct val="100000"/>
                        <a:buFont typeface="Times New Roman" pitchFamily="18" charset="0"/>
                        <a:buNone/>
                        <a:tabLst/>
                      </a:pPr>
                      <a:r>
                        <a:rPr kumimoji="0" lang="it-IT" sz="1600" b="0" i="0" u="none" strike="noStrike" cap="none" normalizeH="0" baseline="0" smtClean="0">
                          <a:ln>
                            <a:noFill/>
                          </a:ln>
                          <a:solidFill>
                            <a:srgbClr val="40458C"/>
                          </a:solidFill>
                          <a:effectLst/>
                          <a:latin typeface="Tahoma" pitchFamily="34" charset="0"/>
                        </a:rPr>
                        <a:t>(10.000)</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800"/>
                        </a:spcBef>
                        <a:spcAft>
                          <a:spcPct val="0"/>
                        </a:spcAft>
                        <a:buClr>
                          <a:srgbClr val="000000"/>
                        </a:buClr>
                        <a:buSzPct val="100000"/>
                        <a:buFont typeface="Times New Roman" pitchFamily="18" charset="0"/>
                        <a:buNone/>
                        <a:tabLst/>
                      </a:pPr>
                      <a:endParaRPr kumimoji="0" lang="it-IT" sz="1600" b="0" i="0" u="none" strike="noStrike" cap="none" normalizeH="0" baseline="0" smtClean="0">
                        <a:ln>
                          <a:noFill/>
                        </a:ln>
                        <a:solidFill>
                          <a:srgbClr val="40458C"/>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800"/>
                        </a:spcBef>
                        <a:spcAft>
                          <a:spcPct val="0"/>
                        </a:spcAft>
                        <a:buClr>
                          <a:srgbClr val="000000"/>
                        </a:buClr>
                        <a:buSzPct val="100000"/>
                        <a:buFont typeface="Times New Roman" pitchFamily="18" charset="0"/>
                        <a:buNone/>
                        <a:tabLst/>
                      </a:pPr>
                      <a:endParaRPr kumimoji="0" lang="it-IT" sz="1600" b="0" i="0" u="none" strike="noStrike" cap="none" normalizeH="0" baseline="0" smtClean="0">
                        <a:ln>
                          <a:noFill/>
                        </a:ln>
                        <a:solidFill>
                          <a:srgbClr val="40458C"/>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800"/>
                        </a:spcBef>
                        <a:spcAft>
                          <a:spcPct val="0"/>
                        </a:spcAft>
                        <a:buClr>
                          <a:srgbClr val="000000"/>
                        </a:buClr>
                        <a:buSzPct val="100000"/>
                        <a:buFont typeface="Times New Roman" pitchFamily="18" charset="0"/>
                        <a:buNone/>
                        <a:tabLst/>
                      </a:pPr>
                      <a:r>
                        <a:rPr kumimoji="0" lang="it-IT" sz="1600" b="0" i="0" u="none" strike="noStrike" cap="none" normalizeH="0" baseline="0" smtClean="0">
                          <a:ln>
                            <a:noFill/>
                          </a:ln>
                          <a:solidFill>
                            <a:srgbClr val="40458C"/>
                          </a:solidFill>
                          <a:effectLst/>
                          <a:latin typeface="Tahoma" pitchFamily="34" charset="0"/>
                        </a:rPr>
                        <a:t>90.321</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800"/>
                        </a:spcBef>
                        <a:spcAft>
                          <a:spcPct val="0"/>
                        </a:spcAft>
                        <a:buClr>
                          <a:srgbClr val="000000"/>
                        </a:buClr>
                        <a:buSzPct val="100000"/>
                        <a:buFont typeface="Times New Roman" pitchFamily="18" charset="0"/>
                        <a:buNone/>
                        <a:tabLst/>
                      </a:pPr>
                      <a:endParaRPr kumimoji="0" lang="it-IT" sz="1600" b="0" i="0" u="none" strike="noStrike" cap="none" normalizeH="0" baseline="0" smtClean="0">
                        <a:ln>
                          <a:noFill/>
                        </a:ln>
                        <a:solidFill>
                          <a:srgbClr val="40458C"/>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800"/>
                        </a:spcBef>
                        <a:spcAft>
                          <a:spcPct val="0"/>
                        </a:spcAft>
                        <a:buClr>
                          <a:srgbClr val="000000"/>
                        </a:buClr>
                        <a:buSzPct val="100000"/>
                        <a:buFont typeface="Times New Roman" pitchFamily="18" charset="0"/>
                        <a:buNone/>
                        <a:tabLst/>
                      </a:pPr>
                      <a:r>
                        <a:rPr kumimoji="0" lang="it-IT" sz="1600" b="0" i="0" u="none" strike="noStrike" cap="none" normalizeH="0" baseline="0" smtClean="0">
                          <a:ln>
                            <a:noFill/>
                          </a:ln>
                          <a:solidFill>
                            <a:srgbClr val="40458C"/>
                          </a:solidFill>
                          <a:effectLst/>
                          <a:latin typeface="Tahoma" pitchFamily="34" charset="0"/>
                        </a:rPr>
                        <a:t>736.376</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794296849"/>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pPr eaLnBrk="1" hangingPunct="1"/>
            <a:r>
              <a:rPr lang="it-IT" smtClean="0"/>
              <a:t>I contributi</a:t>
            </a:r>
          </a:p>
        </p:txBody>
      </p:sp>
      <p:sp>
        <p:nvSpPr>
          <p:cNvPr id="54275" name="Rectangle 3"/>
          <p:cNvSpPr>
            <a:spLocks noGrp="1" noChangeArrowheads="1"/>
          </p:cNvSpPr>
          <p:nvPr>
            <p:ph type="body" idx="1"/>
          </p:nvPr>
        </p:nvSpPr>
        <p:spPr/>
        <p:txBody>
          <a:bodyPr/>
          <a:lstStyle/>
          <a:p>
            <a:pPr eaLnBrk="1" hangingPunct="1"/>
            <a:r>
              <a:rPr lang="it-IT" smtClean="0"/>
              <a:t>	I </a:t>
            </a:r>
            <a:r>
              <a:rPr lang="it-IT" i="1" smtClean="0"/>
              <a:t>contributi in conto esercizio</a:t>
            </a:r>
            <a:r>
              <a:rPr lang="it-IT" smtClean="0"/>
              <a:t> si sostanziano in contributi finalizzati ad esaurire la propria utilità nel corso dell’esercizio in cui sono stati erogati</a:t>
            </a:r>
          </a:p>
          <a:p>
            <a:pPr eaLnBrk="1" hangingPunct="1"/>
            <a:r>
              <a:rPr lang="it-IT" smtClean="0"/>
              <a:t>	I </a:t>
            </a:r>
            <a:r>
              <a:rPr lang="it-IT" i="1" smtClean="0"/>
              <a:t>contributi in conto capitale</a:t>
            </a:r>
            <a:r>
              <a:rPr lang="it-IT" smtClean="0"/>
              <a:t> si sostanziano in contributi che si esauriscono in più esercizi</a:t>
            </a:r>
          </a:p>
        </p:txBody>
      </p:sp>
    </p:spTree>
    <p:extLst>
      <p:ext uri="{BB962C8B-B14F-4D97-AF65-F5344CB8AC3E}">
        <p14:creationId xmlns:p14="http://schemas.microsoft.com/office/powerpoint/2010/main" val="355247881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ttangolo 6"/>
          <p:cNvSpPr>
            <a:spLocks noChangeArrowheads="1"/>
          </p:cNvSpPr>
          <p:nvPr/>
        </p:nvSpPr>
        <p:spPr bwMode="auto">
          <a:xfrm>
            <a:off x="1631504" y="1580594"/>
            <a:ext cx="9217024" cy="5016758"/>
          </a:xfrm>
          <a:prstGeom prst="rect">
            <a:avLst/>
          </a:prstGeom>
          <a:noFill/>
          <a:ln w="9525">
            <a:noFill/>
            <a:miter lim="800000"/>
            <a:headEnd/>
            <a:tailEnd/>
          </a:ln>
        </p:spPr>
        <p:txBody>
          <a:bodyPr wrap="square">
            <a:spAutoFit/>
          </a:bodyPr>
          <a:lstStyle/>
          <a:p>
            <a:pPr marL="457200" indent="-457200">
              <a:buFont typeface="+mj-lt"/>
              <a:buAutoNum type="alphaLcPeriod"/>
            </a:pPr>
            <a:r>
              <a:rPr lang="it-IT" sz="2000" dirty="0">
                <a:solidFill>
                  <a:schemeClr val="accent6"/>
                </a:solidFill>
              </a:rPr>
              <a:t>“il valore di mercato di un’attività è diminuito significativamente durante l’esercizio, più di quanto si prevedeva sarebbe accaduto con il passare del tempo o con l’uso normale dell’attività in oggetto;</a:t>
            </a:r>
          </a:p>
          <a:p>
            <a:pPr marL="457200" indent="-457200">
              <a:buFont typeface="+mj-lt"/>
              <a:buAutoNum type="alphaLcPeriod"/>
            </a:pPr>
            <a:r>
              <a:rPr lang="it-IT" sz="2000" dirty="0">
                <a:solidFill>
                  <a:schemeClr val="accent6"/>
                </a:solidFill>
              </a:rPr>
              <a:t>durante l’esercizio si sono verificate, o si verificheranno nel futuro prossimo, variazioni significative con effetto negativo per la società nell’ambiente tecnologico, di mercato, economico o normativo in cui la società opera o nel mercato cui un’attività è rivolta;</a:t>
            </a:r>
          </a:p>
          <a:p>
            <a:pPr marL="457200" indent="-457200">
              <a:buFont typeface="+mj-lt"/>
              <a:buAutoNum type="alphaLcPeriod"/>
            </a:pPr>
            <a:r>
              <a:rPr lang="it-IT" sz="2000" dirty="0">
                <a:solidFill>
                  <a:schemeClr val="accent6"/>
                </a:solidFill>
              </a:rPr>
              <a:t>nel corso dell’esercizio sono aumentati i tassi di interesse di mercato o altri tassi di rendimento degli investimenti, ed è probabile che tali incrementi condizionino il tasso di attualizzazione utilizzato nel calcolo del valore d’uso di un’attività e riducano il valore equo;</a:t>
            </a:r>
          </a:p>
          <a:p>
            <a:pPr marL="457200" indent="-457200">
              <a:buFont typeface="+mj-lt"/>
              <a:buAutoNum type="alphaLcPeriod"/>
            </a:pPr>
            <a:r>
              <a:rPr lang="it-IT" sz="2000" dirty="0">
                <a:solidFill>
                  <a:schemeClr val="accent6"/>
                </a:solidFill>
              </a:rPr>
              <a:t>il valore contabile delle attività nette della società è superiore al loro valore equo stimato della società (una tale stima sarà effettuata, per esempio, in relazione alla  vendita potenziale di tutta la società o parte di essa);</a:t>
            </a:r>
          </a:p>
          <a:p>
            <a:pPr marL="457200" indent="-457200">
              <a:buFont typeface="+mj-lt"/>
              <a:buAutoNum type="alphaLcPeriod"/>
            </a:pPr>
            <a:r>
              <a:rPr lang="it-IT" sz="2000" dirty="0">
                <a:solidFill>
                  <a:schemeClr val="accent6"/>
                </a:solidFill>
              </a:rPr>
              <a:t>l’obsolescenza o il deterioramento fisico di un’attività risulta evidente;</a:t>
            </a:r>
          </a:p>
          <a:p>
            <a:r>
              <a:rPr lang="it-IT" sz="2000" dirty="0">
                <a:solidFill>
                  <a:schemeClr val="accent6"/>
                </a:solidFill>
              </a:rPr>
              <a:t>[…]</a:t>
            </a:r>
          </a:p>
        </p:txBody>
      </p:sp>
      <p:sp>
        <p:nvSpPr>
          <p:cNvPr id="16389" name="Rectangle 3"/>
          <p:cNvSpPr>
            <a:spLocks noChangeArrowheads="1"/>
          </p:cNvSpPr>
          <p:nvPr/>
        </p:nvSpPr>
        <p:spPr bwMode="auto">
          <a:xfrm>
            <a:off x="1648794" y="404666"/>
            <a:ext cx="8972435" cy="396399"/>
          </a:xfrm>
          <a:prstGeom prst="rect">
            <a:avLst/>
          </a:prstGeom>
          <a:noFill/>
          <a:ln w="9525">
            <a:noFill/>
            <a:miter lim="800000"/>
            <a:headEnd/>
            <a:tailEnd/>
          </a:ln>
        </p:spPr>
        <p:txBody>
          <a:bodyPr/>
          <a:lstStyle/>
          <a:p>
            <a:pPr algn="ctr"/>
            <a:endParaRPr lang="it-IT" sz="2400" dirty="0">
              <a:latin typeface="Calibri" pitchFamily="34" charset="0"/>
              <a:cs typeface="Calibri" pitchFamily="34" charset="0"/>
            </a:endParaRPr>
          </a:p>
        </p:txBody>
      </p:sp>
      <p:sp>
        <p:nvSpPr>
          <p:cNvPr id="7" name="Rectangle 3"/>
          <p:cNvSpPr>
            <a:spLocks noChangeArrowheads="1"/>
          </p:cNvSpPr>
          <p:nvPr/>
        </p:nvSpPr>
        <p:spPr bwMode="auto">
          <a:xfrm>
            <a:off x="1632292" y="164640"/>
            <a:ext cx="8972435" cy="396399"/>
          </a:xfrm>
          <a:prstGeom prst="rect">
            <a:avLst/>
          </a:prstGeom>
          <a:noFill/>
          <a:ln w="9525">
            <a:noFill/>
            <a:miter lim="800000"/>
            <a:headEnd/>
            <a:tailEnd/>
          </a:ln>
        </p:spPr>
        <p:txBody>
          <a:bodyPr/>
          <a:lstStyle/>
          <a:p>
            <a:pPr algn="ctr"/>
            <a:endParaRPr lang="it-IT" dirty="0">
              <a:latin typeface="Garamond" pitchFamily="18" charset="0"/>
            </a:endParaRPr>
          </a:p>
        </p:txBody>
      </p:sp>
      <p:sp>
        <p:nvSpPr>
          <p:cNvPr id="10" name="Rectangle 3"/>
          <p:cNvSpPr>
            <a:spLocks noChangeArrowheads="1"/>
          </p:cNvSpPr>
          <p:nvPr/>
        </p:nvSpPr>
        <p:spPr bwMode="auto">
          <a:xfrm>
            <a:off x="1726815" y="404664"/>
            <a:ext cx="8972435" cy="864096"/>
          </a:xfrm>
          <a:prstGeom prst="rect">
            <a:avLst/>
          </a:prstGeom>
          <a:noFill/>
          <a:ln w="9525">
            <a:noFill/>
            <a:miter lim="800000"/>
            <a:headEnd/>
            <a:tailEnd/>
          </a:ln>
        </p:spPr>
        <p:txBody>
          <a:bodyPr/>
          <a:lstStyle/>
          <a:p>
            <a:pPr algn="ctr"/>
            <a:r>
              <a:rPr lang="it-IT" sz="3200" dirty="0">
                <a:solidFill>
                  <a:srgbClr val="660066"/>
                </a:solidFill>
              </a:rPr>
              <a:t>Indicatori di “potenziali perdite durevoli di valore (OIC 9, par.13)</a:t>
            </a:r>
          </a:p>
          <a:p>
            <a:pPr algn="ctr"/>
            <a:endParaRPr lang="it-IT" sz="2400" dirty="0">
              <a:latin typeface="Garamond" pitchFamily="18" charset="0"/>
            </a:endParaRPr>
          </a:p>
        </p:txBody>
      </p:sp>
    </p:spTree>
    <p:extLst>
      <p:ext uri="{BB962C8B-B14F-4D97-AF65-F5344CB8AC3E}">
        <p14:creationId xmlns:p14="http://schemas.microsoft.com/office/powerpoint/2010/main" val="2791826302"/>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xfrm>
            <a:off x="1802606" y="404814"/>
            <a:ext cx="8415338" cy="1038225"/>
          </a:xfrm>
        </p:spPr>
        <p:txBody>
          <a:bodyPr/>
          <a:lstStyle/>
          <a:p>
            <a:pPr eaLnBrk="1" hangingPunct="1"/>
            <a:r>
              <a:rPr lang="it-IT" smtClean="0"/>
              <a:t>Contabilizzazione dei contributi</a:t>
            </a:r>
          </a:p>
        </p:txBody>
      </p:sp>
      <p:grpSp>
        <p:nvGrpSpPr>
          <p:cNvPr id="55299" name="Group 4"/>
          <p:cNvGrpSpPr>
            <a:grpSpLocks noChangeAspect="1"/>
          </p:cNvGrpSpPr>
          <p:nvPr/>
        </p:nvGrpSpPr>
        <p:grpSpPr bwMode="auto">
          <a:xfrm>
            <a:off x="1415257" y="1412875"/>
            <a:ext cx="9432925" cy="4679950"/>
            <a:chOff x="2308" y="690"/>
            <a:chExt cx="7200" cy="4050"/>
          </a:xfrm>
        </p:grpSpPr>
        <p:sp>
          <p:nvSpPr>
            <p:cNvPr id="1243141" name="AutoShape 5"/>
            <p:cNvSpPr>
              <a:spLocks noChangeAspect="1" noChangeArrowheads="1"/>
            </p:cNvSpPr>
            <p:nvPr/>
          </p:nvSpPr>
          <p:spPr bwMode="auto">
            <a:xfrm>
              <a:off x="2308" y="690"/>
              <a:ext cx="7200" cy="4050"/>
            </a:xfrm>
            <a:prstGeom prst="rect">
              <a:avLst/>
            </a:prstGeom>
            <a:noFill/>
            <a:ln w="9525">
              <a:noFill/>
              <a:miter lim="800000"/>
              <a:headEnd/>
              <a:tailEnd/>
            </a:ln>
          </p:spPr>
          <p:txBody>
            <a:bodyPr/>
            <a:lstStyle/>
            <a:p>
              <a:pPr>
                <a:defRPr/>
              </a:pPr>
              <a:endParaRPr lang="it-IT"/>
            </a:p>
          </p:txBody>
        </p:sp>
        <p:sp>
          <p:nvSpPr>
            <p:cNvPr id="55302" name="Text Box 6"/>
            <p:cNvSpPr txBox="1">
              <a:spLocks noChangeArrowheads="1"/>
            </p:cNvSpPr>
            <p:nvPr/>
          </p:nvSpPr>
          <p:spPr bwMode="auto">
            <a:xfrm>
              <a:off x="5025" y="960"/>
              <a:ext cx="1086" cy="405"/>
            </a:xfrm>
            <a:prstGeom prst="rect">
              <a:avLst/>
            </a:prstGeom>
            <a:solidFill>
              <a:srgbClr val="FFFFFF"/>
            </a:solidFill>
            <a:ln w="9525">
              <a:solidFill>
                <a:srgbClr val="000000"/>
              </a:solidFill>
              <a:miter lim="800000"/>
              <a:headEnd/>
              <a:tailEnd/>
            </a:ln>
          </p:spPr>
          <p:txBody>
            <a:bodyPr/>
            <a:lstStyle/>
            <a:p>
              <a:pPr algn="ctr"/>
              <a:r>
                <a:rPr lang="it-IT" sz="2000">
                  <a:latin typeface="Times New Roman" pitchFamily="18" charset="0"/>
                </a:rPr>
                <a:t>Contributi</a:t>
              </a:r>
            </a:p>
          </p:txBody>
        </p:sp>
        <p:sp>
          <p:nvSpPr>
            <p:cNvPr id="1243143" name="Line 7"/>
            <p:cNvSpPr>
              <a:spLocks noChangeShapeType="1"/>
            </p:cNvSpPr>
            <p:nvPr/>
          </p:nvSpPr>
          <p:spPr bwMode="auto">
            <a:xfrm>
              <a:off x="5568" y="1365"/>
              <a:ext cx="1" cy="272"/>
            </a:xfrm>
            <a:prstGeom prst="line">
              <a:avLst/>
            </a:prstGeom>
            <a:noFill/>
            <a:ln w="9525">
              <a:solidFill>
                <a:srgbClr val="000000"/>
              </a:solidFill>
              <a:round/>
              <a:headEnd/>
              <a:tailEnd/>
            </a:ln>
          </p:spPr>
          <p:txBody>
            <a:bodyPr/>
            <a:lstStyle/>
            <a:p>
              <a:pPr>
                <a:defRPr/>
              </a:pPr>
              <a:endParaRPr lang="it-IT"/>
            </a:p>
          </p:txBody>
        </p:sp>
        <p:sp>
          <p:nvSpPr>
            <p:cNvPr id="1243144" name="Line 8"/>
            <p:cNvSpPr>
              <a:spLocks noChangeShapeType="1"/>
            </p:cNvSpPr>
            <p:nvPr/>
          </p:nvSpPr>
          <p:spPr bwMode="auto">
            <a:xfrm>
              <a:off x="4073" y="1635"/>
              <a:ext cx="3805" cy="1"/>
            </a:xfrm>
            <a:prstGeom prst="line">
              <a:avLst/>
            </a:prstGeom>
            <a:noFill/>
            <a:ln w="9525">
              <a:solidFill>
                <a:srgbClr val="000000"/>
              </a:solidFill>
              <a:round/>
              <a:headEnd/>
              <a:tailEnd/>
            </a:ln>
          </p:spPr>
          <p:txBody>
            <a:bodyPr/>
            <a:lstStyle/>
            <a:p>
              <a:pPr>
                <a:defRPr/>
              </a:pPr>
              <a:endParaRPr lang="it-IT"/>
            </a:p>
          </p:txBody>
        </p:sp>
        <p:sp>
          <p:nvSpPr>
            <p:cNvPr id="1243145" name="Line 9"/>
            <p:cNvSpPr>
              <a:spLocks noChangeShapeType="1"/>
            </p:cNvSpPr>
            <p:nvPr/>
          </p:nvSpPr>
          <p:spPr bwMode="auto">
            <a:xfrm>
              <a:off x="4073" y="1635"/>
              <a:ext cx="1" cy="405"/>
            </a:xfrm>
            <a:prstGeom prst="line">
              <a:avLst/>
            </a:prstGeom>
            <a:noFill/>
            <a:ln w="9525">
              <a:solidFill>
                <a:srgbClr val="000000"/>
              </a:solidFill>
              <a:round/>
              <a:headEnd/>
              <a:tailEnd type="triangle" w="med" len="med"/>
            </a:ln>
          </p:spPr>
          <p:txBody>
            <a:bodyPr/>
            <a:lstStyle/>
            <a:p>
              <a:pPr>
                <a:defRPr/>
              </a:pPr>
              <a:endParaRPr lang="it-IT"/>
            </a:p>
          </p:txBody>
        </p:sp>
        <p:sp>
          <p:nvSpPr>
            <p:cNvPr id="55306" name="Text Box 10"/>
            <p:cNvSpPr txBox="1">
              <a:spLocks noChangeArrowheads="1"/>
            </p:cNvSpPr>
            <p:nvPr/>
          </p:nvSpPr>
          <p:spPr bwMode="auto">
            <a:xfrm>
              <a:off x="3666" y="2040"/>
              <a:ext cx="1088" cy="675"/>
            </a:xfrm>
            <a:prstGeom prst="rect">
              <a:avLst/>
            </a:prstGeom>
            <a:solidFill>
              <a:srgbClr val="FFFFFF"/>
            </a:solidFill>
            <a:ln w="9525">
              <a:solidFill>
                <a:srgbClr val="000000"/>
              </a:solidFill>
              <a:miter lim="800000"/>
              <a:headEnd/>
              <a:tailEnd/>
            </a:ln>
          </p:spPr>
          <p:txBody>
            <a:bodyPr/>
            <a:lstStyle/>
            <a:p>
              <a:r>
                <a:rPr lang="it-IT">
                  <a:latin typeface="Times New Roman" pitchFamily="18" charset="0"/>
                </a:rPr>
                <a:t>Contributi in c/esercizio</a:t>
              </a:r>
            </a:p>
          </p:txBody>
        </p:sp>
        <p:sp>
          <p:nvSpPr>
            <p:cNvPr id="1243147" name="Line 11"/>
            <p:cNvSpPr>
              <a:spLocks noChangeShapeType="1"/>
            </p:cNvSpPr>
            <p:nvPr/>
          </p:nvSpPr>
          <p:spPr bwMode="auto">
            <a:xfrm>
              <a:off x="7878" y="1635"/>
              <a:ext cx="0" cy="405"/>
            </a:xfrm>
            <a:prstGeom prst="line">
              <a:avLst/>
            </a:prstGeom>
            <a:noFill/>
            <a:ln w="9525">
              <a:solidFill>
                <a:srgbClr val="000000"/>
              </a:solidFill>
              <a:round/>
              <a:headEnd/>
              <a:tailEnd type="triangle" w="med" len="med"/>
            </a:ln>
          </p:spPr>
          <p:txBody>
            <a:bodyPr/>
            <a:lstStyle/>
            <a:p>
              <a:pPr>
                <a:defRPr/>
              </a:pPr>
              <a:endParaRPr lang="it-IT"/>
            </a:p>
          </p:txBody>
        </p:sp>
        <p:sp>
          <p:nvSpPr>
            <p:cNvPr id="55308" name="Text Box 12"/>
            <p:cNvSpPr txBox="1">
              <a:spLocks noChangeArrowheads="1"/>
            </p:cNvSpPr>
            <p:nvPr/>
          </p:nvSpPr>
          <p:spPr bwMode="auto">
            <a:xfrm>
              <a:off x="7334" y="2040"/>
              <a:ext cx="1088" cy="675"/>
            </a:xfrm>
            <a:prstGeom prst="rect">
              <a:avLst/>
            </a:prstGeom>
            <a:solidFill>
              <a:srgbClr val="FFFFFF"/>
            </a:solidFill>
            <a:ln w="9525">
              <a:solidFill>
                <a:srgbClr val="000000"/>
              </a:solidFill>
              <a:miter lim="800000"/>
              <a:headEnd/>
              <a:tailEnd/>
            </a:ln>
          </p:spPr>
          <p:txBody>
            <a:bodyPr/>
            <a:lstStyle/>
            <a:p>
              <a:r>
                <a:rPr lang="it-IT" dirty="0">
                  <a:latin typeface="Times New Roman" pitchFamily="18" charset="0"/>
                </a:rPr>
                <a:t>Contributi in</a:t>
              </a:r>
              <a:r>
                <a:rPr lang="it-IT" sz="1000" dirty="0">
                  <a:latin typeface="Times New Roman" pitchFamily="18" charset="0"/>
                </a:rPr>
                <a:t> </a:t>
              </a:r>
              <a:r>
                <a:rPr lang="it-IT" dirty="0">
                  <a:latin typeface="Times New Roman" pitchFamily="18" charset="0"/>
                </a:rPr>
                <a:t>c/capitale</a:t>
              </a:r>
            </a:p>
          </p:txBody>
        </p:sp>
        <p:sp>
          <p:nvSpPr>
            <p:cNvPr id="55309" name="Text Box 13"/>
            <p:cNvSpPr txBox="1">
              <a:spLocks noChangeArrowheads="1"/>
            </p:cNvSpPr>
            <p:nvPr/>
          </p:nvSpPr>
          <p:spPr bwMode="auto">
            <a:xfrm>
              <a:off x="2308" y="2175"/>
              <a:ext cx="1088" cy="405"/>
            </a:xfrm>
            <a:prstGeom prst="rect">
              <a:avLst/>
            </a:prstGeom>
            <a:solidFill>
              <a:srgbClr val="FFFFFF"/>
            </a:solidFill>
            <a:ln w="9525">
              <a:noFill/>
              <a:miter lim="800000"/>
              <a:headEnd/>
              <a:tailEnd/>
            </a:ln>
          </p:spPr>
          <p:txBody>
            <a:bodyPr/>
            <a:lstStyle/>
            <a:p>
              <a:r>
                <a:rPr lang="it-IT" i="1">
                  <a:latin typeface="Times New Roman" pitchFamily="18" charset="0"/>
                </a:rPr>
                <a:t>Tipologia</a:t>
              </a:r>
            </a:p>
          </p:txBody>
        </p:sp>
        <p:sp>
          <p:nvSpPr>
            <p:cNvPr id="1243150" name="Text Box 14"/>
            <p:cNvSpPr txBox="1">
              <a:spLocks noChangeArrowheads="1"/>
            </p:cNvSpPr>
            <p:nvPr/>
          </p:nvSpPr>
          <p:spPr bwMode="auto">
            <a:xfrm>
              <a:off x="2308" y="3795"/>
              <a:ext cx="1223" cy="540"/>
            </a:xfrm>
            <a:prstGeom prst="rect">
              <a:avLst/>
            </a:prstGeom>
            <a:solidFill>
              <a:srgbClr val="FFFFFF"/>
            </a:solidFill>
            <a:ln w="9525">
              <a:noFill/>
              <a:miter lim="800000"/>
              <a:headEnd/>
              <a:tailEnd/>
            </a:ln>
          </p:spPr>
          <p:txBody>
            <a:bodyPr/>
            <a:lstStyle/>
            <a:p>
              <a:pPr>
                <a:defRPr/>
              </a:pPr>
              <a:r>
                <a:rPr lang="it-IT" i="1">
                  <a:latin typeface="Times New Roman" pitchFamily="18" charset="0"/>
                </a:rPr>
                <a:t>Tecnica di contabilizzazione</a:t>
              </a:r>
              <a:endParaRPr lang="it-IT" i="1">
                <a:solidFill>
                  <a:srgbClr val="FFFFFF"/>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endParaRPr>
            </a:p>
          </p:txBody>
        </p:sp>
        <p:sp>
          <p:nvSpPr>
            <p:cNvPr id="1243151" name="Line 15"/>
            <p:cNvSpPr>
              <a:spLocks noChangeShapeType="1"/>
            </p:cNvSpPr>
            <p:nvPr/>
          </p:nvSpPr>
          <p:spPr bwMode="auto">
            <a:xfrm>
              <a:off x="4073" y="2715"/>
              <a:ext cx="0" cy="1080"/>
            </a:xfrm>
            <a:prstGeom prst="line">
              <a:avLst/>
            </a:prstGeom>
            <a:noFill/>
            <a:ln w="9525">
              <a:solidFill>
                <a:srgbClr val="000000"/>
              </a:solidFill>
              <a:round/>
              <a:headEnd/>
              <a:tailEnd type="triangle" w="med" len="med"/>
            </a:ln>
          </p:spPr>
          <p:txBody>
            <a:bodyPr/>
            <a:lstStyle/>
            <a:p>
              <a:pPr>
                <a:defRPr/>
              </a:pPr>
              <a:endParaRPr lang="it-IT"/>
            </a:p>
          </p:txBody>
        </p:sp>
        <p:sp>
          <p:nvSpPr>
            <p:cNvPr id="55312" name="Text Box 16"/>
            <p:cNvSpPr txBox="1">
              <a:spLocks noChangeArrowheads="1"/>
            </p:cNvSpPr>
            <p:nvPr/>
          </p:nvSpPr>
          <p:spPr bwMode="auto">
            <a:xfrm>
              <a:off x="3531" y="3795"/>
              <a:ext cx="1358" cy="872"/>
            </a:xfrm>
            <a:prstGeom prst="rect">
              <a:avLst/>
            </a:prstGeom>
            <a:solidFill>
              <a:srgbClr val="FFFFFF"/>
            </a:solidFill>
            <a:ln w="9525">
              <a:solidFill>
                <a:srgbClr val="000000"/>
              </a:solidFill>
              <a:miter lim="800000"/>
              <a:headEnd/>
              <a:tailEnd/>
            </a:ln>
          </p:spPr>
          <p:txBody>
            <a:bodyPr/>
            <a:lstStyle/>
            <a:p>
              <a:r>
                <a:rPr lang="it-IT" dirty="0">
                  <a:latin typeface="Times New Roman" pitchFamily="18" charset="0"/>
                </a:rPr>
                <a:t>Imputazione integrale a conto economico</a:t>
              </a:r>
            </a:p>
          </p:txBody>
        </p:sp>
        <p:sp>
          <p:nvSpPr>
            <p:cNvPr id="1243153" name="Line 17"/>
            <p:cNvSpPr>
              <a:spLocks noChangeShapeType="1"/>
            </p:cNvSpPr>
            <p:nvPr/>
          </p:nvSpPr>
          <p:spPr bwMode="auto">
            <a:xfrm>
              <a:off x="7878" y="2715"/>
              <a:ext cx="1" cy="675"/>
            </a:xfrm>
            <a:prstGeom prst="line">
              <a:avLst/>
            </a:prstGeom>
            <a:noFill/>
            <a:ln w="9525">
              <a:solidFill>
                <a:srgbClr val="000000"/>
              </a:solidFill>
              <a:round/>
              <a:headEnd/>
              <a:tailEnd/>
            </a:ln>
          </p:spPr>
          <p:txBody>
            <a:bodyPr/>
            <a:lstStyle/>
            <a:p>
              <a:pPr>
                <a:defRPr/>
              </a:pPr>
              <a:endParaRPr lang="it-IT"/>
            </a:p>
          </p:txBody>
        </p:sp>
        <p:sp>
          <p:nvSpPr>
            <p:cNvPr id="1243154" name="Line 18"/>
            <p:cNvSpPr>
              <a:spLocks noChangeShapeType="1"/>
            </p:cNvSpPr>
            <p:nvPr/>
          </p:nvSpPr>
          <p:spPr bwMode="auto">
            <a:xfrm>
              <a:off x="6248" y="3390"/>
              <a:ext cx="2444" cy="1"/>
            </a:xfrm>
            <a:prstGeom prst="line">
              <a:avLst/>
            </a:prstGeom>
            <a:noFill/>
            <a:ln w="9525">
              <a:solidFill>
                <a:srgbClr val="000000"/>
              </a:solidFill>
              <a:round/>
              <a:headEnd/>
              <a:tailEnd/>
            </a:ln>
          </p:spPr>
          <p:txBody>
            <a:bodyPr/>
            <a:lstStyle/>
            <a:p>
              <a:pPr>
                <a:defRPr/>
              </a:pPr>
              <a:endParaRPr lang="it-IT"/>
            </a:p>
          </p:txBody>
        </p:sp>
        <p:sp>
          <p:nvSpPr>
            <p:cNvPr id="1243155" name="Line 19"/>
            <p:cNvSpPr>
              <a:spLocks noChangeShapeType="1"/>
            </p:cNvSpPr>
            <p:nvPr/>
          </p:nvSpPr>
          <p:spPr bwMode="auto">
            <a:xfrm flipH="1">
              <a:off x="6248" y="3390"/>
              <a:ext cx="0" cy="405"/>
            </a:xfrm>
            <a:prstGeom prst="line">
              <a:avLst/>
            </a:prstGeom>
            <a:noFill/>
            <a:ln w="9525">
              <a:solidFill>
                <a:srgbClr val="000000"/>
              </a:solidFill>
              <a:round/>
              <a:headEnd/>
              <a:tailEnd type="triangle" w="med" len="med"/>
            </a:ln>
          </p:spPr>
          <p:txBody>
            <a:bodyPr/>
            <a:lstStyle/>
            <a:p>
              <a:pPr>
                <a:defRPr/>
              </a:pPr>
              <a:endParaRPr lang="it-IT"/>
            </a:p>
          </p:txBody>
        </p:sp>
        <p:sp>
          <p:nvSpPr>
            <p:cNvPr id="1243156" name="Line 20"/>
            <p:cNvSpPr>
              <a:spLocks noChangeShapeType="1"/>
            </p:cNvSpPr>
            <p:nvPr/>
          </p:nvSpPr>
          <p:spPr bwMode="auto">
            <a:xfrm>
              <a:off x="8693" y="3390"/>
              <a:ext cx="1" cy="405"/>
            </a:xfrm>
            <a:prstGeom prst="line">
              <a:avLst/>
            </a:prstGeom>
            <a:noFill/>
            <a:ln w="9525">
              <a:solidFill>
                <a:srgbClr val="000000"/>
              </a:solidFill>
              <a:round/>
              <a:headEnd/>
              <a:tailEnd type="triangle" w="med" len="med"/>
            </a:ln>
          </p:spPr>
          <p:txBody>
            <a:bodyPr/>
            <a:lstStyle/>
            <a:p>
              <a:pPr>
                <a:defRPr/>
              </a:pPr>
              <a:endParaRPr lang="it-IT"/>
            </a:p>
          </p:txBody>
        </p:sp>
        <p:sp>
          <p:nvSpPr>
            <p:cNvPr id="1243157" name="Text Box 21"/>
            <p:cNvSpPr txBox="1">
              <a:spLocks noChangeArrowheads="1"/>
            </p:cNvSpPr>
            <p:nvPr/>
          </p:nvSpPr>
          <p:spPr bwMode="auto">
            <a:xfrm>
              <a:off x="5568" y="3795"/>
              <a:ext cx="1361" cy="675"/>
            </a:xfrm>
            <a:prstGeom prst="rect">
              <a:avLst/>
            </a:prstGeom>
            <a:solidFill>
              <a:srgbClr val="FFFFFF"/>
            </a:solidFill>
            <a:ln w="9525">
              <a:solidFill>
                <a:srgbClr val="000000"/>
              </a:solidFill>
              <a:miter lim="800000"/>
              <a:headEnd/>
              <a:tailEnd/>
            </a:ln>
          </p:spPr>
          <p:txBody>
            <a:bodyPr/>
            <a:lstStyle/>
            <a:p>
              <a:pPr>
                <a:defRPr/>
              </a:pPr>
              <a:r>
                <a:rPr lang="it-IT">
                  <a:latin typeface="Times New Roman" pitchFamily="18" charset="0"/>
                </a:rPr>
                <a:t>Tecnica dei risconti</a:t>
              </a:r>
              <a:endParaRPr lang="it-IT">
                <a:solidFill>
                  <a:srgbClr val="FFFFFF"/>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endParaRPr>
            </a:p>
          </p:txBody>
        </p:sp>
        <p:sp>
          <p:nvSpPr>
            <p:cNvPr id="1243158" name="Text Box 22"/>
            <p:cNvSpPr txBox="1">
              <a:spLocks noChangeArrowheads="1"/>
            </p:cNvSpPr>
            <p:nvPr/>
          </p:nvSpPr>
          <p:spPr bwMode="auto">
            <a:xfrm>
              <a:off x="7878" y="3795"/>
              <a:ext cx="1358" cy="675"/>
            </a:xfrm>
            <a:prstGeom prst="rect">
              <a:avLst/>
            </a:prstGeom>
            <a:solidFill>
              <a:srgbClr val="FFFFFF"/>
            </a:solidFill>
            <a:ln w="9525">
              <a:solidFill>
                <a:srgbClr val="000000"/>
              </a:solidFill>
              <a:miter lim="800000"/>
              <a:headEnd/>
              <a:tailEnd/>
            </a:ln>
          </p:spPr>
          <p:txBody>
            <a:bodyPr/>
            <a:lstStyle/>
            <a:p>
              <a:pPr>
                <a:defRPr/>
              </a:pPr>
              <a:r>
                <a:rPr lang="it-IT">
                  <a:latin typeface="Times New Roman" pitchFamily="18" charset="0"/>
                </a:rPr>
                <a:t>Imputazione diretta a storno del bene</a:t>
              </a:r>
              <a:endParaRPr lang="it-IT">
                <a:solidFill>
                  <a:srgbClr val="FFFFFF"/>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endParaRPr>
            </a:p>
          </p:txBody>
        </p:sp>
        <p:sp>
          <p:nvSpPr>
            <p:cNvPr id="1243159" name="Text Box 23"/>
            <p:cNvSpPr txBox="1">
              <a:spLocks noChangeArrowheads="1"/>
            </p:cNvSpPr>
            <p:nvPr/>
          </p:nvSpPr>
          <p:spPr bwMode="auto">
            <a:xfrm>
              <a:off x="6248" y="2850"/>
              <a:ext cx="1220" cy="405"/>
            </a:xfrm>
            <a:prstGeom prst="rect">
              <a:avLst/>
            </a:prstGeom>
            <a:solidFill>
              <a:srgbClr val="FFFFFF"/>
            </a:solidFill>
            <a:ln w="9525">
              <a:noFill/>
              <a:miter lim="800000"/>
              <a:headEnd/>
              <a:tailEnd/>
            </a:ln>
          </p:spPr>
          <p:txBody>
            <a:bodyPr/>
            <a:lstStyle/>
            <a:p>
              <a:pPr>
                <a:defRPr/>
              </a:pPr>
              <a:r>
                <a:rPr lang="it-IT" sz="900">
                  <a:latin typeface="Times New Roman" pitchFamily="18" charset="0"/>
                </a:rPr>
                <a:t>Metodo reddituale</a:t>
              </a:r>
              <a:endParaRPr lang="it-IT">
                <a:solidFill>
                  <a:srgbClr val="FFFFFF"/>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endParaRPr>
            </a:p>
          </p:txBody>
        </p:sp>
      </p:grpSp>
    </p:spTree>
    <p:extLst>
      <p:ext uri="{BB962C8B-B14F-4D97-AF65-F5344CB8AC3E}">
        <p14:creationId xmlns:p14="http://schemas.microsoft.com/office/powerpoint/2010/main" val="208515318"/>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Nota integrativa: locazione finanziaria</a:t>
            </a:r>
            <a:endParaRPr lang="it-IT" dirty="0"/>
          </a:p>
        </p:txBody>
      </p:sp>
      <p:sp>
        <p:nvSpPr>
          <p:cNvPr id="3" name="Segnaposto contenuto 2"/>
          <p:cNvSpPr>
            <a:spLocks noGrp="1"/>
          </p:cNvSpPr>
          <p:nvPr>
            <p:ph idx="1"/>
          </p:nvPr>
        </p:nvSpPr>
        <p:spPr>
          <a:xfrm>
            <a:off x="1919536" y="1628801"/>
            <a:ext cx="8712968" cy="4510063"/>
          </a:xfrm>
        </p:spPr>
        <p:txBody>
          <a:bodyPr/>
          <a:lstStyle/>
          <a:p>
            <a:r>
              <a:rPr lang="it-IT" sz="2200" dirty="0"/>
              <a:t>22) le operazioni di locazione finanziaria che comportano il trasferimento al locatario della parte prevalente dei rischi e dei benefici inerenti ai beni che ne costituiscono oggetto, sulla base di un apposito prospetto dal quale risulti il valore attuale delle rate di canone non scadute quale determinato utilizzando tassi di interesse pari all’onere finanziario effettivo inerenti i singoli contratti, l’onere finanziario effettivo attribuibile ad essi e riferibile all’esercizio, l’ammontare complessivo al quale i beni oggetto di locazione sarebbero stati iscritti alla data di chiusura dell’esercizio qualora fossero stati considerati immobilizzazioni, con separata indicazione di ammortamenti, rettifiche e riprese di valore che sarebbero stati inerenti all’esercizio.</a:t>
            </a:r>
          </a:p>
          <a:p>
            <a:endParaRPr lang="it-IT" sz="2200" dirty="0"/>
          </a:p>
        </p:txBody>
      </p:sp>
    </p:spTree>
    <p:extLst>
      <p:ext uri="{BB962C8B-B14F-4D97-AF65-F5344CB8AC3E}">
        <p14:creationId xmlns:p14="http://schemas.microsoft.com/office/powerpoint/2010/main" val="3764320172"/>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4000" dirty="0"/>
              <a:t>La cessione dei contratti di leasing: </a:t>
            </a:r>
            <a:r>
              <a:rPr lang="it-IT" sz="4000" dirty="0" err="1"/>
              <a:t>leasing</a:t>
            </a:r>
            <a:r>
              <a:rPr lang="it-IT" sz="4000" dirty="0"/>
              <a:t> traslativi (CNDCEC, 2011)</a:t>
            </a:r>
          </a:p>
        </p:txBody>
      </p:sp>
      <p:sp>
        <p:nvSpPr>
          <p:cNvPr id="3" name="Segnaposto contenuto 2"/>
          <p:cNvSpPr>
            <a:spLocks noGrp="1"/>
          </p:cNvSpPr>
          <p:nvPr>
            <p:ph idx="1"/>
          </p:nvPr>
        </p:nvSpPr>
        <p:spPr>
          <a:xfrm>
            <a:off x="1775520" y="1905000"/>
            <a:ext cx="8690074" cy="4692352"/>
          </a:xfrm>
        </p:spPr>
        <p:txBody>
          <a:bodyPr/>
          <a:lstStyle/>
          <a:p>
            <a:pPr lvl="0"/>
            <a:r>
              <a:rPr lang="it-IT" sz="2400" dirty="0"/>
              <a:t>L’importo massimo (da iscrivere alla voce </a:t>
            </a:r>
            <a:r>
              <a:rPr lang="it-IT" sz="2400" dirty="0" err="1"/>
              <a:t>B.II</a:t>
            </a:r>
            <a:r>
              <a:rPr lang="it-IT" sz="2400" dirty="0"/>
              <a:t>. 5 </a:t>
            </a:r>
            <a:r>
              <a:rPr lang="it-IT" sz="2400" i="1" dirty="0"/>
              <a:t>Immobilizzazioni in corso</a:t>
            </a:r>
            <a:r>
              <a:rPr lang="it-IT" sz="2400" dirty="0"/>
              <a:t>) è dato dalla differenza tra il valore di mercato del bene alla data del subentro nel contratto e il valore attualizzato degli importi ancora spettanti al locatore sulla base del tasso di interesse implicito iniziale del leasing (</a:t>
            </a:r>
            <a:r>
              <a:rPr lang="it-IT" sz="2400" i="1" dirty="0"/>
              <a:t>valore normale netto del bene</a:t>
            </a:r>
            <a:r>
              <a:rPr lang="it-IT" sz="2400" dirty="0"/>
              <a:t>)</a:t>
            </a:r>
          </a:p>
          <a:p>
            <a:pPr lvl="0"/>
            <a:r>
              <a:rPr lang="it-IT" sz="2400" dirty="0"/>
              <a:t>l’eventuale eccedenza del costo di acquisto del contratto rispetto all’importo di cui sopra rappresenta un costo relativo all’utilizzo del bene (voce B.8 del Conto Economico </a:t>
            </a:r>
            <a:r>
              <a:rPr lang="it-IT" sz="2400" i="1" dirty="0"/>
              <a:t>Costi per godimento di beni di terzi</a:t>
            </a:r>
            <a:r>
              <a:rPr lang="it-IT" sz="2400" dirty="0"/>
              <a:t>) da ripartire attraverso la tecnica dei risconti attivi lungo la durata residua del contratto.  </a:t>
            </a:r>
          </a:p>
          <a:p>
            <a:endParaRPr lang="it-IT" sz="2400" dirty="0"/>
          </a:p>
        </p:txBody>
      </p:sp>
    </p:spTree>
    <p:extLst>
      <p:ext uri="{BB962C8B-B14F-4D97-AF65-F5344CB8AC3E}">
        <p14:creationId xmlns:p14="http://schemas.microsoft.com/office/powerpoint/2010/main" val="2664472508"/>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La cessione dei contratti di leasing: </a:t>
            </a:r>
            <a:r>
              <a:rPr lang="it-IT" dirty="0" err="1" smtClean="0"/>
              <a:t>leasing</a:t>
            </a:r>
            <a:r>
              <a:rPr lang="it-IT" dirty="0" smtClean="0"/>
              <a:t> di godimento</a:t>
            </a:r>
            <a:endParaRPr lang="it-IT" dirty="0"/>
          </a:p>
        </p:txBody>
      </p:sp>
      <p:sp>
        <p:nvSpPr>
          <p:cNvPr id="3" name="Segnaposto contenuto 2"/>
          <p:cNvSpPr>
            <a:spLocks noGrp="1"/>
          </p:cNvSpPr>
          <p:nvPr>
            <p:ph idx="1"/>
          </p:nvPr>
        </p:nvSpPr>
        <p:spPr>
          <a:xfrm>
            <a:off x="1775520" y="1628801"/>
            <a:ext cx="9001000" cy="4510063"/>
          </a:xfrm>
        </p:spPr>
        <p:txBody>
          <a:bodyPr>
            <a:normAutofit lnSpcReduction="10000"/>
          </a:bodyPr>
          <a:lstStyle/>
          <a:p>
            <a:r>
              <a:rPr lang="it-IT" sz="2400" dirty="0"/>
              <a:t>La motivazione consiste nel poter utilizzare il bene fino alla scadenza del rapporto negoziale</a:t>
            </a:r>
          </a:p>
          <a:p>
            <a:r>
              <a:rPr lang="it-IT" sz="2400" i="1" u="sng" dirty="0"/>
              <a:t>Scrittura contabile alla data di acquisto del contratto (senza considerare l’IVA):</a:t>
            </a:r>
            <a:endParaRPr lang="it-IT" sz="2400" dirty="0"/>
          </a:p>
          <a:p>
            <a:r>
              <a:rPr lang="it-IT" sz="2400" dirty="0"/>
              <a:t>Costi per godimento beni di terzi	a	Debito verso cedente  </a:t>
            </a:r>
            <a:r>
              <a:rPr lang="it-IT" sz="2400" dirty="0" err="1"/>
              <a:t>xxxxx</a:t>
            </a:r>
            <a:endParaRPr lang="it-IT" sz="2400" dirty="0"/>
          </a:p>
          <a:p>
            <a:r>
              <a:rPr lang="it-IT" sz="2400" dirty="0"/>
              <a:t>		</a:t>
            </a:r>
          </a:p>
          <a:p>
            <a:r>
              <a:rPr lang="it-IT" sz="2400" i="1" u="sng" dirty="0"/>
              <a:t>Scrittura di assestamento</a:t>
            </a:r>
            <a:r>
              <a:rPr lang="it-IT" sz="2400" dirty="0"/>
              <a:t>		</a:t>
            </a:r>
          </a:p>
          <a:p>
            <a:r>
              <a:rPr lang="it-IT" sz="2400" dirty="0"/>
              <a:t>Risconti attivi		a	Costi per godimento beni di terzi          </a:t>
            </a:r>
            <a:r>
              <a:rPr lang="it-IT" sz="2400" dirty="0" err="1"/>
              <a:t>xxxxx</a:t>
            </a:r>
            <a:endParaRPr lang="it-IT" sz="2400" dirty="0"/>
          </a:p>
          <a:p>
            <a:r>
              <a:rPr lang="it-IT" sz="2400" dirty="0"/>
              <a:t>Per le rilevazioni successive vale quanto già detto in precedenza con riferimento al godimento del bene</a:t>
            </a:r>
          </a:p>
          <a:p>
            <a:endParaRPr lang="it-IT" sz="2400" dirty="0"/>
          </a:p>
        </p:txBody>
      </p:sp>
    </p:spTree>
    <p:extLst>
      <p:ext uri="{BB962C8B-B14F-4D97-AF65-F5344CB8AC3E}">
        <p14:creationId xmlns:p14="http://schemas.microsoft.com/office/powerpoint/2010/main" val="3336482070"/>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3"/>
          <p:cNvSpPr>
            <a:spLocks noGrp="1" noChangeArrowheads="1"/>
          </p:cNvSpPr>
          <p:nvPr>
            <p:ph type="subTitle" idx="1"/>
          </p:nvPr>
        </p:nvSpPr>
        <p:spPr>
          <a:xfrm>
            <a:off x="1524000" y="549276"/>
            <a:ext cx="9144000" cy="5445125"/>
          </a:xfrm>
        </p:spPr>
        <p:txBody>
          <a:bodyPr/>
          <a:lstStyle/>
          <a:p>
            <a:pPr eaLnBrk="1" hangingPunct="1"/>
            <a:r>
              <a:rPr lang="it-IT" altLang="it-IT" sz="3600" b="1" dirty="0" smtClean="0"/>
              <a:t>“</a:t>
            </a:r>
            <a:r>
              <a:rPr lang="it-IT" altLang="it-IT" sz="3600" b="1" dirty="0"/>
              <a:t>La valutazione delle partecipazioni nel consolidato pubblico degli Enti locali e il nuovo principio OIC 17 sul consolidato di impresa”</a:t>
            </a:r>
          </a:p>
          <a:p>
            <a:pPr eaLnBrk="1" hangingPunct="1"/>
            <a:endParaRPr lang="it-IT" altLang="it-IT" b="1" dirty="0" smtClean="0"/>
          </a:p>
        </p:txBody>
      </p:sp>
    </p:spTree>
    <p:extLst>
      <p:ext uri="{BB962C8B-B14F-4D97-AF65-F5344CB8AC3E}">
        <p14:creationId xmlns:p14="http://schemas.microsoft.com/office/powerpoint/2010/main" val="2999815089"/>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p:nvPr>
        </p:nvSpPr>
        <p:spPr/>
        <p:txBody>
          <a:bodyPr/>
          <a:lstStyle/>
          <a:p>
            <a:pPr eaLnBrk="1" hangingPunct="1"/>
            <a:r>
              <a:rPr lang="it-IT" altLang="it-IT" dirty="0" smtClean="0"/>
              <a:t>Le partecipazioni nei gruppi degli enti locali</a:t>
            </a:r>
          </a:p>
        </p:txBody>
      </p:sp>
      <p:sp>
        <p:nvSpPr>
          <p:cNvPr id="6148" name="Rectangle 3"/>
          <p:cNvSpPr>
            <a:spLocks noGrp="1" noChangeArrowheads="1"/>
          </p:cNvSpPr>
          <p:nvPr>
            <p:ph type="body" idx="1"/>
          </p:nvPr>
        </p:nvSpPr>
        <p:spPr/>
        <p:txBody>
          <a:bodyPr/>
          <a:lstStyle/>
          <a:p>
            <a:pPr eaLnBrk="1" hangingPunct="1"/>
            <a:r>
              <a:rPr lang="it-IT" altLang="it-IT" sz="3000" dirty="0"/>
              <a:t>La gestione “contabile”delle partecipazioni (acquisizione, cessione, valutazione) è un fenomeno che si verifica con frequenza nei gruppi</a:t>
            </a:r>
          </a:p>
          <a:p>
            <a:pPr eaLnBrk="1" hangingPunct="1"/>
            <a:r>
              <a:rPr lang="it-IT" altLang="it-IT" sz="3000" dirty="0"/>
              <a:t>Il comune è concepito ancora oggi spesso come una “holding”. La presenza di partecipate è, quindi, assai spesso un elemento di lettura cruciale per comprendere lo stato di salute del “gruppo amministrazione pubblica”</a:t>
            </a:r>
          </a:p>
        </p:txBody>
      </p:sp>
    </p:spTree>
    <p:extLst>
      <p:ext uri="{BB962C8B-B14F-4D97-AF65-F5344CB8AC3E}">
        <p14:creationId xmlns:p14="http://schemas.microsoft.com/office/powerpoint/2010/main" val="2523745552"/>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6" name="Picture 2"/>
          <p:cNvPicPr>
            <a:picLocks noChangeAspect="1" noChangeArrowheads="1"/>
          </p:cNvPicPr>
          <p:nvPr/>
        </p:nvPicPr>
        <p:blipFill>
          <a:blip r:embed="rId2" cstate="print"/>
          <a:srcRect/>
          <a:stretch>
            <a:fillRect/>
          </a:stretch>
        </p:blipFill>
        <p:spPr bwMode="auto">
          <a:xfrm>
            <a:off x="1577975" y="516467"/>
            <a:ext cx="9036050" cy="6192838"/>
          </a:xfrm>
          <a:prstGeom prst="rect">
            <a:avLst/>
          </a:prstGeom>
          <a:noFill/>
          <a:ln w="9525">
            <a:noFill/>
            <a:miter lim="800000"/>
            <a:headEnd/>
            <a:tailEnd/>
          </a:ln>
        </p:spPr>
      </p:pic>
    </p:spTree>
    <p:extLst>
      <p:ext uri="{BB962C8B-B14F-4D97-AF65-F5344CB8AC3E}">
        <p14:creationId xmlns:p14="http://schemas.microsoft.com/office/powerpoint/2010/main" val="377673233"/>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3600" dirty="0"/>
              <a:t>Alcune distinzioni Principio contabile applicato eell-dlgs127/91OIC 17</a:t>
            </a:r>
          </a:p>
        </p:txBody>
      </p:sp>
      <p:sp>
        <p:nvSpPr>
          <p:cNvPr id="3" name="Segnaposto contenuto 2"/>
          <p:cNvSpPr>
            <a:spLocks noGrp="1"/>
          </p:cNvSpPr>
          <p:nvPr>
            <p:ph idx="1"/>
          </p:nvPr>
        </p:nvSpPr>
        <p:spPr/>
        <p:txBody>
          <a:bodyPr/>
          <a:lstStyle/>
          <a:p>
            <a:r>
              <a:rPr lang="it-IT" dirty="0" smtClean="0"/>
              <a:t>Ambito di applicazione </a:t>
            </a:r>
          </a:p>
          <a:p>
            <a:endParaRPr lang="it-IT" dirty="0" smtClean="0"/>
          </a:p>
          <a:p>
            <a:r>
              <a:rPr lang="it-IT" dirty="0" smtClean="0"/>
              <a:t>Tempistica (distinzione con la normativa società)</a:t>
            </a:r>
          </a:p>
          <a:p>
            <a:endParaRPr lang="it-IT" dirty="0" smtClean="0"/>
          </a:p>
          <a:p>
            <a:r>
              <a:rPr lang="it-IT" dirty="0" smtClean="0"/>
              <a:t>Metodo di consolidamento</a:t>
            </a:r>
          </a:p>
          <a:p>
            <a:endParaRPr lang="it-IT" dirty="0" smtClean="0"/>
          </a:p>
          <a:p>
            <a:r>
              <a:rPr lang="it-IT" dirty="0" smtClean="0"/>
              <a:t>Nota integrativa</a:t>
            </a:r>
          </a:p>
          <a:p>
            <a:endParaRPr lang="it-IT" dirty="0"/>
          </a:p>
        </p:txBody>
      </p:sp>
    </p:spTree>
    <p:extLst>
      <p:ext uri="{BB962C8B-B14F-4D97-AF65-F5344CB8AC3E}">
        <p14:creationId xmlns:p14="http://schemas.microsoft.com/office/powerpoint/2010/main" val="2028168048"/>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olo 1"/>
          <p:cNvSpPr>
            <a:spLocks noGrp="1"/>
          </p:cNvSpPr>
          <p:nvPr>
            <p:ph type="title"/>
          </p:nvPr>
        </p:nvSpPr>
        <p:spPr/>
        <p:txBody>
          <a:bodyPr/>
          <a:lstStyle/>
          <a:p>
            <a:r>
              <a:rPr lang="it-IT" sz="3600" dirty="0"/>
              <a:t>Riflessioni preliminari sull’adozione del principio sul bilancio consolidato</a:t>
            </a:r>
          </a:p>
        </p:txBody>
      </p:sp>
      <p:sp>
        <p:nvSpPr>
          <p:cNvPr id="10243" name="Segnaposto contenuto 2"/>
          <p:cNvSpPr>
            <a:spLocks noGrp="1"/>
          </p:cNvSpPr>
          <p:nvPr>
            <p:ph idx="1"/>
          </p:nvPr>
        </p:nvSpPr>
        <p:spPr>
          <a:xfrm>
            <a:off x="1847528" y="1600201"/>
            <a:ext cx="8496944" cy="4525963"/>
          </a:xfrm>
        </p:spPr>
        <p:txBody>
          <a:bodyPr/>
          <a:lstStyle/>
          <a:p>
            <a:r>
              <a:rPr lang="it-IT" sz="2400" dirty="0"/>
              <a:t>L’adozione del principio sul bilancio consolidato può essere rinviata all’anno 2016. Per gli enti che nel 2014 hanno partecipato alla sperimentazione il termine è il 2015 </a:t>
            </a:r>
          </a:p>
          <a:p>
            <a:r>
              <a:rPr lang="it-IT" sz="2400" dirty="0"/>
              <a:t>Il Principio della RGS termina affermando che “Per quanto non specificatamente previsto nel presente documento si fa rinvio ai Principi contabili generali civilistici e a quelli emanati dall’Organismo Italiano di Contabilità (OIC)”</a:t>
            </a:r>
          </a:p>
          <a:p>
            <a:r>
              <a:rPr lang="it-IT" sz="2400" dirty="0"/>
              <a:t>I principi contabili nazionali sono cambiati e dal bilancio 2014 occorrerà fare uso dei nuovi “OIC”</a:t>
            </a:r>
          </a:p>
          <a:p>
            <a:r>
              <a:rPr lang="it-IT" sz="2400" dirty="0"/>
              <a:t>Per cui, cambieranno anche alcune disposizioni in merito contenute nello specifico nell’OIC 17, Bilancio consolidato e metodo del patrimonio netto</a:t>
            </a:r>
          </a:p>
        </p:txBody>
      </p:sp>
    </p:spTree>
    <p:extLst>
      <p:ext uri="{BB962C8B-B14F-4D97-AF65-F5344CB8AC3E}">
        <p14:creationId xmlns:p14="http://schemas.microsoft.com/office/powerpoint/2010/main" val="2604947638"/>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olo 1"/>
          <p:cNvSpPr>
            <a:spLocks noGrp="1"/>
          </p:cNvSpPr>
          <p:nvPr>
            <p:ph type="title"/>
          </p:nvPr>
        </p:nvSpPr>
        <p:spPr/>
        <p:txBody>
          <a:bodyPr/>
          <a:lstStyle/>
          <a:p>
            <a:r>
              <a:rPr lang="it-IT" altLang="it-IT" dirty="0" smtClean="0"/>
              <a:t>La cessione di partecipazioni</a:t>
            </a:r>
          </a:p>
        </p:txBody>
      </p:sp>
      <p:sp>
        <p:nvSpPr>
          <p:cNvPr id="9219" name="Segnaposto contenuto 2"/>
          <p:cNvSpPr>
            <a:spLocks noGrp="1"/>
          </p:cNvSpPr>
          <p:nvPr>
            <p:ph idx="1"/>
          </p:nvPr>
        </p:nvSpPr>
        <p:spPr/>
        <p:txBody>
          <a:bodyPr/>
          <a:lstStyle/>
          <a:p>
            <a:r>
              <a:rPr lang="it-IT" altLang="it-IT" smtClean="0"/>
              <a:t>Le cessioni (acquisti) di partecipazioni possono essere condizionate dai dati contabili</a:t>
            </a:r>
          </a:p>
          <a:p>
            <a:r>
              <a:rPr lang="it-IT" altLang="it-IT" smtClean="0"/>
              <a:t>Per esaminare il trattamento contabile, occorre preliminarmente capire la relazione partecipativa e i riflessi a livello di bilancio d’esercizio </a:t>
            </a:r>
          </a:p>
        </p:txBody>
      </p:sp>
    </p:spTree>
    <p:extLst>
      <p:ext uri="{BB962C8B-B14F-4D97-AF65-F5344CB8AC3E}">
        <p14:creationId xmlns:p14="http://schemas.microsoft.com/office/powerpoint/2010/main" val="192905330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ttangolo 6"/>
          <p:cNvSpPr>
            <a:spLocks noChangeArrowheads="1"/>
          </p:cNvSpPr>
          <p:nvPr/>
        </p:nvSpPr>
        <p:spPr bwMode="auto">
          <a:xfrm>
            <a:off x="1570772" y="1412779"/>
            <a:ext cx="9050456" cy="4739759"/>
          </a:xfrm>
          <a:prstGeom prst="rect">
            <a:avLst/>
          </a:prstGeom>
          <a:noFill/>
          <a:ln w="9525">
            <a:noFill/>
            <a:miter lim="800000"/>
            <a:headEnd/>
            <a:tailEnd/>
          </a:ln>
        </p:spPr>
        <p:txBody>
          <a:bodyPr wrap="square">
            <a:spAutoFit/>
          </a:bodyPr>
          <a:lstStyle/>
          <a:p>
            <a:pPr algn="just"/>
            <a:r>
              <a:rPr lang="it-IT" sz="1400" dirty="0">
                <a:solidFill>
                  <a:schemeClr val="accent6"/>
                </a:solidFill>
                <a:latin typeface="Garamond" pitchFamily="18" charset="0"/>
              </a:rPr>
              <a:t>[…]</a:t>
            </a:r>
          </a:p>
          <a:p>
            <a:pPr marL="342900" indent="-342900">
              <a:buFont typeface="+mj-lt"/>
              <a:buAutoNum type="alphaLcPeriod" startAt="6"/>
            </a:pPr>
            <a:r>
              <a:rPr lang="it-IT" dirty="0">
                <a:solidFill>
                  <a:schemeClr val="accent6"/>
                </a:solidFill>
              </a:rPr>
              <a:t>nel corso dell’esercizio si sono verificati significativi cambiamenti con effetto negativo sulla società, oppure si suppone che si verificheranno nel prossimo futuro, nella misura o nel modo in cui un’attività viene utilizzata o ci si attende sarà utilizzata. Tali cambiamenti includono casi quali:</a:t>
            </a:r>
          </a:p>
          <a:p>
            <a:pPr marL="1257300" lvl="2" indent="-342900">
              <a:buFont typeface="Wingdings" pitchFamily="2" charset="2"/>
              <a:buChar char="§"/>
            </a:pPr>
            <a:r>
              <a:rPr lang="it-IT" dirty="0">
                <a:solidFill>
                  <a:schemeClr val="accent6"/>
                </a:solidFill>
              </a:rPr>
              <a:t>l’attività diventa inutilizzata, </a:t>
            </a:r>
          </a:p>
          <a:p>
            <a:pPr marL="1257300" lvl="2" indent="-342900">
              <a:buFont typeface="Wingdings" pitchFamily="2" charset="2"/>
              <a:buChar char="§"/>
            </a:pPr>
            <a:r>
              <a:rPr lang="it-IT" dirty="0">
                <a:solidFill>
                  <a:schemeClr val="accent6"/>
                </a:solidFill>
              </a:rPr>
              <a:t>piani di dismissione o ristrutturazione del settore operativo al quale l’attività appartiene, </a:t>
            </a:r>
          </a:p>
          <a:p>
            <a:pPr marL="1257300" lvl="2" indent="-342900">
              <a:buFont typeface="Wingdings" pitchFamily="2" charset="2"/>
              <a:buChar char="§"/>
            </a:pPr>
            <a:r>
              <a:rPr lang="it-IT" dirty="0">
                <a:solidFill>
                  <a:schemeClr val="accent6"/>
                </a:solidFill>
              </a:rPr>
              <a:t>piani di dismissione dell’attività prima della data prima prevista, </a:t>
            </a:r>
          </a:p>
          <a:p>
            <a:pPr marL="1257300" lvl="2" indent="-342900">
              <a:buFont typeface="Wingdings" pitchFamily="2" charset="2"/>
              <a:buChar char="§"/>
            </a:pPr>
            <a:r>
              <a:rPr lang="it-IT" dirty="0">
                <a:solidFill>
                  <a:schemeClr val="accent6"/>
                </a:solidFill>
              </a:rPr>
              <a:t>la ridefinizione della vita utile dell’immobilizzazione;</a:t>
            </a:r>
          </a:p>
          <a:p>
            <a:pPr marL="342900" indent="-342900">
              <a:buFont typeface="+mj-lt"/>
              <a:buAutoNum type="alphaLcPeriod" startAt="6"/>
            </a:pPr>
            <a:r>
              <a:rPr lang="it-IT" dirty="0">
                <a:solidFill>
                  <a:schemeClr val="accent6"/>
                </a:solidFill>
              </a:rPr>
              <a:t>dall’informativa interna risulta evidente che l’andamento economico di un’attività è, o sarà, peggiore di quanto previsto.”</a:t>
            </a:r>
          </a:p>
          <a:p>
            <a:endParaRPr lang="it-IT" dirty="0">
              <a:solidFill>
                <a:schemeClr val="accent6"/>
              </a:solidFill>
            </a:endParaRPr>
          </a:p>
          <a:p>
            <a:pPr algn="just"/>
            <a:r>
              <a:rPr lang="it-IT" dirty="0">
                <a:solidFill>
                  <a:schemeClr val="accent6"/>
                </a:solidFill>
              </a:rPr>
              <a:t>L’analisi  sulla perdita di valore potrebbe anche rendere evidente la necessità di intervenire (anche o solamente) su fattori diversi dal valore di bilancio, quali la vita utile residua, il criterio di ammortamento, il valore residuo.</a:t>
            </a:r>
          </a:p>
          <a:p>
            <a:pPr algn="just"/>
            <a:endParaRPr lang="it-IT" dirty="0">
              <a:solidFill>
                <a:schemeClr val="accent6"/>
              </a:solidFill>
            </a:endParaRPr>
          </a:p>
        </p:txBody>
      </p:sp>
      <p:sp>
        <p:nvSpPr>
          <p:cNvPr id="16389" name="Rectangle 3"/>
          <p:cNvSpPr>
            <a:spLocks noChangeArrowheads="1"/>
          </p:cNvSpPr>
          <p:nvPr/>
        </p:nvSpPr>
        <p:spPr bwMode="auto">
          <a:xfrm>
            <a:off x="1726815" y="404664"/>
            <a:ext cx="8972435" cy="864096"/>
          </a:xfrm>
          <a:prstGeom prst="rect">
            <a:avLst/>
          </a:prstGeom>
          <a:noFill/>
          <a:ln w="9525">
            <a:noFill/>
            <a:miter lim="800000"/>
            <a:headEnd/>
            <a:tailEnd/>
          </a:ln>
        </p:spPr>
        <p:txBody>
          <a:bodyPr/>
          <a:lstStyle/>
          <a:p>
            <a:pPr algn="ctr"/>
            <a:r>
              <a:rPr lang="it-IT" sz="3200" dirty="0">
                <a:solidFill>
                  <a:srgbClr val="660066"/>
                </a:solidFill>
              </a:rPr>
              <a:t>Indicatori di “potenziali” perdite durevoli di valore (OIC 9, par.13)</a:t>
            </a:r>
          </a:p>
          <a:p>
            <a:pPr algn="ctr"/>
            <a:endParaRPr lang="it-IT" sz="2400" dirty="0">
              <a:latin typeface="Garamond" pitchFamily="18" charset="0"/>
            </a:endParaRPr>
          </a:p>
        </p:txBody>
      </p:sp>
      <p:sp>
        <p:nvSpPr>
          <p:cNvPr id="7" name="Rectangle 3"/>
          <p:cNvSpPr>
            <a:spLocks noChangeArrowheads="1"/>
          </p:cNvSpPr>
          <p:nvPr/>
        </p:nvSpPr>
        <p:spPr bwMode="auto">
          <a:xfrm>
            <a:off x="1632292" y="164640"/>
            <a:ext cx="8972435" cy="396399"/>
          </a:xfrm>
          <a:prstGeom prst="rect">
            <a:avLst/>
          </a:prstGeom>
          <a:noFill/>
          <a:ln w="9525">
            <a:noFill/>
            <a:miter lim="800000"/>
            <a:headEnd/>
            <a:tailEnd/>
          </a:ln>
        </p:spPr>
        <p:txBody>
          <a:bodyPr/>
          <a:lstStyle/>
          <a:p>
            <a:pPr algn="ctr"/>
            <a:endParaRPr lang="it-IT" dirty="0">
              <a:latin typeface="Garamond" pitchFamily="18" charset="0"/>
            </a:endParaRPr>
          </a:p>
        </p:txBody>
      </p:sp>
    </p:spTree>
    <p:extLst>
      <p:ext uri="{BB962C8B-B14F-4D97-AF65-F5344CB8AC3E}">
        <p14:creationId xmlns:p14="http://schemas.microsoft.com/office/powerpoint/2010/main" val="2507183669"/>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ltLang="it-IT" dirty="0" smtClean="0"/>
              <a:t>Acquisto di partecipazioni di controllo</a:t>
            </a:r>
            <a:endParaRPr lang="it-IT" dirty="0"/>
          </a:p>
        </p:txBody>
      </p:sp>
      <p:sp>
        <p:nvSpPr>
          <p:cNvPr id="3" name="Segnaposto contenuto 2"/>
          <p:cNvSpPr>
            <a:spLocks noGrp="1"/>
          </p:cNvSpPr>
          <p:nvPr>
            <p:ph idx="1"/>
          </p:nvPr>
        </p:nvSpPr>
        <p:spPr/>
        <p:txBody>
          <a:bodyPr/>
          <a:lstStyle/>
          <a:p>
            <a:r>
              <a:rPr lang="it-IT" sz="2400" dirty="0"/>
              <a:t>Acquisito il controllo, la partecipazioni consolidate sono, come noto, eliminate ed i valori della controllata sono consolidati</a:t>
            </a:r>
          </a:p>
          <a:p>
            <a:r>
              <a:rPr lang="it-IT" sz="2400" dirty="0"/>
              <a:t>OIC 17 nella sua ultima versione afferma che l’eliminazione delle partecipazioni consolidate dovrebbe essere effettuata alla “</a:t>
            </a:r>
            <a:r>
              <a:rPr lang="it-IT" sz="2400" i="1" dirty="0"/>
              <a:t>data di acquisizione del controllo”</a:t>
            </a:r>
          </a:p>
          <a:p>
            <a:r>
              <a:rPr lang="it-IT" sz="2400" dirty="0"/>
              <a:t>È ammesso l’utilizzo della “</a:t>
            </a:r>
            <a:r>
              <a:rPr lang="it-IT" sz="2400" i="1" dirty="0"/>
              <a:t>data in cui l’impresa è inclusa per la prima volta nel consolidamento” </a:t>
            </a:r>
            <a:r>
              <a:rPr lang="it-IT" sz="2400" dirty="0"/>
              <a:t>(articolo 33 del </a:t>
            </a:r>
            <a:r>
              <a:rPr lang="it-IT" sz="2400" dirty="0" err="1"/>
              <a:t>D.Lgs.</a:t>
            </a:r>
            <a:r>
              <a:rPr lang="it-IT" sz="2400" dirty="0"/>
              <a:t> 127/1991)</a:t>
            </a:r>
          </a:p>
        </p:txBody>
      </p:sp>
    </p:spTree>
    <p:extLst>
      <p:ext uri="{BB962C8B-B14F-4D97-AF65-F5344CB8AC3E}">
        <p14:creationId xmlns:p14="http://schemas.microsoft.com/office/powerpoint/2010/main" val="3841458927"/>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olo 1"/>
          <p:cNvSpPr>
            <a:spLocks noGrp="1"/>
          </p:cNvSpPr>
          <p:nvPr>
            <p:ph type="title"/>
          </p:nvPr>
        </p:nvSpPr>
        <p:spPr/>
        <p:txBody>
          <a:bodyPr/>
          <a:lstStyle/>
          <a:p>
            <a:r>
              <a:rPr lang="it-IT" altLang="it-IT" sz="4000"/>
              <a:t>La cessione di partecipazioni consolidate con perdita di controllo</a:t>
            </a:r>
          </a:p>
        </p:txBody>
      </p:sp>
      <p:sp>
        <p:nvSpPr>
          <p:cNvPr id="12291" name="Segnaposto contenuto 2"/>
          <p:cNvSpPr>
            <a:spLocks noGrp="1"/>
          </p:cNvSpPr>
          <p:nvPr>
            <p:ph idx="1"/>
          </p:nvPr>
        </p:nvSpPr>
        <p:spPr/>
        <p:txBody>
          <a:bodyPr/>
          <a:lstStyle/>
          <a:p>
            <a:r>
              <a:rPr lang="it-IT" altLang="it-IT" smtClean="0"/>
              <a:t>La (ex) controllante perde il controllo sulle operazioni finanziarie e gestionali della società per motivi quali:</a:t>
            </a:r>
          </a:p>
          <a:p>
            <a:pPr lvl="1"/>
            <a:r>
              <a:rPr lang="it-IT" altLang="it-IT" smtClean="0"/>
              <a:t>cessione totale o parziale delle partecipazioni</a:t>
            </a:r>
          </a:p>
          <a:p>
            <a:pPr lvl="1"/>
            <a:r>
              <a:rPr lang="it-IT" altLang="it-IT" smtClean="0"/>
              <a:t>mancata sottoscrizione di aumenti di capitale</a:t>
            </a:r>
          </a:p>
          <a:p>
            <a:pPr lvl="1"/>
            <a:r>
              <a:rPr lang="it-IT" altLang="it-IT" smtClean="0"/>
              <a:t>definizione di nuovi patti di sindacato</a:t>
            </a:r>
          </a:p>
          <a:p>
            <a:pPr lvl="1"/>
            <a:r>
              <a:rPr lang="it-IT" altLang="it-IT" smtClean="0"/>
              <a:t>procedure concorsuali </a:t>
            </a:r>
          </a:p>
        </p:txBody>
      </p:sp>
    </p:spTree>
    <p:extLst>
      <p:ext uri="{BB962C8B-B14F-4D97-AF65-F5344CB8AC3E}">
        <p14:creationId xmlns:p14="http://schemas.microsoft.com/office/powerpoint/2010/main" val="4095081859"/>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olo 1"/>
          <p:cNvSpPr>
            <a:spLocks noGrp="1"/>
          </p:cNvSpPr>
          <p:nvPr>
            <p:ph type="title"/>
          </p:nvPr>
        </p:nvSpPr>
        <p:spPr/>
        <p:txBody>
          <a:bodyPr/>
          <a:lstStyle/>
          <a:p>
            <a:r>
              <a:rPr lang="it-IT" altLang="it-IT" sz="4000" dirty="0"/>
              <a:t>La cessione di partecipazioni consolidate con perdita di controllo: dismissione integrale</a:t>
            </a:r>
          </a:p>
        </p:txBody>
      </p:sp>
      <p:sp>
        <p:nvSpPr>
          <p:cNvPr id="13315" name="Segnaposto contenuto 2"/>
          <p:cNvSpPr>
            <a:spLocks noGrp="1"/>
          </p:cNvSpPr>
          <p:nvPr>
            <p:ph idx="1"/>
          </p:nvPr>
        </p:nvSpPr>
        <p:spPr>
          <a:xfrm>
            <a:off x="1981200" y="2276475"/>
            <a:ext cx="8229600" cy="3849688"/>
          </a:xfrm>
        </p:spPr>
        <p:txBody>
          <a:bodyPr/>
          <a:lstStyle/>
          <a:p>
            <a:r>
              <a:rPr lang="it-IT" altLang="it-IT"/>
              <a:t>Nel bilancio d’esercizio: realizzo una plus/minusvalenza, in base alla differenza tra prezzo di vendita e valore netto contabile</a:t>
            </a:r>
          </a:p>
          <a:p>
            <a:r>
              <a:rPr lang="it-IT" altLang="it-IT"/>
              <a:t>Nel bilancio consolidato: deconsolido la partecipazione, eliminando tutte le attività e passività iscritte e, sulla base dell’OIC 17, iscrivo in conto economico il risultato consolidato di cessione</a:t>
            </a:r>
          </a:p>
        </p:txBody>
      </p:sp>
    </p:spTree>
    <p:extLst>
      <p:ext uri="{BB962C8B-B14F-4D97-AF65-F5344CB8AC3E}">
        <p14:creationId xmlns:p14="http://schemas.microsoft.com/office/powerpoint/2010/main" val="1413740880"/>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olo 1"/>
          <p:cNvSpPr>
            <a:spLocks noGrp="1"/>
          </p:cNvSpPr>
          <p:nvPr>
            <p:ph type="title"/>
          </p:nvPr>
        </p:nvSpPr>
        <p:spPr/>
        <p:txBody>
          <a:bodyPr/>
          <a:lstStyle/>
          <a:p>
            <a:r>
              <a:rPr lang="it-IT" altLang="it-IT" smtClean="0"/>
              <a:t>Ulteriori chiarimenti</a:t>
            </a:r>
          </a:p>
        </p:txBody>
      </p:sp>
      <p:sp>
        <p:nvSpPr>
          <p:cNvPr id="18435" name="Segnaposto contenuto 2"/>
          <p:cNvSpPr>
            <a:spLocks noGrp="1"/>
          </p:cNvSpPr>
          <p:nvPr>
            <p:ph idx="1"/>
          </p:nvPr>
        </p:nvSpPr>
        <p:spPr>
          <a:xfrm>
            <a:off x="1981200" y="1341438"/>
            <a:ext cx="8229600" cy="4824412"/>
          </a:xfrm>
        </p:spPr>
        <p:txBody>
          <a:bodyPr/>
          <a:lstStyle/>
          <a:p>
            <a:r>
              <a:rPr lang="it-IT" altLang="it-IT" sz="2400" dirty="0"/>
              <a:t>E se la partecipazione è ceduta (come sempre avviene) nel corso dell’esercizio?</a:t>
            </a:r>
          </a:p>
          <a:p>
            <a:pPr lvl="1"/>
            <a:r>
              <a:rPr lang="it-IT" altLang="it-IT" sz="2000" i="1" u="sng" dirty="0"/>
              <a:t>La nuova versione di OIC 17 chiarisce che la partecipazione è </a:t>
            </a:r>
            <a:r>
              <a:rPr lang="it-IT" altLang="it-IT" sz="2000" i="1" u="sng" dirty="0" err="1"/>
              <a:t>deconsolidata</a:t>
            </a:r>
            <a:r>
              <a:rPr lang="it-IT" altLang="it-IT" sz="2000" i="1" u="sng" dirty="0"/>
              <a:t> con riferimento alla data di cessione, quindi, il risultato del periodo intermedio incide sul risultato dell’operazione</a:t>
            </a:r>
          </a:p>
          <a:p>
            <a:pPr lvl="1"/>
            <a:r>
              <a:rPr lang="it-IT" altLang="it-IT" sz="2000" dirty="0"/>
              <a:t>È tuttavia concesso in casi di “difficoltà pratica” di </a:t>
            </a:r>
            <a:r>
              <a:rPr lang="it-IT" altLang="it-IT" sz="2000" dirty="0" err="1"/>
              <a:t>deconsolidare</a:t>
            </a:r>
            <a:r>
              <a:rPr lang="it-IT" altLang="it-IT" sz="2000" dirty="0"/>
              <a:t> alla data di inizio esercizio</a:t>
            </a:r>
          </a:p>
          <a:p>
            <a:r>
              <a:rPr lang="it-IT" altLang="it-IT" sz="2400" dirty="0"/>
              <a:t>E nei casi di cessione parziale com’è valutata la quota partecipativa residua?</a:t>
            </a:r>
          </a:p>
          <a:p>
            <a:pPr lvl="1"/>
            <a:r>
              <a:rPr lang="it-IT" altLang="it-IT" sz="2000" dirty="0"/>
              <a:t>In ragione del legame partecipativo residuo, con il metodo del PN o al costo. In ogni caso, il valore della partecipazione non ceduta rappresenta la base per la contabilizzazione della partecipazione</a:t>
            </a:r>
          </a:p>
        </p:txBody>
      </p:sp>
    </p:spTree>
    <p:extLst>
      <p:ext uri="{BB962C8B-B14F-4D97-AF65-F5344CB8AC3E}">
        <p14:creationId xmlns:p14="http://schemas.microsoft.com/office/powerpoint/2010/main" val="78753666"/>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egnaposto contenuto 2"/>
          <p:cNvSpPr>
            <a:spLocks noGrp="1"/>
          </p:cNvSpPr>
          <p:nvPr>
            <p:ph idx="1"/>
          </p:nvPr>
        </p:nvSpPr>
        <p:spPr>
          <a:xfrm>
            <a:off x="1981200" y="1595438"/>
            <a:ext cx="8229600" cy="4641850"/>
          </a:xfrm>
        </p:spPr>
        <p:txBody>
          <a:bodyPr/>
          <a:lstStyle/>
          <a:p>
            <a:r>
              <a:rPr lang="it-IT" altLang="it-IT" sz="2200" dirty="0"/>
              <a:t>Le  plus/minus-valenze da cessioni di partecipazioni senza perdita di controllo possono attualmente (OIC 17, par.13) essere contabilizzate secondo due impostazioni:</a:t>
            </a:r>
          </a:p>
          <a:p>
            <a:pPr marL="800100" lvl="1" indent="-342900">
              <a:buFontTx/>
              <a:buAutoNum type="alphaLcPeriod"/>
            </a:pPr>
            <a:r>
              <a:rPr lang="it-IT" altLang="it-IT" sz="1800" dirty="0"/>
              <a:t>a conto economico consolidato</a:t>
            </a:r>
          </a:p>
          <a:p>
            <a:pPr marL="800100" lvl="1" indent="-342900">
              <a:buFontTx/>
              <a:buAutoNum type="alphaLcPeriod"/>
            </a:pPr>
            <a:r>
              <a:rPr lang="it-IT" altLang="it-IT" sz="1800" dirty="0"/>
              <a:t>ad incremento o decremento del patrimonio netto </a:t>
            </a:r>
          </a:p>
          <a:p>
            <a:r>
              <a:rPr lang="it-IT" altLang="it-IT" sz="2200" dirty="0"/>
              <a:t>La prima soluzione è maggiormente legata alla </a:t>
            </a:r>
            <a:r>
              <a:rPr lang="it-IT" altLang="it-IT" sz="2200" i="1" dirty="0" err="1"/>
              <a:t>parent</a:t>
            </a:r>
            <a:r>
              <a:rPr lang="it-IT" altLang="it-IT" sz="2200" i="1" dirty="0"/>
              <a:t> company </a:t>
            </a:r>
            <a:r>
              <a:rPr lang="it-IT" altLang="it-IT" sz="2200" i="1" dirty="0" err="1"/>
              <a:t>theory</a:t>
            </a:r>
            <a:r>
              <a:rPr lang="it-IT" altLang="it-IT" sz="2200" dirty="0"/>
              <a:t>, in quanto volta a rilevare l’effetto economico per la consolidante</a:t>
            </a:r>
          </a:p>
          <a:p>
            <a:r>
              <a:rPr lang="it-IT" altLang="it-IT" sz="2200" dirty="0"/>
              <a:t>La seconda soluzione è maggiormente legata alla </a:t>
            </a:r>
            <a:r>
              <a:rPr lang="it-IT" altLang="it-IT" sz="2200" i="1" dirty="0"/>
              <a:t>entity </a:t>
            </a:r>
            <a:r>
              <a:rPr lang="it-IT" altLang="it-IT" sz="2200" i="1" dirty="0" err="1"/>
              <a:t>theory</a:t>
            </a:r>
            <a:r>
              <a:rPr lang="it-IT" altLang="it-IT" sz="2200" dirty="0"/>
              <a:t>, poiché vede l’operazione come un’operazione che non modifiche la struttura del gruppo</a:t>
            </a:r>
          </a:p>
          <a:p>
            <a:r>
              <a:rPr lang="it-IT" altLang="it-IT" sz="2200" i="1" u="sng" dirty="0"/>
              <a:t>Il nuovo OIC 17 ha mantenuto in vita la sola soluzione di cui in a. ritenuta più in linea con il dettato del dlgs127/91</a:t>
            </a:r>
          </a:p>
        </p:txBody>
      </p:sp>
      <p:sp>
        <p:nvSpPr>
          <p:cNvPr id="19459" name="Titolo 1"/>
          <p:cNvSpPr>
            <a:spLocks noGrp="1"/>
          </p:cNvSpPr>
          <p:nvPr>
            <p:ph type="title"/>
          </p:nvPr>
        </p:nvSpPr>
        <p:spPr/>
        <p:txBody>
          <a:bodyPr/>
          <a:lstStyle/>
          <a:p>
            <a:r>
              <a:rPr lang="it-IT" altLang="it-IT" sz="3600"/>
              <a:t>La cessione di partecipazioni consolidate senza perdita di controllo nel corso dell’esercizio: (norme naz.)</a:t>
            </a:r>
          </a:p>
        </p:txBody>
      </p:sp>
    </p:spTree>
    <p:extLst>
      <p:ext uri="{BB962C8B-B14F-4D97-AF65-F5344CB8AC3E}">
        <p14:creationId xmlns:p14="http://schemas.microsoft.com/office/powerpoint/2010/main" val="2569263253"/>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olo 1"/>
          <p:cNvSpPr>
            <a:spLocks noGrp="1"/>
          </p:cNvSpPr>
          <p:nvPr>
            <p:ph type="title"/>
          </p:nvPr>
        </p:nvSpPr>
        <p:spPr/>
        <p:txBody>
          <a:bodyPr/>
          <a:lstStyle/>
          <a:p>
            <a:r>
              <a:rPr lang="it-IT" altLang="it-IT" sz="4000"/>
              <a:t>La cessione di partecipazioni non “qualificate” (ITA GAAP)</a:t>
            </a:r>
          </a:p>
        </p:txBody>
      </p:sp>
      <p:sp>
        <p:nvSpPr>
          <p:cNvPr id="22531" name="Segnaposto contenuto 2"/>
          <p:cNvSpPr>
            <a:spLocks noGrp="1"/>
          </p:cNvSpPr>
          <p:nvPr>
            <p:ph idx="1"/>
          </p:nvPr>
        </p:nvSpPr>
        <p:spPr/>
        <p:txBody>
          <a:bodyPr/>
          <a:lstStyle/>
          <a:p>
            <a:r>
              <a:rPr lang="it-IT" altLang="it-IT"/>
              <a:t>Sono iscritte nel consolidato al loro costo storico, eventualmente rettificato a seguito di operazioni quali svalutazioni, ripristini e operazioni sul capitale</a:t>
            </a:r>
          </a:p>
          <a:p>
            <a:r>
              <a:rPr lang="it-IT" altLang="it-IT"/>
              <a:t>Sono iscritte al medesimo valore del bilancio d’esercizio</a:t>
            </a:r>
          </a:p>
          <a:p>
            <a:r>
              <a:rPr lang="it-IT" altLang="it-IT"/>
              <a:t>La plus/minus-valenza derivante dalla cessione è ugualmente riportato nel conto economico del bilancio d’esercizio e del bilancio consolidato</a:t>
            </a:r>
          </a:p>
        </p:txBody>
      </p:sp>
    </p:spTree>
    <p:extLst>
      <p:ext uri="{BB962C8B-B14F-4D97-AF65-F5344CB8AC3E}">
        <p14:creationId xmlns:p14="http://schemas.microsoft.com/office/powerpoint/2010/main" val="4186072320"/>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olo 1"/>
          <p:cNvSpPr>
            <a:spLocks noGrp="1"/>
          </p:cNvSpPr>
          <p:nvPr>
            <p:ph type="title"/>
          </p:nvPr>
        </p:nvSpPr>
        <p:spPr/>
        <p:txBody>
          <a:bodyPr/>
          <a:lstStyle/>
          <a:p>
            <a:r>
              <a:rPr lang="it-IT" altLang="it-IT" smtClean="0"/>
              <a:t>La cessione di partecipazioni non “qualificate” (IFRS)</a:t>
            </a:r>
          </a:p>
        </p:txBody>
      </p:sp>
      <p:sp>
        <p:nvSpPr>
          <p:cNvPr id="23555" name="Segnaposto contenuto 2"/>
          <p:cNvSpPr>
            <a:spLocks noGrp="1"/>
          </p:cNvSpPr>
          <p:nvPr>
            <p:ph idx="1"/>
          </p:nvPr>
        </p:nvSpPr>
        <p:spPr/>
        <p:txBody>
          <a:bodyPr/>
          <a:lstStyle/>
          <a:p>
            <a:r>
              <a:rPr lang="it-IT" altLang="it-IT"/>
              <a:t>Sono iscritte nel consolidato al fair value, rettificato a seguito delle variazioni di valore, in base alla categoria in cui le stesse sono imputate</a:t>
            </a:r>
          </a:p>
          <a:p>
            <a:r>
              <a:rPr lang="it-IT" altLang="it-IT"/>
              <a:t>Sono iscritte al medesimo valore del bilancio d’esercizio</a:t>
            </a:r>
          </a:p>
          <a:p>
            <a:r>
              <a:rPr lang="it-IT" altLang="it-IT"/>
              <a:t>La plus/minus-valenza derivante dalla cessione è ugualmente riportata nel conto economico del bilancio d’esercizio e del bilancio consolidato</a:t>
            </a:r>
          </a:p>
        </p:txBody>
      </p:sp>
    </p:spTree>
    <p:extLst>
      <p:ext uri="{BB962C8B-B14F-4D97-AF65-F5344CB8AC3E}">
        <p14:creationId xmlns:p14="http://schemas.microsoft.com/office/powerpoint/2010/main" val="3460081899"/>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olo 1"/>
          <p:cNvSpPr>
            <a:spLocks noGrp="1"/>
          </p:cNvSpPr>
          <p:nvPr>
            <p:ph type="title"/>
          </p:nvPr>
        </p:nvSpPr>
        <p:spPr/>
        <p:txBody>
          <a:bodyPr/>
          <a:lstStyle/>
          <a:p>
            <a:r>
              <a:rPr lang="it-IT" sz="3600" dirty="0"/>
              <a:t>La valutazione delle partecipazioni non consolidate: collegate e joint venture</a:t>
            </a:r>
          </a:p>
        </p:txBody>
      </p:sp>
      <p:sp>
        <p:nvSpPr>
          <p:cNvPr id="25603" name="Segnaposto contenuto 2"/>
          <p:cNvSpPr>
            <a:spLocks noGrp="1"/>
          </p:cNvSpPr>
          <p:nvPr>
            <p:ph idx="1"/>
          </p:nvPr>
        </p:nvSpPr>
        <p:spPr/>
        <p:txBody>
          <a:bodyPr/>
          <a:lstStyle/>
          <a:p>
            <a:r>
              <a:rPr lang="it-IT" sz="2000" dirty="0"/>
              <a:t>Le partecipazioni in collegate sono iscritte di regola nel bilancio consolidato secondo il metodo del patrimonio netto</a:t>
            </a:r>
          </a:p>
          <a:p>
            <a:pPr>
              <a:buNone/>
            </a:pPr>
            <a:r>
              <a:rPr lang="it-IT" sz="2000" dirty="0"/>
              <a:t>	Se la data di chiusura del bilancio delle società partecipate valutate, nel bilancio consolidato, con il metodo del patrimonio netto, sia diversa dalla data di riferimento del bilancio consolidato, è accettabile utilizzare il bilancio chiuso a una data diversa, purché la differenza tra le date di chiusura non superi i tre mesi (e sia mantenuta costante nel tempo)</a:t>
            </a:r>
          </a:p>
          <a:p>
            <a:pPr marL="342900" lvl="1" indent="-342900">
              <a:buFontTx/>
              <a:buChar char="•"/>
            </a:pPr>
            <a:r>
              <a:rPr lang="it-IT" sz="2000" dirty="0"/>
              <a:t>Le partecipazioni in società sottoposte a controllo congiunto possono essere valutate con:</a:t>
            </a:r>
          </a:p>
          <a:p>
            <a:pPr lvl="1"/>
            <a:r>
              <a:rPr lang="it-IT" sz="1600" dirty="0"/>
              <a:t>il metodo del patrimonio netto;</a:t>
            </a:r>
          </a:p>
          <a:p>
            <a:pPr lvl="1"/>
            <a:r>
              <a:rPr lang="it-IT" sz="1600" dirty="0"/>
              <a:t>il metodo proporzionale</a:t>
            </a:r>
          </a:p>
          <a:p>
            <a:pPr marL="342900" lvl="1" indent="-342900">
              <a:buNone/>
            </a:pPr>
            <a:r>
              <a:rPr lang="it-IT" sz="2000" dirty="0"/>
              <a:t>	Per questa tipologia di partecipazioni non è ammesso l’utilizzo del metodo del costo</a:t>
            </a:r>
          </a:p>
        </p:txBody>
      </p:sp>
    </p:spTree>
    <p:extLst>
      <p:ext uri="{BB962C8B-B14F-4D97-AF65-F5344CB8AC3E}">
        <p14:creationId xmlns:p14="http://schemas.microsoft.com/office/powerpoint/2010/main" val="3444729858"/>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olo 1"/>
          <p:cNvSpPr>
            <a:spLocks noGrp="1"/>
          </p:cNvSpPr>
          <p:nvPr>
            <p:ph type="title"/>
          </p:nvPr>
        </p:nvSpPr>
        <p:spPr/>
        <p:txBody>
          <a:bodyPr/>
          <a:lstStyle/>
          <a:p>
            <a:r>
              <a:rPr lang="it-IT" altLang="it-IT" smtClean="0"/>
              <a:t>Alcuni ultimi ulteriori spunti</a:t>
            </a:r>
          </a:p>
        </p:txBody>
      </p:sp>
      <p:sp>
        <p:nvSpPr>
          <p:cNvPr id="24579" name="Segnaposto contenuto 2"/>
          <p:cNvSpPr>
            <a:spLocks noGrp="1"/>
          </p:cNvSpPr>
          <p:nvPr>
            <p:ph idx="1"/>
          </p:nvPr>
        </p:nvSpPr>
        <p:spPr/>
        <p:txBody>
          <a:bodyPr/>
          <a:lstStyle/>
          <a:p>
            <a:r>
              <a:rPr lang="it-IT" altLang="it-IT" dirty="0" smtClean="0"/>
              <a:t>Le disposizioni sul consolidato delle società sono adatte alla rappresentazione del gruppo ente locale?</a:t>
            </a:r>
          </a:p>
          <a:p>
            <a:r>
              <a:rPr lang="it-IT" altLang="it-IT" dirty="0" smtClean="0"/>
              <a:t>I Principi contabili per gli enti locali devono cambiare con i principi contabili delle società?</a:t>
            </a:r>
          </a:p>
          <a:p>
            <a:r>
              <a:rPr lang="it-IT" altLang="it-IT" dirty="0" smtClean="0"/>
              <a:t>Se le società controllate adottano gli IFRS?</a:t>
            </a:r>
          </a:p>
        </p:txBody>
      </p:sp>
    </p:spTree>
    <p:extLst>
      <p:ext uri="{BB962C8B-B14F-4D97-AF65-F5344CB8AC3E}">
        <p14:creationId xmlns:p14="http://schemas.microsoft.com/office/powerpoint/2010/main" val="504419241"/>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ttangolo 6"/>
          <p:cNvSpPr>
            <a:spLocks noChangeArrowheads="1"/>
          </p:cNvSpPr>
          <p:nvPr/>
        </p:nvSpPr>
        <p:spPr bwMode="auto">
          <a:xfrm>
            <a:off x="527382" y="1128998"/>
            <a:ext cx="11137237" cy="4092467"/>
          </a:xfrm>
          <a:prstGeom prst="rect">
            <a:avLst/>
          </a:prstGeom>
          <a:noFill/>
          <a:ln w="9525">
            <a:noFill/>
            <a:miter lim="800000"/>
            <a:headEnd/>
            <a:tailEnd/>
          </a:ln>
        </p:spPr>
        <p:txBody>
          <a:bodyPr wrap="square">
            <a:spAutoFit/>
          </a:bodyPr>
          <a:lstStyle/>
          <a:p>
            <a:r>
              <a:rPr lang="it-IT" sz="1733" dirty="0">
                <a:latin typeface="Garamond" panose="02020404030301010803" pitchFamily="18" charset="0"/>
              </a:rPr>
              <a:t>Gli elementi dell’attivo patrimoniale sono iscritti nell’attivo immobilizzato o nel circolante a seconda della destinazione che ad essi attribuisce l’organo di direzione</a:t>
            </a:r>
          </a:p>
          <a:p>
            <a:r>
              <a:rPr lang="it-IT" sz="1733" dirty="0">
                <a:latin typeface="Garamond" panose="02020404030301010803" pitchFamily="18" charset="0"/>
              </a:rPr>
              <a:t>L’OIC con i nuovi Principi specifica che ai fini della classificazione conta la prospettiva o meno di un titolo in un dato portafoglio (cd “</a:t>
            </a:r>
            <a:r>
              <a:rPr lang="it-IT" sz="1733" i="1" dirty="0">
                <a:latin typeface="Garamond" panose="02020404030301010803" pitchFamily="18" charset="0"/>
              </a:rPr>
              <a:t>management </a:t>
            </a:r>
            <a:r>
              <a:rPr lang="it-IT" sz="1733" i="1" dirty="0" err="1">
                <a:latin typeface="Garamond" panose="02020404030301010803" pitchFamily="18" charset="0"/>
              </a:rPr>
              <a:t>intent</a:t>
            </a:r>
            <a:r>
              <a:rPr lang="it-IT" sz="1733" dirty="0">
                <a:latin typeface="Garamond" panose="02020404030301010803" pitchFamily="18" charset="0"/>
              </a:rPr>
              <a:t>”): volontà e capacità di detenere il titolo</a:t>
            </a:r>
          </a:p>
          <a:p>
            <a:endParaRPr lang="it-IT" sz="1733" dirty="0">
              <a:latin typeface="Garamond" panose="02020404030301010803" pitchFamily="18" charset="0"/>
            </a:endParaRPr>
          </a:p>
          <a:p>
            <a:r>
              <a:rPr lang="it-IT" sz="1733" dirty="0">
                <a:latin typeface="Garamond" panose="02020404030301010803" pitchFamily="18" charset="0"/>
              </a:rPr>
              <a:t>Un titolo di debito o una partecipazione può in circostanze </a:t>
            </a:r>
            <a:r>
              <a:rPr lang="it-IT" sz="1733" dirty="0">
                <a:solidFill>
                  <a:schemeClr val="accent5">
                    <a:lumMod val="10000"/>
                  </a:schemeClr>
                </a:solidFill>
                <a:latin typeface="Garamond" panose="02020404030301010803" pitchFamily="18" charset="0"/>
              </a:rPr>
              <a:t>“ </a:t>
            </a:r>
            <a:r>
              <a:rPr lang="it-IT" sz="1733" dirty="0">
                <a:latin typeface="Garamond" panose="02020404030301010803" pitchFamily="18" charset="0"/>
              </a:rPr>
              <a:t>eccezionali</a:t>
            </a:r>
            <a:r>
              <a:rPr lang="it-IT" sz="1733" dirty="0">
                <a:solidFill>
                  <a:schemeClr val="accent5">
                    <a:lumMod val="10000"/>
                  </a:schemeClr>
                </a:solidFill>
                <a:latin typeface="Garamond" panose="02020404030301010803" pitchFamily="18" charset="0"/>
              </a:rPr>
              <a:t> ”</a:t>
            </a:r>
            <a:r>
              <a:rPr lang="it-IT" sz="1733" dirty="0">
                <a:latin typeface="Garamond" panose="02020404030301010803" pitchFamily="18" charset="0"/>
              </a:rPr>
              <a:t> essere cambiato di destinazione; per es., può essere spostato dal circolante all’immobilizzato </a:t>
            </a:r>
            <a:r>
              <a:rPr lang="it-IT" sz="1733" dirty="0">
                <a:solidFill>
                  <a:schemeClr val="accent5">
                    <a:lumMod val="10000"/>
                  </a:schemeClr>
                </a:solidFill>
                <a:latin typeface="Garamond" panose="02020404030301010803" pitchFamily="18" charset="0"/>
              </a:rPr>
              <a:t>a seguito di “mutamento di strategia aziendale realizzato in seguito al rinnovo dell'organo amministrativo, ovvero al cambiamento di proprietà dell’azienda” (OIC 20, par.51; OIC 21, par.56)</a:t>
            </a:r>
          </a:p>
          <a:p>
            <a:endParaRPr lang="it-IT" sz="1733" dirty="0">
              <a:latin typeface="Garamond" panose="02020404030301010803" pitchFamily="18" charset="0"/>
            </a:endParaRPr>
          </a:p>
          <a:p>
            <a:r>
              <a:rPr lang="it-IT" sz="1733" dirty="0">
                <a:latin typeface="Garamond" panose="02020404030301010803" pitchFamily="18" charset="0"/>
              </a:rPr>
              <a:t>I nuovi OIC 20 e OIC 21 prevedono che il titolo che cambia di destinazione sia valutato a tale data con il vecchio criterio e da quel momento in avanti con il nuovo criterio</a:t>
            </a:r>
          </a:p>
          <a:p>
            <a:endParaRPr lang="it-IT" sz="1733" dirty="0">
              <a:latin typeface="Garamond" panose="02020404030301010803" pitchFamily="18" charset="0"/>
            </a:endParaRPr>
          </a:p>
          <a:p>
            <a:r>
              <a:rPr lang="it-IT" sz="1733" dirty="0">
                <a:latin typeface="Garamond" panose="02020404030301010803" pitchFamily="18" charset="0"/>
              </a:rPr>
              <a:t>In sostanza, un titolo che passa dal circolante all’immobilizzato deve essere valutato alla data di cambiamento di destinazione al minore tra costo e valore desumibile dall’andamento del mercato e in seguito (ossia da quel momento in avanti) al costo storico, considerando le eventuali svalutazioni dovute a perdite durevoli di valore</a:t>
            </a:r>
          </a:p>
        </p:txBody>
      </p:sp>
      <p:sp>
        <p:nvSpPr>
          <p:cNvPr id="5" name="Rectangle 3"/>
          <p:cNvSpPr>
            <a:spLocks noChangeArrowheads="1"/>
          </p:cNvSpPr>
          <p:nvPr/>
        </p:nvSpPr>
        <p:spPr bwMode="auto">
          <a:xfrm>
            <a:off x="603085" y="164638"/>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OIC 20 TITOLI E OIC 21 PARTECIPAZIONI E AZIONI PROPRIE</a:t>
            </a:r>
            <a:endParaRPr lang="it-IT" sz="2400" dirty="0">
              <a:latin typeface="Garamond" pitchFamily="18" charset="0"/>
            </a:endParaRPr>
          </a:p>
        </p:txBody>
      </p:sp>
      <p:sp>
        <p:nvSpPr>
          <p:cNvPr id="4" name="Rectangle 3"/>
          <p:cNvSpPr>
            <a:spLocks noChangeArrowheads="1"/>
          </p:cNvSpPr>
          <p:nvPr/>
        </p:nvSpPr>
        <p:spPr bwMode="auto">
          <a:xfrm>
            <a:off x="623392" y="644691"/>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Classificazione e cambiamenti di destinazione</a:t>
            </a:r>
            <a:endParaRPr lang="it-IT" sz="2400" dirty="0">
              <a:latin typeface="Garamond" pitchFamily="18" charset="0"/>
            </a:endParaRPr>
          </a:p>
        </p:txBody>
      </p:sp>
    </p:spTree>
    <p:extLst>
      <p:ext uri="{BB962C8B-B14F-4D97-AF65-F5344CB8AC3E}">
        <p14:creationId xmlns:p14="http://schemas.microsoft.com/office/powerpoint/2010/main" val="351195657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9" name="Rectangle 3"/>
          <p:cNvSpPr>
            <a:spLocks noChangeArrowheads="1"/>
          </p:cNvSpPr>
          <p:nvPr/>
        </p:nvSpPr>
        <p:spPr bwMode="auto">
          <a:xfrm>
            <a:off x="1648794" y="836715"/>
            <a:ext cx="8972435" cy="396399"/>
          </a:xfrm>
          <a:prstGeom prst="rect">
            <a:avLst/>
          </a:prstGeom>
          <a:noFill/>
          <a:ln w="9525">
            <a:noFill/>
            <a:miter lim="800000"/>
            <a:headEnd/>
            <a:tailEnd/>
          </a:ln>
        </p:spPr>
        <p:txBody>
          <a:bodyPr/>
          <a:lstStyle/>
          <a:p>
            <a:pPr algn="ctr"/>
            <a:r>
              <a:rPr lang="it-IT" b="1" dirty="0">
                <a:solidFill>
                  <a:srgbClr val="000000"/>
                </a:solidFill>
                <a:latin typeface="Garamond" pitchFamily="18" charset="0"/>
                <a:cs typeface="Times New Roman" pitchFamily="18" charset="0"/>
              </a:rPr>
              <a:t>Schema logico di riferimento</a:t>
            </a:r>
            <a:endParaRPr lang="it-IT" dirty="0">
              <a:latin typeface="Garamond" pitchFamily="18" charset="0"/>
            </a:endParaRPr>
          </a:p>
        </p:txBody>
      </p:sp>
      <p:sp>
        <p:nvSpPr>
          <p:cNvPr id="7" name="Rectangle 3"/>
          <p:cNvSpPr>
            <a:spLocks noChangeArrowheads="1"/>
          </p:cNvSpPr>
          <p:nvPr/>
        </p:nvSpPr>
        <p:spPr bwMode="auto">
          <a:xfrm>
            <a:off x="1632292" y="164640"/>
            <a:ext cx="8972435" cy="396399"/>
          </a:xfrm>
          <a:prstGeom prst="rect">
            <a:avLst/>
          </a:prstGeom>
          <a:noFill/>
          <a:ln w="9525">
            <a:noFill/>
            <a:miter lim="800000"/>
            <a:headEnd/>
            <a:tailEnd/>
          </a:ln>
        </p:spPr>
        <p:txBody>
          <a:bodyPr/>
          <a:lstStyle/>
          <a:p>
            <a:pPr algn="ctr"/>
            <a:r>
              <a:rPr lang="it-IT" sz="3200" dirty="0">
                <a:solidFill>
                  <a:srgbClr val="660066"/>
                </a:solidFill>
              </a:rPr>
              <a:t>Svalutazioni di immobilizzazioni non finanziarie</a:t>
            </a:r>
          </a:p>
        </p:txBody>
      </p:sp>
      <p:sp>
        <p:nvSpPr>
          <p:cNvPr id="6" name="Text Box 28"/>
          <p:cNvSpPr txBox="1">
            <a:spLocks noChangeArrowheads="1"/>
          </p:cNvSpPr>
          <p:nvPr/>
        </p:nvSpPr>
        <p:spPr bwMode="auto">
          <a:xfrm>
            <a:off x="1743371" y="1291987"/>
            <a:ext cx="2640304" cy="738664"/>
          </a:xfrm>
          <a:prstGeom prst="rect">
            <a:avLst/>
          </a:prstGeom>
          <a:solidFill>
            <a:srgbClr val="FFFFFF"/>
          </a:solidFill>
          <a:ln w="9525">
            <a:solidFill>
              <a:srgbClr val="FFFFFF"/>
            </a:solidFill>
            <a:miter lim="800000"/>
            <a:headEnd/>
            <a:tailEnd/>
          </a:ln>
        </p:spPr>
        <p:txBody>
          <a:bodyPr>
            <a:spAutoFit/>
          </a:bodyPr>
          <a:lstStyle>
            <a:defPPr>
              <a:defRPr lang="en-GB"/>
            </a:defPPr>
            <a:lvl1pPr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1pPr>
            <a:lvl2pPr marL="742950" indent="-28575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2pPr>
            <a:lvl3pPr marL="1143000" indent="-22860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3pPr>
            <a:lvl4pPr marL="1600200" indent="-22860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4pPr>
            <a:lvl5pPr marL="2057400" indent="-22860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5pPr>
            <a:lvl6pPr marL="22860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6pPr>
            <a:lvl7pPr marL="27432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7pPr>
            <a:lvl8pPr marL="32004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8pPr>
            <a:lvl9pPr marL="36576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9pPr>
          </a:lstStyle>
          <a:p>
            <a:pPr algn="ctr">
              <a:defRPr/>
            </a:pPr>
            <a:r>
              <a:rPr lang="it-IT" sz="1400" dirty="0">
                <a:solidFill>
                  <a:schemeClr val="tx1"/>
                </a:solidFill>
                <a:effectLst/>
                <a:latin typeface="Times New Roman" pitchFamily="18" charset="0"/>
              </a:rPr>
              <a:t>Esiste evidenza che il valore netto contabile possa non essere recuperato tramite l'uso?</a:t>
            </a:r>
            <a:endParaRPr lang="it-IT" sz="1400" dirty="0">
              <a:solidFill>
                <a:srgbClr val="FFFFFF"/>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endParaRPr>
          </a:p>
        </p:txBody>
      </p:sp>
      <p:sp>
        <p:nvSpPr>
          <p:cNvPr id="9" name="Text Box 30"/>
          <p:cNvSpPr txBox="1">
            <a:spLocks noChangeArrowheads="1"/>
          </p:cNvSpPr>
          <p:nvPr/>
        </p:nvSpPr>
        <p:spPr bwMode="auto">
          <a:xfrm>
            <a:off x="7125462" y="1483235"/>
            <a:ext cx="2464856" cy="523220"/>
          </a:xfrm>
          <a:prstGeom prst="rect">
            <a:avLst/>
          </a:prstGeom>
          <a:solidFill>
            <a:srgbClr val="FFFFFF"/>
          </a:solidFill>
          <a:ln w="9525">
            <a:solidFill>
              <a:srgbClr val="FFFFFF"/>
            </a:solidFill>
            <a:miter lim="800000"/>
            <a:headEnd/>
            <a:tailEnd/>
          </a:ln>
        </p:spPr>
        <p:txBody>
          <a:bodyPr>
            <a:spAutoFit/>
          </a:bodyPr>
          <a:lstStyle>
            <a:defPPr>
              <a:defRPr lang="en-GB"/>
            </a:defPPr>
            <a:lvl1pPr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1pPr>
            <a:lvl2pPr marL="742950" indent="-28575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2pPr>
            <a:lvl3pPr marL="1143000" indent="-22860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3pPr>
            <a:lvl4pPr marL="1600200" indent="-22860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4pPr>
            <a:lvl5pPr marL="2057400" indent="-22860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5pPr>
            <a:lvl6pPr marL="22860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6pPr>
            <a:lvl7pPr marL="27432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7pPr>
            <a:lvl8pPr marL="32004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8pPr>
            <a:lvl9pPr marL="36576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9pPr>
          </a:lstStyle>
          <a:p>
            <a:pPr algn="ctr"/>
            <a:r>
              <a:rPr lang="it-IT" sz="1400" dirty="0">
                <a:solidFill>
                  <a:schemeClr val="tx1"/>
                </a:solidFill>
                <a:effectLst/>
                <a:latin typeface="Times New Roman" pitchFamily="18" charset="0"/>
              </a:rPr>
              <a:t>Verifica perdita durevole di valore</a:t>
            </a:r>
          </a:p>
        </p:txBody>
      </p:sp>
      <p:sp>
        <p:nvSpPr>
          <p:cNvPr id="11" name="Text Box 32"/>
          <p:cNvSpPr txBox="1">
            <a:spLocks noChangeArrowheads="1"/>
          </p:cNvSpPr>
          <p:nvPr/>
        </p:nvSpPr>
        <p:spPr bwMode="auto">
          <a:xfrm>
            <a:off x="4786171" y="2372886"/>
            <a:ext cx="2464856" cy="307777"/>
          </a:xfrm>
          <a:prstGeom prst="rect">
            <a:avLst/>
          </a:prstGeom>
          <a:solidFill>
            <a:srgbClr val="FFFFFF"/>
          </a:solidFill>
          <a:ln w="9525">
            <a:solidFill>
              <a:srgbClr val="FFFFFF"/>
            </a:solidFill>
            <a:miter lim="800000"/>
            <a:headEnd/>
            <a:tailEnd/>
          </a:ln>
        </p:spPr>
        <p:txBody>
          <a:bodyPr>
            <a:spAutoFit/>
          </a:bodyPr>
          <a:lstStyle>
            <a:defPPr>
              <a:defRPr lang="en-GB"/>
            </a:defPPr>
            <a:lvl1pPr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1pPr>
            <a:lvl2pPr marL="742950" indent="-28575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2pPr>
            <a:lvl3pPr marL="1143000" indent="-22860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3pPr>
            <a:lvl4pPr marL="1600200" indent="-22860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4pPr>
            <a:lvl5pPr marL="2057400" indent="-22860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5pPr>
            <a:lvl6pPr marL="22860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6pPr>
            <a:lvl7pPr marL="27432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7pPr>
            <a:lvl8pPr marL="32004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8pPr>
            <a:lvl9pPr marL="36576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9pPr>
          </a:lstStyle>
          <a:p>
            <a:pPr algn="ctr"/>
            <a:r>
              <a:rPr lang="it-IT" sz="1400" i="1" dirty="0">
                <a:solidFill>
                  <a:schemeClr val="tx1"/>
                </a:solidFill>
                <a:effectLst/>
                <a:latin typeface="Times New Roman" pitchFamily="18" charset="0"/>
              </a:rPr>
              <a:t>comparazione tra</a:t>
            </a:r>
          </a:p>
        </p:txBody>
      </p:sp>
      <p:sp>
        <p:nvSpPr>
          <p:cNvPr id="12" name="Text Box 33"/>
          <p:cNvSpPr txBox="1">
            <a:spLocks noChangeArrowheads="1"/>
          </p:cNvSpPr>
          <p:nvPr/>
        </p:nvSpPr>
        <p:spPr bwMode="auto">
          <a:xfrm>
            <a:off x="8280594" y="2468894"/>
            <a:ext cx="2464856" cy="338554"/>
          </a:xfrm>
          <a:prstGeom prst="rect">
            <a:avLst/>
          </a:prstGeom>
          <a:solidFill>
            <a:srgbClr val="FFFFFF"/>
          </a:solidFill>
          <a:ln w="9525">
            <a:solidFill>
              <a:srgbClr val="FFFFFF"/>
            </a:solidFill>
            <a:miter lim="800000"/>
            <a:headEnd/>
            <a:tailEnd/>
          </a:ln>
        </p:spPr>
        <p:txBody>
          <a:bodyPr>
            <a:spAutoFit/>
          </a:bodyPr>
          <a:lstStyle>
            <a:defPPr>
              <a:defRPr lang="en-GB"/>
            </a:defPPr>
            <a:lvl1pPr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1pPr>
            <a:lvl2pPr marL="742950" indent="-28575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2pPr>
            <a:lvl3pPr marL="1143000" indent="-22860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3pPr>
            <a:lvl4pPr marL="1600200" indent="-22860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4pPr>
            <a:lvl5pPr marL="2057400" indent="-22860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5pPr>
            <a:lvl6pPr marL="22860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6pPr>
            <a:lvl7pPr marL="27432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7pPr>
            <a:lvl8pPr marL="32004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8pPr>
            <a:lvl9pPr marL="36576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9pPr>
          </a:lstStyle>
          <a:p>
            <a:pPr algn="ctr"/>
            <a:r>
              <a:rPr lang="it-IT" dirty="0">
                <a:solidFill>
                  <a:schemeClr val="tx1"/>
                </a:solidFill>
                <a:effectLst/>
                <a:latin typeface="Times New Roman" pitchFamily="18" charset="0"/>
              </a:rPr>
              <a:t>Valore contabile</a:t>
            </a:r>
          </a:p>
        </p:txBody>
      </p:sp>
      <p:sp>
        <p:nvSpPr>
          <p:cNvPr id="13" name="Text Box 34"/>
          <p:cNvSpPr txBox="1">
            <a:spLocks noChangeArrowheads="1"/>
          </p:cNvSpPr>
          <p:nvPr/>
        </p:nvSpPr>
        <p:spPr bwMode="auto">
          <a:xfrm>
            <a:off x="2211229" y="2634591"/>
            <a:ext cx="2464857" cy="307777"/>
          </a:xfrm>
          <a:prstGeom prst="rect">
            <a:avLst/>
          </a:prstGeom>
          <a:solidFill>
            <a:srgbClr val="FFFFFF"/>
          </a:solidFill>
          <a:ln w="9525">
            <a:solidFill>
              <a:srgbClr val="FFFFFF"/>
            </a:solidFill>
            <a:miter lim="800000"/>
            <a:headEnd/>
            <a:tailEnd/>
          </a:ln>
        </p:spPr>
        <p:txBody>
          <a:bodyPr>
            <a:spAutoFit/>
          </a:bodyPr>
          <a:lstStyle>
            <a:defPPr>
              <a:defRPr lang="en-GB"/>
            </a:defPPr>
            <a:lvl1pPr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1pPr>
            <a:lvl2pPr marL="742950" indent="-28575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2pPr>
            <a:lvl3pPr marL="1143000" indent="-22860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3pPr>
            <a:lvl4pPr marL="1600200" indent="-22860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4pPr>
            <a:lvl5pPr marL="2057400" indent="-22860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5pPr>
            <a:lvl6pPr marL="22860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6pPr>
            <a:lvl7pPr marL="27432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7pPr>
            <a:lvl8pPr marL="32004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8pPr>
            <a:lvl9pPr marL="36576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9pPr>
          </a:lstStyle>
          <a:p>
            <a:pPr algn="ctr"/>
            <a:r>
              <a:rPr lang="it-IT" sz="1400" dirty="0">
                <a:solidFill>
                  <a:schemeClr val="tx1"/>
                </a:solidFill>
                <a:effectLst/>
                <a:latin typeface="Times New Roman" pitchFamily="18" charset="0"/>
              </a:rPr>
              <a:t>Valore recuperabile</a:t>
            </a:r>
          </a:p>
        </p:txBody>
      </p:sp>
      <p:sp>
        <p:nvSpPr>
          <p:cNvPr id="14" name="Line 35"/>
          <p:cNvSpPr>
            <a:spLocks noChangeShapeType="1"/>
          </p:cNvSpPr>
          <p:nvPr/>
        </p:nvSpPr>
        <p:spPr bwMode="auto">
          <a:xfrm flipH="1">
            <a:off x="3380875" y="3236979"/>
            <a:ext cx="4993356" cy="0"/>
          </a:xfrm>
          <a:prstGeom prst="line">
            <a:avLst/>
          </a:prstGeom>
          <a:noFill/>
          <a:ln w="9525">
            <a:solidFill>
              <a:schemeClr val="tx1"/>
            </a:solidFill>
            <a:round/>
            <a:headEnd/>
            <a:tailEnd/>
          </a:ln>
          <a:effectLst/>
        </p:spPr>
        <p:txBody>
          <a:bodyPr/>
          <a:lstStyle>
            <a:defPPr>
              <a:defRPr lang="en-GB"/>
            </a:defPPr>
            <a:lvl1pPr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1pPr>
            <a:lvl2pPr marL="742950" indent="-28575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2pPr>
            <a:lvl3pPr marL="1143000" indent="-22860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3pPr>
            <a:lvl4pPr marL="1600200" indent="-22860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4pPr>
            <a:lvl5pPr marL="2057400" indent="-22860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5pPr>
            <a:lvl6pPr marL="22860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6pPr>
            <a:lvl7pPr marL="27432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7pPr>
            <a:lvl8pPr marL="32004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8pPr>
            <a:lvl9pPr marL="36576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9pPr>
          </a:lstStyle>
          <a:p>
            <a:pPr>
              <a:defRPr/>
            </a:pPr>
            <a:endParaRPr lang="it-IT" sz="1400"/>
          </a:p>
        </p:txBody>
      </p:sp>
      <p:sp>
        <p:nvSpPr>
          <p:cNvPr id="15" name="Text Box 36"/>
          <p:cNvSpPr txBox="1">
            <a:spLocks noChangeArrowheads="1"/>
          </p:cNvSpPr>
          <p:nvPr/>
        </p:nvSpPr>
        <p:spPr bwMode="auto">
          <a:xfrm>
            <a:off x="1196632" y="3140971"/>
            <a:ext cx="1761349" cy="307777"/>
          </a:xfrm>
          <a:prstGeom prst="rect">
            <a:avLst/>
          </a:prstGeom>
          <a:solidFill>
            <a:srgbClr val="FFFFFF"/>
          </a:solidFill>
          <a:ln w="9525">
            <a:solidFill>
              <a:srgbClr val="FFFFFF"/>
            </a:solidFill>
            <a:miter lim="800000"/>
            <a:headEnd/>
            <a:tailEnd/>
          </a:ln>
        </p:spPr>
        <p:txBody>
          <a:bodyPr>
            <a:spAutoFit/>
          </a:bodyPr>
          <a:lstStyle>
            <a:defPPr>
              <a:defRPr lang="en-GB"/>
            </a:defPPr>
            <a:lvl1pPr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1pPr>
            <a:lvl2pPr marL="742950" indent="-28575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2pPr>
            <a:lvl3pPr marL="1143000" indent="-22860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3pPr>
            <a:lvl4pPr marL="1600200" indent="-22860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4pPr>
            <a:lvl5pPr marL="2057400" indent="-22860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5pPr>
            <a:lvl6pPr marL="22860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6pPr>
            <a:lvl7pPr marL="27432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7pPr>
            <a:lvl8pPr marL="32004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8pPr>
            <a:lvl9pPr marL="36576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9pPr>
          </a:lstStyle>
          <a:p>
            <a:pPr algn="ctr"/>
            <a:r>
              <a:rPr lang="it-IT" sz="1400" i="1" dirty="0">
                <a:solidFill>
                  <a:schemeClr val="tx1"/>
                </a:solidFill>
                <a:effectLst/>
                <a:latin typeface="Times New Roman" pitchFamily="18" charset="0"/>
              </a:rPr>
              <a:t>+ alto tra</a:t>
            </a:r>
          </a:p>
        </p:txBody>
      </p:sp>
      <p:sp>
        <p:nvSpPr>
          <p:cNvPr id="17" name="Line 38"/>
          <p:cNvSpPr>
            <a:spLocks noChangeShapeType="1"/>
          </p:cNvSpPr>
          <p:nvPr/>
        </p:nvSpPr>
        <p:spPr bwMode="auto">
          <a:xfrm>
            <a:off x="2054705" y="3429000"/>
            <a:ext cx="2808869" cy="0"/>
          </a:xfrm>
          <a:prstGeom prst="line">
            <a:avLst/>
          </a:prstGeom>
          <a:noFill/>
          <a:ln w="9525">
            <a:solidFill>
              <a:schemeClr val="tx1"/>
            </a:solidFill>
            <a:round/>
            <a:headEnd/>
            <a:tailEnd/>
          </a:ln>
          <a:effectLst/>
        </p:spPr>
        <p:txBody>
          <a:bodyPr/>
          <a:lstStyle>
            <a:defPPr>
              <a:defRPr lang="en-GB"/>
            </a:defPPr>
            <a:lvl1pPr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1pPr>
            <a:lvl2pPr marL="742950" indent="-28575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2pPr>
            <a:lvl3pPr marL="1143000" indent="-22860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3pPr>
            <a:lvl4pPr marL="1600200" indent="-22860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4pPr>
            <a:lvl5pPr marL="2057400" indent="-22860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5pPr>
            <a:lvl6pPr marL="22860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6pPr>
            <a:lvl7pPr marL="27432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7pPr>
            <a:lvl8pPr marL="32004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8pPr>
            <a:lvl9pPr marL="36576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9pPr>
          </a:lstStyle>
          <a:p>
            <a:pPr>
              <a:defRPr/>
            </a:pPr>
            <a:endParaRPr lang="it-IT" sz="1400"/>
          </a:p>
        </p:txBody>
      </p:sp>
      <p:sp>
        <p:nvSpPr>
          <p:cNvPr id="18" name="Line 39"/>
          <p:cNvSpPr>
            <a:spLocks noChangeShapeType="1"/>
          </p:cNvSpPr>
          <p:nvPr/>
        </p:nvSpPr>
        <p:spPr bwMode="auto">
          <a:xfrm>
            <a:off x="2054702" y="3429001"/>
            <a:ext cx="0" cy="575733"/>
          </a:xfrm>
          <a:prstGeom prst="line">
            <a:avLst/>
          </a:prstGeom>
          <a:noFill/>
          <a:ln w="9525">
            <a:solidFill>
              <a:schemeClr val="tx1"/>
            </a:solidFill>
            <a:round/>
            <a:headEnd/>
            <a:tailEnd type="triangle" w="med" len="med"/>
          </a:ln>
          <a:effectLst/>
        </p:spPr>
        <p:txBody>
          <a:bodyPr/>
          <a:lstStyle>
            <a:defPPr>
              <a:defRPr lang="en-GB"/>
            </a:defPPr>
            <a:lvl1pPr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1pPr>
            <a:lvl2pPr marL="742950" indent="-28575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2pPr>
            <a:lvl3pPr marL="1143000" indent="-22860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3pPr>
            <a:lvl4pPr marL="1600200" indent="-22860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4pPr>
            <a:lvl5pPr marL="2057400" indent="-22860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5pPr>
            <a:lvl6pPr marL="22860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6pPr>
            <a:lvl7pPr marL="27432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7pPr>
            <a:lvl8pPr marL="32004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8pPr>
            <a:lvl9pPr marL="36576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9pPr>
          </a:lstStyle>
          <a:p>
            <a:pPr>
              <a:defRPr/>
            </a:pPr>
            <a:endParaRPr lang="it-IT" sz="1400"/>
          </a:p>
        </p:txBody>
      </p:sp>
      <p:sp>
        <p:nvSpPr>
          <p:cNvPr id="19" name="Line 40"/>
          <p:cNvSpPr>
            <a:spLocks noChangeShapeType="1"/>
          </p:cNvSpPr>
          <p:nvPr/>
        </p:nvSpPr>
        <p:spPr bwMode="auto">
          <a:xfrm>
            <a:off x="4863571" y="3429000"/>
            <a:ext cx="0" cy="670984"/>
          </a:xfrm>
          <a:prstGeom prst="line">
            <a:avLst/>
          </a:prstGeom>
          <a:noFill/>
          <a:ln w="9525">
            <a:solidFill>
              <a:schemeClr val="tx1"/>
            </a:solidFill>
            <a:round/>
            <a:headEnd/>
            <a:tailEnd type="triangle" w="med" len="med"/>
          </a:ln>
          <a:effectLst/>
        </p:spPr>
        <p:txBody>
          <a:bodyPr/>
          <a:lstStyle>
            <a:defPPr>
              <a:defRPr lang="en-GB"/>
            </a:defPPr>
            <a:lvl1pPr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1pPr>
            <a:lvl2pPr marL="742950" indent="-28575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2pPr>
            <a:lvl3pPr marL="1143000" indent="-22860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3pPr>
            <a:lvl4pPr marL="1600200" indent="-22860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4pPr>
            <a:lvl5pPr marL="2057400" indent="-22860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5pPr>
            <a:lvl6pPr marL="22860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6pPr>
            <a:lvl7pPr marL="27432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7pPr>
            <a:lvl8pPr marL="32004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8pPr>
            <a:lvl9pPr marL="36576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9pPr>
          </a:lstStyle>
          <a:p>
            <a:pPr>
              <a:defRPr/>
            </a:pPr>
            <a:endParaRPr lang="it-IT" sz="1400"/>
          </a:p>
        </p:txBody>
      </p:sp>
      <p:sp>
        <p:nvSpPr>
          <p:cNvPr id="20" name="Text Box 41"/>
          <p:cNvSpPr txBox="1">
            <a:spLocks noChangeArrowheads="1"/>
          </p:cNvSpPr>
          <p:nvPr/>
        </p:nvSpPr>
        <p:spPr bwMode="auto">
          <a:xfrm>
            <a:off x="1134467" y="4005067"/>
            <a:ext cx="2464856" cy="307777"/>
          </a:xfrm>
          <a:prstGeom prst="rect">
            <a:avLst/>
          </a:prstGeom>
          <a:solidFill>
            <a:srgbClr val="FFFFFF"/>
          </a:solidFill>
          <a:ln w="9525">
            <a:solidFill>
              <a:srgbClr val="FFFFFF"/>
            </a:solidFill>
            <a:miter lim="800000"/>
            <a:headEnd/>
            <a:tailEnd/>
          </a:ln>
        </p:spPr>
        <p:txBody>
          <a:bodyPr>
            <a:spAutoFit/>
          </a:bodyPr>
          <a:lstStyle>
            <a:defPPr>
              <a:defRPr lang="en-GB"/>
            </a:defPPr>
            <a:lvl1pPr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1pPr>
            <a:lvl2pPr marL="742950" indent="-28575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2pPr>
            <a:lvl3pPr marL="1143000" indent="-22860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3pPr>
            <a:lvl4pPr marL="1600200" indent="-22860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4pPr>
            <a:lvl5pPr marL="2057400" indent="-22860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5pPr>
            <a:lvl6pPr marL="22860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6pPr>
            <a:lvl7pPr marL="27432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7pPr>
            <a:lvl8pPr marL="32004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8pPr>
            <a:lvl9pPr marL="36576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9pPr>
          </a:lstStyle>
          <a:p>
            <a:pPr algn="ctr"/>
            <a:r>
              <a:rPr lang="it-IT" sz="1400" dirty="0">
                <a:solidFill>
                  <a:schemeClr val="tx1"/>
                </a:solidFill>
                <a:effectLst/>
                <a:latin typeface="Times New Roman" pitchFamily="18" charset="0"/>
              </a:rPr>
              <a:t>Fair </a:t>
            </a:r>
            <a:r>
              <a:rPr lang="it-IT" sz="1400" dirty="0" err="1">
                <a:solidFill>
                  <a:schemeClr val="tx1"/>
                </a:solidFill>
                <a:effectLst/>
                <a:latin typeface="Times New Roman" pitchFamily="18" charset="0"/>
              </a:rPr>
              <a:t>value</a:t>
            </a:r>
            <a:r>
              <a:rPr lang="it-IT" sz="1400" dirty="0">
                <a:solidFill>
                  <a:schemeClr val="tx1"/>
                </a:solidFill>
                <a:effectLst/>
                <a:latin typeface="Times New Roman" pitchFamily="18" charset="0"/>
              </a:rPr>
              <a:t> (valore equo)</a:t>
            </a:r>
          </a:p>
        </p:txBody>
      </p:sp>
      <p:sp>
        <p:nvSpPr>
          <p:cNvPr id="21" name="Text Box 42"/>
          <p:cNvSpPr txBox="1">
            <a:spLocks noChangeArrowheads="1"/>
          </p:cNvSpPr>
          <p:nvPr/>
        </p:nvSpPr>
        <p:spPr bwMode="auto">
          <a:xfrm>
            <a:off x="3771331" y="4005067"/>
            <a:ext cx="2464856" cy="307777"/>
          </a:xfrm>
          <a:prstGeom prst="rect">
            <a:avLst/>
          </a:prstGeom>
          <a:solidFill>
            <a:srgbClr val="FFFFFF"/>
          </a:solidFill>
          <a:ln w="9525">
            <a:solidFill>
              <a:srgbClr val="FFFFFF"/>
            </a:solidFill>
            <a:miter lim="800000"/>
            <a:headEnd/>
            <a:tailEnd/>
          </a:ln>
        </p:spPr>
        <p:txBody>
          <a:bodyPr>
            <a:spAutoFit/>
          </a:bodyPr>
          <a:lstStyle>
            <a:defPPr>
              <a:defRPr lang="en-GB"/>
            </a:defPPr>
            <a:lvl1pPr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1pPr>
            <a:lvl2pPr marL="742950" indent="-28575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2pPr>
            <a:lvl3pPr marL="1143000" indent="-22860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3pPr>
            <a:lvl4pPr marL="1600200" indent="-22860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4pPr>
            <a:lvl5pPr marL="2057400" indent="-22860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5pPr>
            <a:lvl6pPr marL="22860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6pPr>
            <a:lvl7pPr marL="27432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7pPr>
            <a:lvl8pPr marL="32004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8pPr>
            <a:lvl9pPr marL="36576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9pPr>
          </a:lstStyle>
          <a:p>
            <a:pPr algn="ctr"/>
            <a:r>
              <a:rPr lang="it-IT" sz="1400" dirty="0">
                <a:solidFill>
                  <a:schemeClr val="tx1"/>
                </a:solidFill>
                <a:effectLst/>
                <a:latin typeface="Times New Roman" pitchFamily="18" charset="0"/>
              </a:rPr>
              <a:t>Valore d’uso</a:t>
            </a:r>
          </a:p>
        </p:txBody>
      </p:sp>
      <p:sp>
        <p:nvSpPr>
          <p:cNvPr id="22" name="Text Box 34"/>
          <p:cNvSpPr txBox="1">
            <a:spLocks noChangeArrowheads="1"/>
          </p:cNvSpPr>
          <p:nvPr/>
        </p:nvSpPr>
        <p:spPr bwMode="auto">
          <a:xfrm>
            <a:off x="5471831" y="1316768"/>
            <a:ext cx="702191" cy="307777"/>
          </a:xfrm>
          <a:prstGeom prst="rect">
            <a:avLst/>
          </a:prstGeom>
          <a:solidFill>
            <a:srgbClr val="FFFFFF"/>
          </a:solidFill>
          <a:ln w="9525">
            <a:solidFill>
              <a:srgbClr val="FFFFFF"/>
            </a:solidFill>
            <a:miter lim="800000"/>
            <a:headEnd/>
            <a:tailEnd/>
          </a:ln>
        </p:spPr>
        <p:txBody>
          <a:bodyPr wrap="square">
            <a:spAutoFit/>
          </a:bodyPr>
          <a:lstStyle>
            <a:defPPr>
              <a:defRPr lang="en-GB"/>
            </a:defPPr>
            <a:lvl1pPr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1pPr>
            <a:lvl2pPr marL="742950" indent="-28575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2pPr>
            <a:lvl3pPr marL="1143000" indent="-22860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3pPr>
            <a:lvl4pPr marL="1600200" indent="-22860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4pPr>
            <a:lvl5pPr marL="2057400" indent="-22860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5pPr>
            <a:lvl6pPr marL="22860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6pPr>
            <a:lvl7pPr marL="27432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7pPr>
            <a:lvl8pPr marL="32004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8pPr>
            <a:lvl9pPr marL="36576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9pPr>
          </a:lstStyle>
          <a:p>
            <a:pPr algn="ctr"/>
            <a:r>
              <a:rPr lang="it-IT" sz="1400" dirty="0">
                <a:solidFill>
                  <a:schemeClr val="tx1"/>
                </a:solidFill>
                <a:effectLst/>
                <a:latin typeface="Times New Roman" pitchFamily="18" charset="0"/>
              </a:rPr>
              <a:t>si</a:t>
            </a:r>
          </a:p>
        </p:txBody>
      </p:sp>
      <p:cxnSp>
        <p:nvCxnSpPr>
          <p:cNvPr id="23" name="Connettore 1 22"/>
          <p:cNvCxnSpPr/>
          <p:nvPr/>
        </p:nvCxnSpPr>
        <p:spPr bwMode="auto">
          <a:xfrm>
            <a:off x="4863626" y="4293098"/>
            <a:ext cx="0" cy="192021"/>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24" name="Connettore 1 23"/>
          <p:cNvCxnSpPr/>
          <p:nvPr/>
        </p:nvCxnSpPr>
        <p:spPr bwMode="auto">
          <a:xfrm>
            <a:off x="4083415" y="4485117"/>
            <a:ext cx="1950529" cy="0"/>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25" name="Connettore 2 24"/>
          <p:cNvCxnSpPr/>
          <p:nvPr/>
        </p:nvCxnSpPr>
        <p:spPr bwMode="auto">
          <a:xfrm>
            <a:off x="6033943" y="4485117"/>
            <a:ext cx="0" cy="288032"/>
          </a:xfrm>
          <a:prstGeom prst="straightConnector1">
            <a:avLst/>
          </a:prstGeom>
          <a:solidFill>
            <a:srgbClr val="00B8FF"/>
          </a:solidFill>
          <a:ln w="9525" cap="flat" cmpd="sng" algn="ctr">
            <a:solidFill>
              <a:schemeClr val="tx1"/>
            </a:solidFill>
            <a:prstDash val="solid"/>
            <a:round/>
            <a:headEnd type="none" w="med" len="med"/>
            <a:tailEnd type="arrow"/>
          </a:ln>
          <a:effectLst/>
        </p:spPr>
      </p:cxnSp>
      <p:cxnSp>
        <p:nvCxnSpPr>
          <p:cNvPr id="26" name="Connettore 2 25"/>
          <p:cNvCxnSpPr/>
          <p:nvPr/>
        </p:nvCxnSpPr>
        <p:spPr bwMode="auto">
          <a:xfrm>
            <a:off x="4083414" y="4485117"/>
            <a:ext cx="0" cy="288032"/>
          </a:xfrm>
          <a:prstGeom prst="straightConnector1">
            <a:avLst/>
          </a:prstGeom>
          <a:solidFill>
            <a:srgbClr val="00B8FF"/>
          </a:solidFill>
          <a:ln w="9525" cap="flat" cmpd="sng" algn="ctr">
            <a:solidFill>
              <a:schemeClr val="tx1"/>
            </a:solidFill>
            <a:prstDash val="solid"/>
            <a:round/>
            <a:headEnd type="none" w="med" len="med"/>
            <a:tailEnd type="arrow"/>
          </a:ln>
          <a:effectLst/>
        </p:spPr>
      </p:cxnSp>
      <p:sp>
        <p:nvSpPr>
          <p:cNvPr id="27" name="Text Box 42"/>
          <p:cNvSpPr txBox="1">
            <a:spLocks noChangeArrowheads="1"/>
          </p:cNvSpPr>
          <p:nvPr/>
        </p:nvSpPr>
        <p:spPr bwMode="auto">
          <a:xfrm>
            <a:off x="2679034" y="4869160"/>
            <a:ext cx="2730741" cy="523220"/>
          </a:xfrm>
          <a:prstGeom prst="rect">
            <a:avLst/>
          </a:prstGeom>
          <a:solidFill>
            <a:srgbClr val="FFFFFF"/>
          </a:solidFill>
          <a:ln w="9525">
            <a:solidFill>
              <a:srgbClr val="FFFFFF"/>
            </a:solidFill>
            <a:miter lim="800000"/>
            <a:headEnd/>
            <a:tailEnd/>
          </a:ln>
        </p:spPr>
        <p:txBody>
          <a:bodyPr wrap="square">
            <a:spAutoFit/>
          </a:bodyPr>
          <a:lstStyle>
            <a:defPPr>
              <a:defRPr lang="en-GB"/>
            </a:defPPr>
            <a:lvl1pPr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1pPr>
            <a:lvl2pPr marL="742950" indent="-28575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2pPr>
            <a:lvl3pPr marL="1143000" indent="-22860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3pPr>
            <a:lvl4pPr marL="1600200" indent="-22860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4pPr>
            <a:lvl5pPr marL="2057400" indent="-22860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5pPr>
            <a:lvl6pPr marL="22860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6pPr>
            <a:lvl7pPr marL="27432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7pPr>
            <a:lvl8pPr marL="32004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8pPr>
            <a:lvl9pPr marL="36576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9pPr>
          </a:lstStyle>
          <a:p>
            <a:pPr algn="ctr"/>
            <a:r>
              <a:rPr lang="it-IT" sz="1400" dirty="0">
                <a:solidFill>
                  <a:schemeClr val="tx1"/>
                </a:solidFill>
                <a:effectLst/>
                <a:latin typeface="Times New Roman" pitchFamily="18" charset="0"/>
              </a:rPr>
              <a:t>Attualizzazione flussi finanziari</a:t>
            </a:r>
          </a:p>
          <a:p>
            <a:pPr algn="ctr"/>
            <a:r>
              <a:rPr lang="it-IT" sz="1400" dirty="0">
                <a:solidFill>
                  <a:schemeClr val="tx1"/>
                </a:solidFill>
                <a:effectLst/>
                <a:latin typeface="Times New Roman" pitchFamily="18" charset="0"/>
              </a:rPr>
              <a:t>(applicabile da tutte le società)</a:t>
            </a:r>
          </a:p>
        </p:txBody>
      </p:sp>
      <p:sp>
        <p:nvSpPr>
          <p:cNvPr id="28" name="Text Box 42"/>
          <p:cNvSpPr txBox="1">
            <a:spLocks noChangeArrowheads="1"/>
          </p:cNvSpPr>
          <p:nvPr/>
        </p:nvSpPr>
        <p:spPr bwMode="auto">
          <a:xfrm>
            <a:off x="5487796" y="4773150"/>
            <a:ext cx="2730741" cy="738664"/>
          </a:xfrm>
          <a:prstGeom prst="rect">
            <a:avLst/>
          </a:prstGeom>
          <a:solidFill>
            <a:srgbClr val="FFFFFF"/>
          </a:solidFill>
          <a:ln w="9525">
            <a:solidFill>
              <a:srgbClr val="FFFFFF"/>
            </a:solidFill>
            <a:miter lim="800000"/>
            <a:headEnd/>
            <a:tailEnd/>
          </a:ln>
        </p:spPr>
        <p:txBody>
          <a:bodyPr wrap="square">
            <a:spAutoFit/>
          </a:bodyPr>
          <a:lstStyle>
            <a:defPPr>
              <a:defRPr lang="en-GB"/>
            </a:defPPr>
            <a:lvl1pPr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1pPr>
            <a:lvl2pPr marL="742950" indent="-28575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2pPr>
            <a:lvl3pPr marL="1143000" indent="-22860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3pPr>
            <a:lvl4pPr marL="1600200" indent="-22860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4pPr>
            <a:lvl5pPr marL="2057400" indent="-228600" algn="l" defTabSz="449263" rtl="0" fontAlgn="base">
              <a:spcBef>
                <a:spcPct val="0"/>
              </a:spcBef>
              <a:spcAft>
                <a:spcPct val="0"/>
              </a:spcAft>
              <a:buClr>
                <a:srgbClr val="000000"/>
              </a:buClr>
              <a:buSzPct val="100000"/>
              <a:buFont typeface="Times New Roman" pitchFamily="18" charset="0"/>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5pPr>
            <a:lvl6pPr marL="22860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6pPr>
            <a:lvl7pPr marL="27432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7pPr>
            <a:lvl8pPr marL="32004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8pPr>
            <a:lvl9pPr marL="3657600" algn="l" defTabSz="914400" rtl="0" eaLnBrk="1" latinLnBrk="0" hangingPunct="1">
              <a:defRPr sz="1600" kern="1200">
                <a:solidFill>
                  <a:schemeClr val="bg1"/>
                </a:solidFill>
                <a:effectDag name="">
                  <a:cont type="tree" name="">
                    <a:effect ref="fillLine"/>
                    <a:outerShdw dist="38100" dir="13500000" algn="br">
                      <a:schemeClr val="bg1">
                        <a:lumMod val="200000"/>
                        <a:satMod val="200000"/>
                      </a:schemeClr>
                    </a:outerShdw>
                  </a:cont>
                  <a:cont type="tree" name="">
                    <a:effect ref="fillLine"/>
                    <a:outerShdw dist="38100" dir="2700000" algn="tl">
                      <a:schemeClr val="bg1">
                        <a:lumMod val="60000"/>
                        <a:satMod val="60000"/>
                      </a:schemeClr>
                    </a:outerShdw>
                  </a:cont>
                  <a:effect ref="fillLine"/>
                </a:effectDag>
                <a:latin typeface="Tahoma" pitchFamily="34" charset="0"/>
                <a:ea typeface="+mn-ea"/>
                <a:cs typeface="+mn-cs"/>
              </a:defRPr>
            </a:lvl9pPr>
          </a:lstStyle>
          <a:p>
            <a:pPr algn="ctr"/>
            <a:r>
              <a:rPr lang="it-IT" sz="1400" dirty="0">
                <a:solidFill>
                  <a:schemeClr val="tx1"/>
                </a:solidFill>
                <a:effectLst/>
                <a:latin typeface="Times New Roman" pitchFamily="18" charset="0"/>
              </a:rPr>
              <a:t>Capacità d’ammortamento</a:t>
            </a:r>
          </a:p>
          <a:p>
            <a:pPr algn="ctr"/>
            <a:r>
              <a:rPr lang="it-IT" sz="1400" dirty="0">
                <a:solidFill>
                  <a:schemeClr val="tx1"/>
                </a:solidFill>
                <a:effectLst/>
                <a:latin typeface="Times New Roman" pitchFamily="18" charset="0"/>
              </a:rPr>
              <a:t>(applicabile da società di dimensione non grande)</a:t>
            </a:r>
          </a:p>
        </p:txBody>
      </p:sp>
      <p:cxnSp>
        <p:nvCxnSpPr>
          <p:cNvPr id="43" name="Connettore 1 42"/>
          <p:cNvCxnSpPr/>
          <p:nvPr/>
        </p:nvCxnSpPr>
        <p:spPr bwMode="auto">
          <a:xfrm>
            <a:off x="3365259" y="3236981"/>
            <a:ext cx="0" cy="192021"/>
          </a:xfrm>
          <a:prstGeom prst="line">
            <a:avLst/>
          </a:prstGeom>
          <a:solidFill>
            <a:srgbClr val="00B8FF"/>
          </a:solidFill>
          <a:ln w="9525" cap="flat" cmpd="sng" algn="ctr">
            <a:solidFill>
              <a:schemeClr val="tx1"/>
            </a:solidFill>
            <a:prstDash val="solid"/>
            <a:round/>
            <a:headEnd type="none" w="med" len="med"/>
            <a:tailEnd type="none" w="med" len="med"/>
          </a:ln>
          <a:effectLst/>
        </p:spPr>
      </p:cxnSp>
    </p:spTree>
    <p:extLst>
      <p:ext uri="{BB962C8B-B14F-4D97-AF65-F5344CB8AC3E}">
        <p14:creationId xmlns:p14="http://schemas.microsoft.com/office/powerpoint/2010/main" val="1196337404"/>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idx="4294967295"/>
          </p:nvPr>
        </p:nvSpPr>
        <p:spPr>
          <a:xfrm>
            <a:off x="541800" y="140925"/>
            <a:ext cx="11218829" cy="503767"/>
          </a:xfrm>
          <a:prstGeom prst="rect">
            <a:avLst/>
          </a:prstGeom>
        </p:spPr>
        <p:txBody>
          <a:bodyPr/>
          <a:lstStyle/>
          <a:p>
            <a:pPr algn="ctr"/>
            <a:r>
              <a:rPr lang="it-IT" sz="1867" b="1" dirty="0">
                <a:solidFill>
                  <a:srgbClr val="000000"/>
                </a:solidFill>
                <a:latin typeface="Garamond" pitchFamily="18" charset="0"/>
                <a:ea typeface="+mn-ea"/>
                <a:cs typeface="Times New Roman" pitchFamily="18" charset="0"/>
              </a:rPr>
              <a:t>CONTABILIZZAZIONE DEI CAMBIAMENTI DI DESTINAZIONE: NUOVI OIC 20 E OIC 21</a:t>
            </a:r>
          </a:p>
        </p:txBody>
      </p:sp>
      <p:sp>
        <p:nvSpPr>
          <p:cNvPr id="6" name="Segnaposto contenuto 2"/>
          <p:cNvSpPr>
            <a:spLocks noGrp="1"/>
          </p:cNvSpPr>
          <p:nvPr>
            <p:ph idx="4294967295"/>
          </p:nvPr>
        </p:nvSpPr>
        <p:spPr>
          <a:xfrm>
            <a:off x="623392" y="741595"/>
            <a:ext cx="10945216" cy="2400300"/>
          </a:xfrm>
          <a:prstGeom prst="rect">
            <a:avLst/>
          </a:prstGeom>
          <a:ln>
            <a:solidFill>
              <a:srgbClr val="0070C0"/>
            </a:solidFill>
          </a:ln>
        </p:spPr>
        <p:txBody>
          <a:bodyPr/>
          <a:lstStyle/>
          <a:p>
            <a:pPr marL="304792" indent="-304792">
              <a:buFont typeface="+mj-lt"/>
              <a:buAutoNum type="arabicPeriod" startAt="51"/>
            </a:pPr>
            <a:r>
              <a:rPr lang="it-IT" sz="1600" dirty="0">
                <a:latin typeface="Garamond" panose="02020404030301010803" pitchFamily="18" charset="0"/>
              </a:rPr>
              <a:t>Il trasferimento dei titoli è rilevato in base al valore risultante dall’applicazione - al momento del trasferimento stesso - dei criteri valutativi del portafoglio di provenienza. Pertanto:</a:t>
            </a:r>
          </a:p>
          <a:p>
            <a:pPr lvl="1">
              <a:buFont typeface="Arial" panose="020B0604020202020204" pitchFamily="34" charset="0"/>
              <a:buChar char="•"/>
            </a:pPr>
            <a:r>
              <a:rPr lang="it-IT" sz="1600" dirty="0">
                <a:latin typeface="Garamond" panose="02020404030301010803" pitchFamily="18" charset="0"/>
              </a:rPr>
              <a:t>il trasferimento di titoli immobilizzati alle attività circolanti va rilevato in base al costo, eventualmente rettificato per le perdite durature di valore;</a:t>
            </a:r>
          </a:p>
          <a:p>
            <a:pPr lvl="1">
              <a:buFont typeface="Arial" panose="020B0604020202020204" pitchFamily="34" charset="0"/>
              <a:buChar char="•"/>
            </a:pPr>
            <a:r>
              <a:rPr lang="it-IT" sz="1600" dirty="0">
                <a:latin typeface="Garamond" panose="02020404030301010803" pitchFamily="18" charset="0"/>
              </a:rPr>
              <a:t>il trasferimento di titoli non immobilizzati alle immobilizzazioni finanziarie va rilevato in base al minor valore fra il costo e il valore di mercato.</a:t>
            </a:r>
          </a:p>
          <a:p>
            <a:pPr marL="304792" indent="-304792">
              <a:buFont typeface="+mj-lt"/>
              <a:buAutoNum type="arabicPeriod" startAt="52"/>
            </a:pPr>
            <a:r>
              <a:rPr lang="it-IT" sz="1600" dirty="0">
                <a:latin typeface="Garamond" panose="02020404030301010803" pitchFamily="18" charset="0"/>
              </a:rPr>
              <a:t>Alla fine dell’esercizio in cui avviene il cambiamento di destinazione si procede alla valutazione del titolo con il criterio previsto per la sua nuova classificazione. I differenti criteri di valutazione e di classificazione adottati per effetto dell'intervenuto cambiamento di destinazione del titolo sono indicati nella nota integrativa.»</a:t>
            </a:r>
          </a:p>
        </p:txBody>
      </p:sp>
      <p:sp>
        <p:nvSpPr>
          <p:cNvPr id="4" name="Segnaposto contenuto 2"/>
          <p:cNvSpPr txBox="1">
            <a:spLocks/>
          </p:cNvSpPr>
          <p:nvPr/>
        </p:nvSpPr>
        <p:spPr bwMode="auto">
          <a:xfrm>
            <a:off x="623392" y="3236979"/>
            <a:ext cx="10945216" cy="2472275"/>
          </a:xfrm>
          <a:prstGeom prst="rect">
            <a:avLst/>
          </a:prstGeom>
          <a:noFill/>
          <a:ln w="9525">
            <a:solidFill>
              <a:srgbClr val="0070C0"/>
            </a:solidFill>
            <a:miter lim="800000"/>
            <a:headEnd/>
            <a:tailEnd/>
          </a:ln>
          <a:effectLst/>
        </p:spPr>
        <p:txBody>
          <a:bodyPr vert="horz" wrap="square" lIns="121920" tIns="60960" rIns="121920" bIns="60960" numCol="1" anchor="t" anchorCtr="0" compatLnSpc="1">
            <a:prstTxWarp prst="textNoShape">
              <a:avLst/>
            </a:prstTxWarp>
          </a:bodyPr>
          <a:lstStyle>
            <a:lvl1pPr marL="342900" indent="-342900" algn="l" rtl="0" fontAlgn="base">
              <a:spcBef>
                <a:spcPct val="20000"/>
              </a:spcBef>
              <a:spcAft>
                <a:spcPct val="0"/>
              </a:spcAft>
              <a:buClr>
                <a:srgbClr val="000066"/>
              </a:buClr>
              <a:buSzPct val="65000"/>
              <a:buFont typeface="Wingdings" pitchFamily="2" charset="2"/>
              <a:defRPr sz="1600">
                <a:solidFill>
                  <a:srgbClr val="09386A"/>
                </a:solidFill>
                <a:latin typeface="+mn-lt"/>
                <a:ea typeface="+mn-ea"/>
                <a:cs typeface="+mn-cs"/>
              </a:defRPr>
            </a:lvl1pPr>
            <a:lvl2pPr marL="742950" indent="-285750" algn="l" rtl="0" fontAlgn="base">
              <a:spcBef>
                <a:spcPct val="20000"/>
              </a:spcBef>
              <a:spcAft>
                <a:spcPct val="0"/>
              </a:spcAft>
              <a:buClr>
                <a:srgbClr val="09386A"/>
              </a:buClr>
              <a:buFont typeface="Wingdings" pitchFamily="2" charset="2"/>
              <a:buChar char="q"/>
              <a:defRPr sz="1400">
                <a:solidFill>
                  <a:srgbClr val="09386A"/>
                </a:solidFill>
                <a:latin typeface="+mn-lt"/>
              </a:defRPr>
            </a:lvl2pPr>
            <a:lvl3pPr marL="1143000" indent="-228600" algn="l" rtl="0" fontAlgn="base">
              <a:spcBef>
                <a:spcPct val="20000"/>
              </a:spcBef>
              <a:spcAft>
                <a:spcPct val="0"/>
              </a:spcAft>
              <a:buClr>
                <a:srgbClr val="000066"/>
              </a:buClr>
              <a:buSzPct val="80000"/>
              <a:buFont typeface="Wingdings" pitchFamily="2" charset="2"/>
              <a:buChar char="v"/>
              <a:defRPr sz="1200">
                <a:solidFill>
                  <a:srgbClr val="09386A"/>
                </a:solidFill>
                <a:latin typeface="+mn-lt"/>
              </a:defRPr>
            </a:lvl3pPr>
            <a:lvl4pPr marL="1600200" indent="-228600" algn="l" rtl="0" fontAlgn="base">
              <a:spcBef>
                <a:spcPct val="20000"/>
              </a:spcBef>
              <a:spcAft>
                <a:spcPct val="0"/>
              </a:spcAft>
              <a:buClr>
                <a:srgbClr val="000066"/>
              </a:buClr>
              <a:buSzPct val="75000"/>
              <a:buFont typeface="Wingdings" pitchFamily="2" charset="2"/>
              <a:buChar char="§"/>
              <a:defRPr sz="1200">
                <a:solidFill>
                  <a:srgbClr val="09386A"/>
                </a:solidFill>
                <a:latin typeface="+mn-lt"/>
              </a:defRPr>
            </a:lvl4pPr>
            <a:lvl5pPr marL="2057400" indent="-228600" algn="l" rtl="0" fontAlgn="base">
              <a:spcBef>
                <a:spcPct val="20000"/>
              </a:spcBef>
              <a:spcAft>
                <a:spcPct val="0"/>
              </a:spcAft>
              <a:buClr>
                <a:srgbClr val="000066"/>
              </a:buClr>
              <a:buSzPct val="75000"/>
              <a:buFont typeface="Wingdings" pitchFamily="2" charset="2"/>
              <a:buChar char="§"/>
              <a:defRPr sz="1200">
                <a:solidFill>
                  <a:srgbClr val="09386A"/>
                </a:solidFill>
                <a:latin typeface="+mn-lt"/>
              </a:defRPr>
            </a:lvl5pPr>
            <a:lvl6pPr marL="2514600" indent="-228600" algn="l" rtl="0" fontAlgn="base">
              <a:spcBef>
                <a:spcPct val="20000"/>
              </a:spcBef>
              <a:spcAft>
                <a:spcPct val="0"/>
              </a:spcAft>
              <a:buClr>
                <a:srgbClr val="000066"/>
              </a:buClr>
              <a:buSzPct val="75000"/>
              <a:buFont typeface="Wingdings" pitchFamily="2" charset="2"/>
              <a:buChar char="§"/>
              <a:defRPr sz="1200">
                <a:solidFill>
                  <a:srgbClr val="09386A"/>
                </a:solidFill>
                <a:latin typeface="+mn-lt"/>
              </a:defRPr>
            </a:lvl6pPr>
            <a:lvl7pPr marL="2971800" indent="-228600" algn="l" rtl="0" fontAlgn="base">
              <a:spcBef>
                <a:spcPct val="20000"/>
              </a:spcBef>
              <a:spcAft>
                <a:spcPct val="0"/>
              </a:spcAft>
              <a:buClr>
                <a:srgbClr val="000066"/>
              </a:buClr>
              <a:buSzPct val="75000"/>
              <a:buFont typeface="Wingdings" pitchFamily="2" charset="2"/>
              <a:buChar char="§"/>
              <a:defRPr sz="1200">
                <a:solidFill>
                  <a:srgbClr val="09386A"/>
                </a:solidFill>
                <a:latin typeface="+mn-lt"/>
              </a:defRPr>
            </a:lvl7pPr>
            <a:lvl8pPr marL="3429000" indent="-228600" algn="l" rtl="0" fontAlgn="base">
              <a:spcBef>
                <a:spcPct val="20000"/>
              </a:spcBef>
              <a:spcAft>
                <a:spcPct val="0"/>
              </a:spcAft>
              <a:buClr>
                <a:srgbClr val="000066"/>
              </a:buClr>
              <a:buSzPct val="75000"/>
              <a:buFont typeface="Wingdings" pitchFamily="2" charset="2"/>
              <a:buChar char="§"/>
              <a:defRPr sz="1200">
                <a:solidFill>
                  <a:srgbClr val="09386A"/>
                </a:solidFill>
                <a:latin typeface="+mn-lt"/>
              </a:defRPr>
            </a:lvl8pPr>
            <a:lvl9pPr marL="3886200" indent="-228600" algn="l" rtl="0" fontAlgn="base">
              <a:spcBef>
                <a:spcPct val="20000"/>
              </a:spcBef>
              <a:spcAft>
                <a:spcPct val="0"/>
              </a:spcAft>
              <a:buClr>
                <a:srgbClr val="000066"/>
              </a:buClr>
              <a:buSzPct val="75000"/>
              <a:buFont typeface="Wingdings" pitchFamily="2" charset="2"/>
              <a:buChar char="§"/>
              <a:defRPr sz="1200">
                <a:solidFill>
                  <a:srgbClr val="09386A"/>
                </a:solidFill>
                <a:latin typeface="+mn-lt"/>
              </a:defRPr>
            </a:lvl9pPr>
          </a:lstStyle>
          <a:p>
            <a:pPr>
              <a:buFont typeface="+mj-lt"/>
              <a:buAutoNum type="arabicPeriod" startAt="58"/>
            </a:pPr>
            <a:r>
              <a:rPr lang="it-IT" kern="0" dirty="0">
                <a:solidFill>
                  <a:schemeClr val="tx1"/>
                </a:solidFill>
                <a:latin typeface="Garamond" panose="02020404030301010803" pitchFamily="18" charset="0"/>
              </a:rPr>
              <a:t> </a:t>
            </a:r>
            <a:r>
              <a:rPr lang="it-IT" dirty="0">
                <a:solidFill>
                  <a:schemeClr val="tx1"/>
                </a:solidFill>
                <a:latin typeface="Garamond" panose="02020404030301010803" pitchFamily="18" charset="0"/>
              </a:rPr>
              <a:t>Il trasferimento delle partecipazioni è rilevato in base al valore risultante dall’applicazione - al momento del trasferimento stesso - dei criteri valutativi del portafoglio di provenienza. Pertanto:</a:t>
            </a:r>
          </a:p>
          <a:p>
            <a:pPr lvl="1">
              <a:buFont typeface="+mj-lt"/>
              <a:buAutoNum type="alphaLcParenR"/>
            </a:pPr>
            <a:r>
              <a:rPr lang="it-IT" sz="1333" dirty="0">
                <a:solidFill>
                  <a:schemeClr val="tx1"/>
                </a:solidFill>
                <a:latin typeface="Garamond" panose="02020404030301010803" pitchFamily="18" charset="0"/>
              </a:rPr>
              <a:t> il trasferimento delle partecipazioni immobilizzate alle attività circolanti va rilevato in base al costo, eventualmente rettificato per le perdite durature di valore. Il valore così determinato, poiché la partecipazione è destinata alla negoziazione, è oggetto poi di confronto con il valore di realizzazione desumibile dall’andamento del mercato;</a:t>
            </a:r>
          </a:p>
          <a:p>
            <a:pPr lvl="1">
              <a:buFont typeface="+mj-lt"/>
              <a:buAutoNum type="alphaLcParenR"/>
            </a:pPr>
            <a:r>
              <a:rPr lang="it-IT" sz="1333" dirty="0">
                <a:solidFill>
                  <a:schemeClr val="tx1"/>
                </a:solidFill>
                <a:latin typeface="Garamond" panose="02020404030301010803" pitchFamily="18" charset="0"/>
              </a:rPr>
              <a:t> il trasferimento di partecipazioni non immobilizzate alle immobilizzazioni finanziarie va rilevato in base al minor valore fra il costo e il valore di realizzazione desumibile dall’andamento del mercato.</a:t>
            </a:r>
          </a:p>
          <a:p>
            <a:pPr>
              <a:buFont typeface="+mj-lt"/>
              <a:buAutoNum type="arabicPeriod" startAt="59"/>
            </a:pPr>
            <a:r>
              <a:rPr lang="it-IT" dirty="0">
                <a:solidFill>
                  <a:schemeClr val="tx1"/>
                </a:solidFill>
                <a:latin typeface="Garamond" panose="02020404030301010803" pitchFamily="18" charset="0"/>
              </a:rPr>
              <a:t>I differenti criteri di valutazione e di classificazione adottati per effetto dell'intervenuto cambiamento di destinazione della partecipazione sono indicati nella nota integrativa.</a:t>
            </a:r>
            <a:endParaRPr lang="it-IT" kern="0" dirty="0">
              <a:solidFill>
                <a:schemeClr val="tx1"/>
              </a:solidFill>
              <a:latin typeface="Garamond" panose="02020404030301010803" pitchFamily="18" charset="0"/>
            </a:endParaRPr>
          </a:p>
        </p:txBody>
      </p:sp>
    </p:spTree>
    <p:extLst>
      <p:ext uri="{BB962C8B-B14F-4D97-AF65-F5344CB8AC3E}">
        <p14:creationId xmlns:p14="http://schemas.microsoft.com/office/powerpoint/2010/main" val="4199650200"/>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ttangolo 6"/>
          <p:cNvSpPr>
            <a:spLocks noChangeArrowheads="1"/>
          </p:cNvSpPr>
          <p:nvPr/>
        </p:nvSpPr>
        <p:spPr bwMode="auto">
          <a:xfrm>
            <a:off x="527382" y="1124744"/>
            <a:ext cx="11137237" cy="4543231"/>
          </a:xfrm>
          <a:prstGeom prst="rect">
            <a:avLst/>
          </a:prstGeom>
          <a:noFill/>
          <a:ln w="9525">
            <a:noFill/>
            <a:miter lim="800000"/>
            <a:headEnd/>
            <a:tailEnd/>
          </a:ln>
        </p:spPr>
        <p:txBody>
          <a:bodyPr wrap="square">
            <a:spAutoFit/>
          </a:bodyPr>
          <a:lstStyle/>
          <a:p>
            <a:r>
              <a:rPr lang="it-IT" sz="1867" dirty="0">
                <a:latin typeface="Garamond" panose="02020404030301010803" pitchFamily="18" charset="0"/>
              </a:rPr>
              <a:t>In ossequio al divieto di compensazione, non è più previsto di computare le spese di cessione, all’operazione di dismissione dei titoli; tali oneri sono imputati in conto economico in relazione alla loro natura, così come previsto in linea generale dal codice civile e dal documento int. n.1 dell’OIC 12</a:t>
            </a:r>
          </a:p>
          <a:p>
            <a:endParaRPr lang="it-IT" sz="1867" dirty="0">
              <a:latin typeface="Garamond" panose="02020404030301010803" pitchFamily="18" charset="0"/>
            </a:endParaRPr>
          </a:p>
          <a:p>
            <a:endParaRPr lang="it-IT" sz="1867" dirty="0">
              <a:latin typeface="Garamond" panose="02020404030301010803" pitchFamily="18" charset="0"/>
            </a:endParaRPr>
          </a:p>
          <a:p>
            <a:endParaRPr lang="it-IT" sz="1867" dirty="0">
              <a:latin typeface="Garamond" panose="02020404030301010803" pitchFamily="18" charset="0"/>
            </a:endParaRPr>
          </a:p>
          <a:p>
            <a:endParaRPr lang="it-IT" sz="1867" dirty="0">
              <a:latin typeface="Garamond" panose="02020404030301010803" pitchFamily="18" charset="0"/>
            </a:endParaRPr>
          </a:p>
          <a:p>
            <a:endParaRPr lang="it-IT" sz="1867" dirty="0">
              <a:latin typeface="Garamond" panose="02020404030301010803" pitchFamily="18" charset="0"/>
            </a:endParaRPr>
          </a:p>
          <a:p>
            <a:endParaRPr lang="it-IT" sz="1867" dirty="0">
              <a:latin typeface="Garamond" panose="02020404030301010803" pitchFamily="18" charset="0"/>
            </a:endParaRPr>
          </a:p>
          <a:p>
            <a:endParaRPr lang="it-IT" sz="1867" dirty="0">
              <a:latin typeface="Garamond" panose="02020404030301010803" pitchFamily="18" charset="0"/>
            </a:endParaRPr>
          </a:p>
          <a:p>
            <a:pPr>
              <a:lnSpc>
                <a:spcPts val="1067"/>
              </a:lnSpc>
            </a:pPr>
            <a:endParaRPr lang="it-IT" sz="1867" dirty="0">
              <a:latin typeface="Garamond" panose="02020404030301010803" pitchFamily="18" charset="0"/>
            </a:endParaRPr>
          </a:p>
          <a:p>
            <a:r>
              <a:rPr lang="it-IT" sz="1867" dirty="0">
                <a:latin typeface="Garamond" panose="02020404030301010803" pitchFamily="18" charset="0"/>
              </a:rPr>
              <a:t>Sempre in funzione della imputazione delle componenti economiche connesse ai titoli immobilizzati, vale la pena evidenziare –come fatto da OIC nelle sue introduzioni- che è stata confermata la previsione per la quale le plusvalenze e minusvalenze derivanti da dismissioni sono classificate nell’area ordinaria -C16) Altri proventi finanziari o C17) Interessi e altri oneri finanziari- o nell’area straordinaria -E20 Proventi o E21 Oneri- in base a quanto disposto in termini generali dall’OIC 29 nella sezione dedicata agli “eventi e operazioni straordinarie”</a:t>
            </a:r>
          </a:p>
        </p:txBody>
      </p:sp>
      <p:sp>
        <p:nvSpPr>
          <p:cNvPr id="5" name="Rectangle 3"/>
          <p:cNvSpPr>
            <a:spLocks noChangeArrowheads="1"/>
          </p:cNvSpPr>
          <p:nvPr/>
        </p:nvSpPr>
        <p:spPr bwMode="auto">
          <a:xfrm>
            <a:off x="603085" y="164638"/>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OIC 20 TITOLI E OIC 21 PARTECIPAZIONI E AZIONI PROPRIE</a:t>
            </a:r>
            <a:endParaRPr lang="it-IT" sz="2400" dirty="0">
              <a:latin typeface="Garamond" pitchFamily="18" charset="0"/>
            </a:endParaRPr>
          </a:p>
        </p:txBody>
      </p:sp>
      <p:sp>
        <p:nvSpPr>
          <p:cNvPr id="4" name="Rectangle 3"/>
          <p:cNvSpPr>
            <a:spLocks noChangeArrowheads="1"/>
          </p:cNvSpPr>
          <p:nvPr/>
        </p:nvSpPr>
        <p:spPr bwMode="auto">
          <a:xfrm>
            <a:off x="623392" y="666731"/>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Spese di cessione</a:t>
            </a:r>
            <a:endParaRPr lang="it-IT" sz="2400" dirty="0">
              <a:latin typeface="Garamond" pitchFamily="18" charset="0"/>
            </a:endParaRPr>
          </a:p>
        </p:txBody>
      </p:sp>
      <p:graphicFrame>
        <p:nvGraphicFramePr>
          <p:cNvPr id="6" name="Tabella 5"/>
          <p:cNvGraphicFramePr>
            <a:graphicFrameLocks noGrp="1"/>
          </p:cNvGraphicFramePr>
          <p:nvPr>
            <p:extLst/>
          </p:nvPr>
        </p:nvGraphicFramePr>
        <p:xfrm>
          <a:off x="623392" y="2250349"/>
          <a:ext cx="10897211" cy="1682496"/>
        </p:xfrm>
        <a:graphic>
          <a:graphicData uri="http://schemas.openxmlformats.org/drawingml/2006/table">
            <a:tbl>
              <a:tblPr/>
              <a:tblGrid>
                <a:gridCol w="10897211"/>
              </a:tblGrid>
              <a:tr h="1682496">
                <a:tc>
                  <a:txBody>
                    <a:bodyPr/>
                    <a:lstStyle/>
                    <a:p>
                      <a:pPr algn="just">
                        <a:lnSpc>
                          <a:spcPct val="115000"/>
                        </a:lnSpc>
                        <a:spcAft>
                          <a:spcPts val="0"/>
                        </a:spcAft>
                      </a:pPr>
                      <a:r>
                        <a:rPr lang="it-IT" sz="1600" dirty="0">
                          <a:latin typeface="Garamond" panose="02020404030301010803" pitchFamily="18" charset="0"/>
                          <a:ea typeface="Calibri"/>
                          <a:cs typeface="Times New Roman"/>
                        </a:rPr>
                        <a:t>Esempio</a:t>
                      </a:r>
                    </a:p>
                    <a:p>
                      <a:pPr algn="just">
                        <a:lnSpc>
                          <a:spcPct val="115000"/>
                        </a:lnSpc>
                        <a:spcAft>
                          <a:spcPts val="0"/>
                        </a:spcAft>
                      </a:pPr>
                      <a:r>
                        <a:rPr lang="it-IT" sz="1600" dirty="0">
                          <a:latin typeface="Garamond" panose="02020404030301010803" pitchFamily="18" charset="0"/>
                          <a:ea typeface="Calibri"/>
                          <a:cs typeface="Times New Roman"/>
                        </a:rPr>
                        <a:t>Una quota partecipativa iscritta a 150 è ceduta a 170. Le spese di cessione sono pari a </a:t>
                      </a:r>
                      <a:r>
                        <a:rPr lang="it-IT" sz="1600" dirty="0" smtClean="0">
                          <a:latin typeface="Garamond" panose="02020404030301010803" pitchFamily="18" charset="0"/>
                          <a:ea typeface="Calibri"/>
                          <a:cs typeface="Times New Roman"/>
                        </a:rPr>
                        <a:t>5</a:t>
                      </a:r>
                      <a:endParaRPr lang="it-IT" sz="1600" dirty="0">
                        <a:latin typeface="Garamond" panose="02020404030301010803" pitchFamily="18" charset="0"/>
                        <a:ea typeface="Calibri"/>
                        <a:cs typeface="Times New Roman"/>
                      </a:endParaRPr>
                    </a:p>
                    <a:p>
                      <a:pPr algn="just">
                        <a:lnSpc>
                          <a:spcPct val="115000"/>
                        </a:lnSpc>
                        <a:spcAft>
                          <a:spcPts val="0"/>
                        </a:spcAft>
                      </a:pPr>
                      <a:r>
                        <a:rPr lang="it-IT" sz="1600" dirty="0">
                          <a:latin typeface="Garamond" panose="02020404030301010803" pitchFamily="18" charset="0"/>
                          <a:ea typeface="Calibri"/>
                          <a:cs typeface="Times New Roman"/>
                        </a:rPr>
                        <a:t>Previgente OIC 20	Plusvalenza = 170 -5 -150 	= 15</a:t>
                      </a:r>
                    </a:p>
                    <a:p>
                      <a:pPr algn="just">
                        <a:lnSpc>
                          <a:spcPct val="115000"/>
                        </a:lnSpc>
                        <a:spcAft>
                          <a:spcPts val="0"/>
                        </a:spcAft>
                      </a:pPr>
                      <a:r>
                        <a:rPr lang="it-IT" sz="1600" dirty="0">
                          <a:latin typeface="Garamond" panose="02020404030301010803" pitchFamily="18" charset="0"/>
                          <a:ea typeface="Calibri"/>
                          <a:cs typeface="Times New Roman"/>
                        </a:rPr>
                        <a:t>Attuale OIC 21	</a:t>
                      </a:r>
                      <a:r>
                        <a:rPr lang="it-IT" sz="1600" dirty="0" smtClean="0">
                          <a:latin typeface="Garamond" panose="02020404030301010803" pitchFamily="18" charset="0"/>
                          <a:ea typeface="Calibri"/>
                          <a:cs typeface="Times New Roman"/>
                        </a:rPr>
                        <a:t>Plusvalenza </a:t>
                      </a:r>
                      <a:r>
                        <a:rPr lang="it-IT" sz="1600" dirty="0">
                          <a:latin typeface="Garamond" panose="02020404030301010803" pitchFamily="18" charset="0"/>
                          <a:ea typeface="Calibri"/>
                          <a:cs typeface="Times New Roman"/>
                        </a:rPr>
                        <a:t>= 170 – 150 	= 20</a:t>
                      </a:r>
                    </a:p>
                    <a:p>
                      <a:pPr algn="just">
                        <a:lnSpc>
                          <a:spcPct val="115000"/>
                        </a:lnSpc>
                        <a:spcAft>
                          <a:spcPts val="0"/>
                        </a:spcAft>
                      </a:pPr>
                      <a:r>
                        <a:rPr lang="it-IT" sz="1600" dirty="0">
                          <a:latin typeface="Garamond" panose="02020404030301010803" pitchFamily="18" charset="0"/>
                          <a:ea typeface="Calibri"/>
                          <a:cs typeface="Times New Roman"/>
                        </a:rPr>
                        <a:t>		</a:t>
                      </a:r>
                      <a:r>
                        <a:rPr lang="it-IT" sz="1600" dirty="0" smtClean="0">
                          <a:latin typeface="Garamond" panose="02020404030301010803" pitchFamily="18" charset="0"/>
                          <a:ea typeface="Calibri"/>
                          <a:cs typeface="Times New Roman"/>
                        </a:rPr>
                        <a:t>Oneri </a:t>
                      </a:r>
                      <a:r>
                        <a:rPr lang="it-IT" sz="1600" dirty="0">
                          <a:latin typeface="Garamond" panose="02020404030301010803" pitchFamily="18" charset="0"/>
                          <a:ea typeface="Calibri"/>
                          <a:cs typeface="Times New Roman"/>
                        </a:rPr>
                        <a:t>di cessione 	= </a:t>
                      </a:r>
                      <a:r>
                        <a:rPr lang="it-IT" sz="1600" dirty="0" smtClean="0">
                          <a:latin typeface="Garamond" panose="02020404030301010803" pitchFamily="18" charset="0"/>
                          <a:ea typeface="Calibri"/>
                          <a:cs typeface="Times New Roman"/>
                        </a:rPr>
                        <a:t>  5</a:t>
                      </a:r>
                      <a:endParaRPr lang="it-IT" sz="1600" dirty="0">
                        <a:latin typeface="Garamond" panose="02020404030301010803" pitchFamily="18" charset="0"/>
                        <a:ea typeface="Calibri"/>
                        <a:cs typeface="Times New Roman"/>
                      </a:endParaRPr>
                    </a:p>
                    <a:p>
                      <a:pPr marL="899160" indent="449580" algn="just">
                        <a:lnSpc>
                          <a:spcPct val="115000"/>
                        </a:lnSpc>
                        <a:spcAft>
                          <a:spcPts val="0"/>
                        </a:spcAft>
                      </a:pPr>
                      <a:r>
                        <a:rPr lang="it-IT" sz="1600" dirty="0">
                          <a:latin typeface="Garamond" panose="02020404030301010803" pitchFamily="18" charset="0"/>
                          <a:ea typeface="Calibri"/>
                          <a:cs typeface="Times New Roman"/>
                        </a:rPr>
                        <a:t>(imputati in conto economico secondo la loro natura) </a:t>
                      </a:r>
                    </a:p>
                  </a:txBody>
                  <a:tcPr marL="89776" marR="89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1D6FF"/>
                    </a:solidFill>
                  </a:tcPr>
                </a:tc>
              </a:tr>
            </a:tbl>
          </a:graphicData>
        </a:graphic>
      </p:graphicFrame>
    </p:spTree>
    <p:extLst>
      <p:ext uri="{BB962C8B-B14F-4D97-AF65-F5344CB8AC3E}">
        <p14:creationId xmlns:p14="http://schemas.microsoft.com/office/powerpoint/2010/main" val="4168306795"/>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ttangolo 6"/>
          <p:cNvSpPr>
            <a:spLocks noChangeArrowheads="1"/>
          </p:cNvSpPr>
          <p:nvPr/>
        </p:nvSpPr>
        <p:spPr bwMode="auto">
          <a:xfrm>
            <a:off x="527382" y="1292761"/>
            <a:ext cx="11137237" cy="1241622"/>
          </a:xfrm>
          <a:prstGeom prst="rect">
            <a:avLst/>
          </a:prstGeom>
          <a:noFill/>
          <a:ln w="9525">
            <a:noFill/>
            <a:miter lim="800000"/>
            <a:headEnd/>
            <a:tailEnd/>
          </a:ln>
        </p:spPr>
        <p:txBody>
          <a:bodyPr wrap="square">
            <a:spAutoFit/>
          </a:bodyPr>
          <a:lstStyle/>
          <a:p>
            <a:r>
              <a:rPr lang="it-IT" sz="1867" dirty="0">
                <a:latin typeface="Garamond" panose="02020404030301010803" pitchFamily="18" charset="0"/>
              </a:rPr>
              <a:t>Il metodo del costo specifico resta il criterio di valutazione di riferimento dei titoli immobilizzati</a:t>
            </a:r>
          </a:p>
          <a:p>
            <a:endParaRPr lang="it-IT" sz="1867" dirty="0">
              <a:latin typeface="Garamond" panose="02020404030301010803" pitchFamily="18" charset="0"/>
            </a:endParaRPr>
          </a:p>
          <a:p>
            <a:r>
              <a:rPr lang="it-IT" sz="1867" dirty="0">
                <a:latin typeface="Garamond" panose="02020404030301010803" pitchFamily="18" charset="0"/>
              </a:rPr>
              <a:t>Le nuove versioni di OIC 20 e 21, estendono l’utilizzo dei metodi di valutazione delle determinazione del costo delle rimanenze (lifo, </a:t>
            </a:r>
            <a:r>
              <a:rPr lang="it-IT" sz="1867" dirty="0" err="1">
                <a:latin typeface="Garamond" panose="02020404030301010803" pitchFamily="18" charset="0"/>
              </a:rPr>
              <a:t>fifo</a:t>
            </a:r>
            <a:r>
              <a:rPr lang="it-IT" sz="1867" dirty="0">
                <a:latin typeface="Garamond" panose="02020404030301010803" pitchFamily="18" charset="0"/>
              </a:rPr>
              <a:t> e costo medio ponderato) anche a titoli e partecipazioni immobilizzati</a:t>
            </a:r>
          </a:p>
        </p:txBody>
      </p:sp>
      <p:sp>
        <p:nvSpPr>
          <p:cNvPr id="5" name="Rectangle 3"/>
          <p:cNvSpPr>
            <a:spLocks noChangeArrowheads="1"/>
          </p:cNvSpPr>
          <p:nvPr/>
        </p:nvSpPr>
        <p:spPr bwMode="auto">
          <a:xfrm>
            <a:off x="603085" y="164638"/>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OIC 20 TITOLI E OIC 21 PARTECIPAZIONI E AZIONI PROPRIE</a:t>
            </a:r>
            <a:endParaRPr lang="it-IT" sz="2400" dirty="0">
              <a:latin typeface="Garamond" pitchFamily="18" charset="0"/>
            </a:endParaRPr>
          </a:p>
        </p:txBody>
      </p:sp>
      <p:sp>
        <p:nvSpPr>
          <p:cNvPr id="4" name="Rectangle 3"/>
          <p:cNvSpPr>
            <a:spLocks noChangeArrowheads="1"/>
          </p:cNvSpPr>
          <p:nvPr/>
        </p:nvSpPr>
        <p:spPr bwMode="auto">
          <a:xfrm>
            <a:off x="623392" y="728346"/>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Metodi di valutazione (titoli e partecipazioni immobilizzati)</a:t>
            </a:r>
            <a:endParaRPr lang="it-IT" sz="2400" dirty="0">
              <a:latin typeface="Garamond" pitchFamily="18" charset="0"/>
            </a:endParaRPr>
          </a:p>
        </p:txBody>
      </p:sp>
    </p:spTree>
    <p:extLst>
      <p:ext uri="{BB962C8B-B14F-4D97-AF65-F5344CB8AC3E}">
        <p14:creationId xmlns:p14="http://schemas.microsoft.com/office/powerpoint/2010/main" val="1808007471"/>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ttangolo 6"/>
          <p:cNvSpPr>
            <a:spLocks noChangeArrowheads="1"/>
          </p:cNvSpPr>
          <p:nvPr/>
        </p:nvSpPr>
        <p:spPr bwMode="auto">
          <a:xfrm>
            <a:off x="527382" y="1828561"/>
            <a:ext cx="11137237" cy="1528945"/>
          </a:xfrm>
          <a:prstGeom prst="rect">
            <a:avLst/>
          </a:prstGeom>
          <a:noFill/>
          <a:ln w="9525">
            <a:noFill/>
            <a:miter lim="800000"/>
            <a:headEnd/>
            <a:tailEnd/>
          </a:ln>
        </p:spPr>
        <p:txBody>
          <a:bodyPr wrap="square">
            <a:spAutoFit/>
          </a:bodyPr>
          <a:lstStyle/>
          <a:p>
            <a:r>
              <a:rPr lang="it-IT" sz="1867" dirty="0">
                <a:latin typeface="Garamond" panose="02020404030301010803" pitchFamily="18" charset="0"/>
              </a:rPr>
              <a:t>Sono ripartiti per competenza economica</a:t>
            </a:r>
          </a:p>
          <a:p>
            <a:endParaRPr lang="it-IT" sz="1867" dirty="0">
              <a:latin typeface="Garamond" panose="02020404030301010803" pitchFamily="18" charset="0"/>
            </a:endParaRPr>
          </a:p>
          <a:p>
            <a:r>
              <a:rPr lang="it-IT" sz="1867" dirty="0">
                <a:latin typeface="Garamond" panose="02020404030301010803" pitchFamily="18" charset="0"/>
              </a:rPr>
              <a:t>È consentita la ripartizione </a:t>
            </a:r>
            <a:r>
              <a:rPr lang="it-IT" sz="1867" i="1" dirty="0">
                <a:latin typeface="Garamond" panose="02020404030301010803" pitchFamily="18" charset="0"/>
              </a:rPr>
              <a:t>pro-rata </a:t>
            </a:r>
            <a:r>
              <a:rPr lang="it-IT" sz="1867" i="1" dirty="0" err="1">
                <a:latin typeface="Garamond" panose="02020404030301010803" pitchFamily="18" charset="0"/>
              </a:rPr>
              <a:t>temporis</a:t>
            </a:r>
            <a:r>
              <a:rPr lang="it-IT" sz="1867" dirty="0">
                <a:latin typeface="Garamond" panose="02020404030301010803" pitchFamily="18" charset="0"/>
              </a:rPr>
              <a:t> per la durata di possesso del titolo</a:t>
            </a:r>
          </a:p>
          <a:p>
            <a:endParaRPr lang="it-IT" sz="1867" dirty="0">
              <a:latin typeface="Garamond" panose="02020404030301010803" pitchFamily="18" charset="0"/>
            </a:endParaRPr>
          </a:p>
          <a:p>
            <a:r>
              <a:rPr lang="it-IT" sz="1867" dirty="0">
                <a:latin typeface="Garamond" panose="02020404030301010803" pitchFamily="18" charset="0"/>
              </a:rPr>
              <a:t>Stesse disposizioni per il provento finanziario dell’investimento dei titoli senza cedola (zero coupon)</a:t>
            </a:r>
          </a:p>
        </p:txBody>
      </p:sp>
      <p:sp>
        <p:nvSpPr>
          <p:cNvPr id="5" name="Rectangle 3"/>
          <p:cNvSpPr>
            <a:spLocks noChangeArrowheads="1"/>
          </p:cNvSpPr>
          <p:nvPr/>
        </p:nvSpPr>
        <p:spPr bwMode="auto">
          <a:xfrm>
            <a:off x="603085" y="164638"/>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OIC 20 TITOLI E OIC 21 PARTECIPAZIONI E AZIONI PROPRIE</a:t>
            </a:r>
            <a:endParaRPr lang="it-IT" sz="2400" dirty="0">
              <a:latin typeface="Garamond" pitchFamily="18" charset="0"/>
            </a:endParaRPr>
          </a:p>
        </p:txBody>
      </p:sp>
      <p:sp>
        <p:nvSpPr>
          <p:cNvPr id="4" name="Rectangle 3"/>
          <p:cNvSpPr>
            <a:spLocks noChangeArrowheads="1"/>
          </p:cNvSpPr>
          <p:nvPr/>
        </p:nvSpPr>
        <p:spPr bwMode="auto">
          <a:xfrm>
            <a:off x="623392" y="728346"/>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Premio di sottoscrizione e negoziazione e scarto di negoziazione</a:t>
            </a:r>
          </a:p>
          <a:p>
            <a:pPr algn="ctr"/>
            <a:r>
              <a:rPr lang="it-IT" sz="2400" b="1" dirty="0">
                <a:solidFill>
                  <a:srgbClr val="000000"/>
                </a:solidFill>
                <a:latin typeface="Garamond" pitchFamily="18" charset="0"/>
                <a:cs typeface="Times New Roman" pitchFamily="18" charset="0"/>
              </a:rPr>
              <a:t>(titoli immobilizzati)</a:t>
            </a:r>
            <a:endParaRPr lang="it-IT" sz="2400" dirty="0">
              <a:latin typeface="Garamond" pitchFamily="18" charset="0"/>
            </a:endParaRPr>
          </a:p>
        </p:txBody>
      </p:sp>
    </p:spTree>
    <p:extLst>
      <p:ext uri="{BB962C8B-B14F-4D97-AF65-F5344CB8AC3E}">
        <p14:creationId xmlns:p14="http://schemas.microsoft.com/office/powerpoint/2010/main" val="1296033175"/>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ChangeArrowheads="1"/>
          </p:cNvSpPr>
          <p:nvPr/>
        </p:nvSpPr>
        <p:spPr bwMode="auto">
          <a:xfrm>
            <a:off x="603085" y="164638"/>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OIC 20 TITOLI E OIC 21 PARTECIPAZIONI E AZIONI PROPRIE</a:t>
            </a:r>
            <a:endParaRPr lang="it-IT" sz="2400" dirty="0">
              <a:latin typeface="Garamond" pitchFamily="18" charset="0"/>
            </a:endParaRPr>
          </a:p>
        </p:txBody>
      </p:sp>
      <p:sp>
        <p:nvSpPr>
          <p:cNvPr id="4" name="Rectangle 3"/>
          <p:cNvSpPr>
            <a:spLocks noChangeArrowheads="1"/>
          </p:cNvSpPr>
          <p:nvPr/>
        </p:nvSpPr>
        <p:spPr bwMode="auto">
          <a:xfrm>
            <a:off x="623392" y="666731"/>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Svalutazione partecipazioni immobilizzate: fattori endogeni ed esogeni</a:t>
            </a:r>
            <a:endParaRPr lang="it-IT" sz="2400" dirty="0">
              <a:latin typeface="Garamond" pitchFamily="18" charset="0"/>
            </a:endParaRPr>
          </a:p>
        </p:txBody>
      </p:sp>
      <p:sp>
        <p:nvSpPr>
          <p:cNvPr id="53252" name="Text Box 4"/>
          <p:cNvSpPr txBox="1">
            <a:spLocks noChangeArrowheads="1"/>
          </p:cNvSpPr>
          <p:nvPr/>
        </p:nvSpPr>
        <p:spPr bwMode="auto">
          <a:xfrm>
            <a:off x="527381" y="2180861"/>
            <a:ext cx="4320480" cy="2041584"/>
          </a:xfrm>
          <a:prstGeom prst="rect">
            <a:avLst/>
          </a:prstGeom>
          <a:ln>
            <a:noFill/>
            <a:headEnd/>
            <a:tailEnd/>
          </a:ln>
        </p:spPr>
        <p:style>
          <a:lnRef idx="1">
            <a:schemeClr val="dk1"/>
          </a:lnRef>
          <a:fillRef idx="2">
            <a:schemeClr val="dk1"/>
          </a:fillRef>
          <a:effectRef idx="1">
            <a:schemeClr val="dk1"/>
          </a:effectRef>
          <a:fontRef idx="minor">
            <a:schemeClr val="dk1"/>
          </a:fontRef>
        </p:style>
        <p:txBody>
          <a:bodyPr anchor="ctr"/>
          <a:lstStyle>
            <a:defPPr>
              <a:defRPr lang="en-US"/>
            </a:defPPr>
            <a:lvl1pPr marL="171450" indent="-171450">
              <a:spcBef>
                <a:spcPct val="50000"/>
              </a:spcBef>
              <a:buFont typeface="Arial" panose="020B0604020202020204" pitchFamily="34" charset="0"/>
              <a:buChar char="•"/>
              <a:defRPr sz="1100" b="0">
                <a:solidFill>
                  <a:srgbClr val="000000"/>
                </a:solidFill>
                <a:latin typeface="Garamond" pitchFamily="18" charset="0"/>
              </a:defRPr>
            </a:lvl1pPr>
            <a:lvl2pPr marL="408148">
              <a:defRPr sz="1400">
                <a:solidFill>
                  <a:schemeClr val="dk1"/>
                </a:solidFill>
                <a:latin typeface="+mn-lt"/>
              </a:defRPr>
            </a:lvl2pPr>
            <a:lvl3pPr marL="816296">
              <a:defRPr sz="1400">
                <a:solidFill>
                  <a:schemeClr val="dk1"/>
                </a:solidFill>
                <a:latin typeface="+mn-lt"/>
              </a:defRPr>
            </a:lvl3pPr>
            <a:lvl4pPr marL="1224443">
              <a:defRPr sz="1400">
                <a:solidFill>
                  <a:schemeClr val="dk1"/>
                </a:solidFill>
                <a:latin typeface="+mn-lt"/>
              </a:defRPr>
            </a:lvl4pPr>
            <a:lvl5pPr marL="1632591">
              <a:defRPr sz="1400">
                <a:solidFill>
                  <a:schemeClr val="dk1"/>
                </a:solidFill>
                <a:latin typeface="+mn-lt"/>
              </a:defRPr>
            </a:lvl5pPr>
            <a:lvl6pPr marL="2040739" defTabSz="816296">
              <a:defRPr sz="1400">
                <a:solidFill>
                  <a:schemeClr val="dk1"/>
                </a:solidFill>
                <a:latin typeface="+mn-lt"/>
              </a:defRPr>
            </a:lvl6pPr>
            <a:lvl7pPr marL="2448887" defTabSz="816296">
              <a:defRPr sz="1400">
                <a:solidFill>
                  <a:schemeClr val="dk1"/>
                </a:solidFill>
                <a:latin typeface="+mn-lt"/>
              </a:defRPr>
            </a:lvl7pPr>
            <a:lvl8pPr marL="2857035" defTabSz="816296">
              <a:defRPr sz="1400">
                <a:solidFill>
                  <a:schemeClr val="dk1"/>
                </a:solidFill>
                <a:latin typeface="+mn-lt"/>
              </a:defRPr>
            </a:lvl8pPr>
            <a:lvl9pPr marL="3265183" defTabSz="816296">
              <a:defRPr sz="1400">
                <a:solidFill>
                  <a:schemeClr val="dk1"/>
                </a:solidFill>
                <a:latin typeface="+mn-lt"/>
              </a:defRPr>
            </a:lvl9pPr>
          </a:lstStyle>
          <a:p>
            <a:r>
              <a:rPr lang="it-IT" sz="1333" dirty="0"/>
              <a:t>perdite operative divenute fisiologiche</a:t>
            </a:r>
          </a:p>
          <a:p>
            <a:r>
              <a:rPr lang="it-IT" sz="1333" dirty="0"/>
              <a:t>eccesso di costi fissi, non riducibili nel breve periodo, rispetto al volume d'affari</a:t>
            </a:r>
          </a:p>
          <a:p>
            <a:r>
              <a:rPr lang="it-IT" sz="1333" dirty="0"/>
              <a:t>obsolescenza tecnologica degli impianti o dei processi produttivi </a:t>
            </a:r>
          </a:p>
          <a:p>
            <a:r>
              <a:rPr lang="it-IT" sz="1333" dirty="0"/>
              <a:t>un perdurante oneroso stato di tensione finanziaria al quale non si possa porre rimedio</a:t>
            </a:r>
          </a:p>
        </p:txBody>
      </p:sp>
      <p:sp>
        <p:nvSpPr>
          <p:cNvPr id="53250" name="Text Box 2"/>
          <p:cNvSpPr txBox="1">
            <a:spLocks noChangeArrowheads="1"/>
          </p:cNvSpPr>
          <p:nvPr/>
        </p:nvSpPr>
        <p:spPr bwMode="auto">
          <a:xfrm>
            <a:off x="5135893" y="2180862"/>
            <a:ext cx="6336704" cy="2385268"/>
          </a:xfrm>
          <a:prstGeom prst="rect">
            <a:avLst/>
          </a:prstGeom>
          <a:ln>
            <a:noFill/>
            <a:headEnd/>
            <a:tailEnd/>
          </a:ln>
        </p:spPr>
        <p:style>
          <a:lnRef idx="1">
            <a:schemeClr val="dk1"/>
          </a:lnRef>
          <a:fillRef idx="2">
            <a:schemeClr val="dk1"/>
          </a:fillRef>
          <a:effectRef idx="1">
            <a:schemeClr val="dk1"/>
          </a:effectRef>
          <a:fontRef idx="minor">
            <a:schemeClr val="dk1"/>
          </a:fontRef>
        </p:style>
        <p:txBody>
          <a:bodyPr anchor="ctr"/>
          <a:lstStyle>
            <a:defPPr>
              <a:defRPr lang="en-US"/>
            </a:defPPr>
            <a:lvl1pPr marL="171450" indent="-171450">
              <a:spcBef>
                <a:spcPct val="50000"/>
              </a:spcBef>
              <a:buFont typeface="Arial" panose="020B0604020202020204" pitchFamily="34" charset="0"/>
              <a:buChar char="•"/>
              <a:defRPr sz="1050" b="0">
                <a:solidFill>
                  <a:srgbClr val="000000"/>
                </a:solidFill>
                <a:latin typeface="Garamond" pitchFamily="18" charset="0"/>
              </a:defRPr>
            </a:lvl1pPr>
            <a:lvl2pPr marL="408148">
              <a:defRPr sz="1400">
                <a:solidFill>
                  <a:schemeClr val="dk1"/>
                </a:solidFill>
                <a:latin typeface="+mn-lt"/>
              </a:defRPr>
            </a:lvl2pPr>
            <a:lvl3pPr marL="816296">
              <a:defRPr sz="1400">
                <a:solidFill>
                  <a:schemeClr val="dk1"/>
                </a:solidFill>
                <a:latin typeface="+mn-lt"/>
              </a:defRPr>
            </a:lvl3pPr>
            <a:lvl4pPr marL="1224443">
              <a:defRPr sz="1400">
                <a:solidFill>
                  <a:schemeClr val="dk1"/>
                </a:solidFill>
                <a:latin typeface="+mn-lt"/>
              </a:defRPr>
            </a:lvl4pPr>
            <a:lvl5pPr marL="1632591">
              <a:defRPr sz="1400">
                <a:solidFill>
                  <a:schemeClr val="dk1"/>
                </a:solidFill>
                <a:latin typeface="+mn-lt"/>
              </a:defRPr>
            </a:lvl5pPr>
            <a:lvl6pPr marL="2040739" defTabSz="816296">
              <a:defRPr sz="1400">
                <a:solidFill>
                  <a:schemeClr val="dk1"/>
                </a:solidFill>
                <a:latin typeface="+mn-lt"/>
              </a:defRPr>
            </a:lvl6pPr>
            <a:lvl7pPr marL="2448887" defTabSz="816296">
              <a:defRPr sz="1400">
                <a:solidFill>
                  <a:schemeClr val="dk1"/>
                </a:solidFill>
                <a:latin typeface="+mn-lt"/>
              </a:defRPr>
            </a:lvl7pPr>
            <a:lvl8pPr marL="2857035" defTabSz="816296">
              <a:defRPr sz="1400">
                <a:solidFill>
                  <a:schemeClr val="dk1"/>
                </a:solidFill>
                <a:latin typeface="+mn-lt"/>
              </a:defRPr>
            </a:lvl8pPr>
            <a:lvl9pPr marL="3265183" defTabSz="816296">
              <a:defRPr sz="1400">
                <a:solidFill>
                  <a:schemeClr val="dk1"/>
                </a:solidFill>
                <a:latin typeface="+mn-lt"/>
              </a:defRPr>
            </a:lvl9pPr>
          </a:lstStyle>
          <a:p>
            <a:r>
              <a:rPr lang="it-IT" sz="1333" dirty="0"/>
              <a:t>crisi del mercato in cui opera l'impresa con previsioni di assestamento in direzione opposta a quella auspicata dall'impresa</a:t>
            </a:r>
          </a:p>
          <a:p>
            <a:r>
              <a:rPr lang="it-IT" sz="1333" dirty="0"/>
              <a:t>sostanziale ribasso dei prezzi di vendita dei prodotti non bilanciato all'adeguamento dei costi di produzione e vendita</a:t>
            </a:r>
          </a:p>
          <a:p>
            <a:r>
              <a:rPr lang="it-IT" sz="1333" dirty="0"/>
              <a:t>nuove leggi e regolamentazione che danneggiano la redditività dell'impresa</a:t>
            </a:r>
          </a:p>
          <a:p>
            <a:r>
              <a:rPr lang="it-IT" sz="1333" dirty="0"/>
              <a:t>perdita di quote di mercato </a:t>
            </a:r>
          </a:p>
          <a:p>
            <a:r>
              <a:rPr lang="it-IT" sz="1333" dirty="0"/>
              <a:t>abbandono da parte del mercato dei prodotti dell'impresa</a:t>
            </a:r>
          </a:p>
          <a:p>
            <a:r>
              <a:rPr lang="it-IT" sz="1333" dirty="0"/>
              <a:t>altre evidenze di significative perdite durevoli di valore.</a:t>
            </a:r>
          </a:p>
        </p:txBody>
      </p:sp>
      <p:sp>
        <p:nvSpPr>
          <p:cNvPr id="53253" name="Rectangle 5"/>
          <p:cNvSpPr>
            <a:spLocks noChangeArrowheads="1"/>
          </p:cNvSpPr>
          <p:nvPr/>
        </p:nvSpPr>
        <p:spPr bwMode="auto">
          <a:xfrm>
            <a:off x="1" y="58580"/>
            <a:ext cx="246286" cy="492443"/>
          </a:xfrm>
          <a:prstGeom prst="rect">
            <a:avLst/>
          </a:prstGeom>
          <a:noFill/>
          <a:ln w="9525">
            <a:noFill/>
            <a:miter lim="800000"/>
            <a:headEnd/>
            <a:tailEnd/>
          </a:ln>
          <a:effectLst/>
        </p:spPr>
        <p:txBody>
          <a:bodyPr vert="horz" wrap="none" lIns="121920" tIns="60960" rIns="121920" bIns="60960" numCol="1" anchor="ctr" anchorCtr="0" compatLnSpc="1">
            <a:prstTxWarp prst="textNoShape">
              <a:avLst/>
            </a:prstTxWarp>
            <a:spAutoFit/>
          </a:bodyPr>
          <a:lstStyle/>
          <a:p>
            <a:pPr defTabSz="1219170" fontAlgn="base">
              <a:spcBef>
                <a:spcPct val="0"/>
              </a:spcBef>
              <a:spcAft>
                <a:spcPct val="0"/>
              </a:spcAft>
            </a:pPr>
            <a:endParaRPr lang="it-IT" sz="2400">
              <a:latin typeface="Arial" pitchFamily="34" charset="0"/>
            </a:endParaRPr>
          </a:p>
        </p:txBody>
      </p:sp>
      <p:sp>
        <p:nvSpPr>
          <p:cNvPr id="53257" name="Text Box 9"/>
          <p:cNvSpPr txBox="1">
            <a:spLocks noChangeArrowheads="1"/>
          </p:cNvSpPr>
          <p:nvPr/>
        </p:nvSpPr>
        <p:spPr bwMode="auto">
          <a:xfrm>
            <a:off x="527381" y="1220756"/>
            <a:ext cx="4320480" cy="615553"/>
          </a:xfrm>
          <a:prstGeom prst="rect">
            <a:avLst/>
          </a:prstGeom>
          <a:gradFill>
            <a:gsLst>
              <a:gs pos="0">
                <a:schemeClr val="bg1"/>
              </a:gs>
              <a:gs pos="40000">
                <a:srgbClr val="CCFFFF"/>
              </a:gs>
              <a:gs pos="100000">
                <a:srgbClr val="00B0F0"/>
              </a:gs>
            </a:gsLst>
          </a:gradFill>
          <a:ln>
            <a:noFill/>
            <a:headEnd/>
            <a:tailEnd/>
          </a:ln>
        </p:spPr>
        <p:style>
          <a:lnRef idx="1">
            <a:schemeClr val="accent1"/>
          </a:lnRef>
          <a:fillRef idx="1002">
            <a:schemeClr val="lt2"/>
          </a:fillRef>
          <a:effectRef idx="2">
            <a:schemeClr val="accent1"/>
          </a:effectRef>
          <a:fontRef idx="minor">
            <a:schemeClr val="lt1"/>
          </a:fontRef>
        </p:style>
        <p:txBody>
          <a:bodyPr anchor="ctr"/>
          <a:lstStyle>
            <a:defPPr>
              <a:defRPr lang="en-US"/>
            </a:defPPr>
            <a:lvl1pPr algn="ctr">
              <a:spcBef>
                <a:spcPct val="50000"/>
              </a:spcBef>
              <a:defRPr sz="1200" b="1">
                <a:solidFill>
                  <a:srgbClr val="000000"/>
                </a:solidFill>
                <a:latin typeface="Garamond" pitchFamily="18" charset="0"/>
              </a:defRPr>
            </a:lvl1pPr>
            <a:lvl2pPr>
              <a:defRPr>
                <a:solidFill>
                  <a:schemeClr val="lt1"/>
                </a:solidFill>
                <a:latin typeface="+mn-lt"/>
              </a:defRPr>
            </a:lvl2pPr>
            <a:lvl3pPr>
              <a:defRPr>
                <a:solidFill>
                  <a:schemeClr val="lt1"/>
                </a:solidFill>
                <a:latin typeface="+mn-lt"/>
              </a:defRPr>
            </a:lvl3pPr>
            <a:lvl4pPr>
              <a:defRPr>
                <a:solidFill>
                  <a:schemeClr val="lt1"/>
                </a:solidFill>
                <a:latin typeface="+mn-lt"/>
              </a:defRPr>
            </a:lvl4pPr>
            <a:lvl5pPr>
              <a:defRPr>
                <a:solidFill>
                  <a:schemeClr val="lt1"/>
                </a:solidFill>
                <a:latin typeface="+mn-lt"/>
              </a:defRPr>
            </a:lvl5pPr>
            <a:lvl6pPr>
              <a:defRPr>
                <a:solidFill>
                  <a:schemeClr val="lt1"/>
                </a:solidFill>
                <a:latin typeface="+mn-lt"/>
              </a:defRPr>
            </a:lvl6pPr>
            <a:lvl7pPr>
              <a:defRPr>
                <a:solidFill>
                  <a:schemeClr val="lt1"/>
                </a:solidFill>
                <a:latin typeface="+mn-lt"/>
              </a:defRPr>
            </a:lvl7pPr>
            <a:lvl8pPr>
              <a:defRPr>
                <a:solidFill>
                  <a:schemeClr val="lt1"/>
                </a:solidFill>
                <a:latin typeface="+mn-lt"/>
              </a:defRPr>
            </a:lvl8pPr>
            <a:lvl9pPr>
              <a:defRPr>
                <a:solidFill>
                  <a:schemeClr val="lt1"/>
                </a:solidFill>
                <a:latin typeface="+mn-lt"/>
              </a:defRPr>
            </a:lvl9pPr>
          </a:lstStyle>
          <a:p>
            <a:r>
              <a:rPr lang="it-IT" sz="1600" dirty="0"/>
              <a:t>Esempi fattori endogeni che possono condurre a una perdita durevole di valore</a:t>
            </a:r>
          </a:p>
        </p:txBody>
      </p:sp>
      <p:sp>
        <p:nvSpPr>
          <p:cNvPr id="53258" name="Text Box 10"/>
          <p:cNvSpPr txBox="1">
            <a:spLocks noChangeArrowheads="1"/>
          </p:cNvSpPr>
          <p:nvPr/>
        </p:nvSpPr>
        <p:spPr bwMode="auto">
          <a:xfrm>
            <a:off x="5135893" y="1220756"/>
            <a:ext cx="6336704" cy="615553"/>
          </a:xfrm>
          <a:prstGeom prst="rect">
            <a:avLst/>
          </a:prstGeom>
          <a:gradFill>
            <a:gsLst>
              <a:gs pos="0">
                <a:schemeClr val="bg1"/>
              </a:gs>
              <a:gs pos="40000">
                <a:srgbClr val="CCFFFF"/>
              </a:gs>
              <a:gs pos="100000">
                <a:srgbClr val="00B0F0"/>
              </a:gs>
            </a:gsLst>
          </a:gradFill>
          <a:ln>
            <a:noFill/>
            <a:headEnd/>
            <a:tailEnd/>
          </a:ln>
        </p:spPr>
        <p:style>
          <a:lnRef idx="1">
            <a:schemeClr val="accent1"/>
          </a:lnRef>
          <a:fillRef idx="1002">
            <a:schemeClr val="lt2"/>
          </a:fillRef>
          <a:effectRef idx="2">
            <a:schemeClr val="accent1"/>
          </a:effectRef>
          <a:fontRef idx="minor">
            <a:schemeClr val="lt1"/>
          </a:fontRef>
        </p:style>
        <p:txBody>
          <a:bodyPr anchor="ctr"/>
          <a:lstStyle>
            <a:defPPr>
              <a:defRPr lang="en-US"/>
            </a:defPPr>
            <a:lvl1pPr algn="ctr">
              <a:spcBef>
                <a:spcPct val="50000"/>
              </a:spcBef>
              <a:defRPr sz="1200" b="1">
                <a:solidFill>
                  <a:srgbClr val="000000"/>
                </a:solidFill>
                <a:latin typeface="Garamond" pitchFamily="18" charset="0"/>
              </a:defRPr>
            </a:lvl1pPr>
            <a:lvl2pPr>
              <a:defRPr>
                <a:solidFill>
                  <a:schemeClr val="lt1"/>
                </a:solidFill>
                <a:latin typeface="+mn-lt"/>
              </a:defRPr>
            </a:lvl2pPr>
            <a:lvl3pPr>
              <a:defRPr>
                <a:solidFill>
                  <a:schemeClr val="lt1"/>
                </a:solidFill>
                <a:latin typeface="+mn-lt"/>
              </a:defRPr>
            </a:lvl3pPr>
            <a:lvl4pPr>
              <a:defRPr>
                <a:solidFill>
                  <a:schemeClr val="lt1"/>
                </a:solidFill>
                <a:latin typeface="+mn-lt"/>
              </a:defRPr>
            </a:lvl4pPr>
            <a:lvl5pPr>
              <a:defRPr>
                <a:solidFill>
                  <a:schemeClr val="lt1"/>
                </a:solidFill>
                <a:latin typeface="+mn-lt"/>
              </a:defRPr>
            </a:lvl5pPr>
            <a:lvl6pPr>
              <a:defRPr>
                <a:solidFill>
                  <a:schemeClr val="lt1"/>
                </a:solidFill>
                <a:latin typeface="+mn-lt"/>
              </a:defRPr>
            </a:lvl6pPr>
            <a:lvl7pPr>
              <a:defRPr>
                <a:solidFill>
                  <a:schemeClr val="lt1"/>
                </a:solidFill>
                <a:latin typeface="+mn-lt"/>
              </a:defRPr>
            </a:lvl7pPr>
            <a:lvl8pPr>
              <a:defRPr>
                <a:solidFill>
                  <a:schemeClr val="lt1"/>
                </a:solidFill>
                <a:latin typeface="+mn-lt"/>
              </a:defRPr>
            </a:lvl8pPr>
            <a:lvl9pPr>
              <a:defRPr>
                <a:solidFill>
                  <a:schemeClr val="lt1"/>
                </a:solidFill>
                <a:latin typeface="+mn-lt"/>
              </a:defRPr>
            </a:lvl9pPr>
          </a:lstStyle>
          <a:p>
            <a:r>
              <a:rPr lang="it-IT" sz="1600" dirty="0"/>
              <a:t>Esempi fattori esogeni che possono condurre </a:t>
            </a:r>
            <a:br>
              <a:rPr lang="it-IT" sz="1600" dirty="0"/>
            </a:br>
            <a:r>
              <a:rPr lang="it-IT" sz="1600" dirty="0"/>
              <a:t>a una perdita durevole di valore</a:t>
            </a:r>
          </a:p>
        </p:txBody>
      </p:sp>
      <p:cxnSp>
        <p:nvCxnSpPr>
          <p:cNvPr id="14" name="Connettore 2 13"/>
          <p:cNvCxnSpPr>
            <a:stCxn id="53257" idx="2"/>
          </p:cNvCxnSpPr>
          <p:nvPr/>
        </p:nvCxnSpPr>
        <p:spPr bwMode="auto">
          <a:xfrm>
            <a:off x="2687621" y="1836309"/>
            <a:ext cx="0" cy="316292"/>
          </a:xfrm>
          <a:prstGeom prst="straightConnector1">
            <a:avLst/>
          </a:prstGeom>
          <a:solidFill>
            <a:schemeClr val="accent1"/>
          </a:solidFill>
          <a:ln w="9525" cap="flat" cmpd="sng" algn="ctr">
            <a:solidFill>
              <a:srgbClr val="0070C0"/>
            </a:solidFill>
            <a:prstDash val="solid"/>
            <a:round/>
            <a:headEnd type="none" w="med" len="med"/>
            <a:tailEnd type="arrow"/>
          </a:ln>
          <a:effectLst/>
        </p:spPr>
      </p:cxnSp>
      <p:cxnSp>
        <p:nvCxnSpPr>
          <p:cNvPr id="16" name="Connettore 2 15"/>
          <p:cNvCxnSpPr>
            <a:stCxn id="53258" idx="2"/>
          </p:cNvCxnSpPr>
          <p:nvPr/>
        </p:nvCxnSpPr>
        <p:spPr bwMode="auto">
          <a:xfrm>
            <a:off x="8304245" y="1836309"/>
            <a:ext cx="0" cy="316292"/>
          </a:xfrm>
          <a:prstGeom prst="straightConnector1">
            <a:avLst/>
          </a:prstGeom>
          <a:solidFill>
            <a:schemeClr val="accent1"/>
          </a:solidFill>
          <a:ln w="9525" cap="flat" cmpd="sng" algn="ctr">
            <a:solidFill>
              <a:srgbClr val="0070C0"/>
            </a:solidFill>
            <a:prstDash val="solid"/>
            <a:round/>
            <a:headEnd type="none" w="med" len="med"/>
            <a:tailEnd type="arrow"/>
          </a:ln>
          <a:effectLst/>
        </p:spPr>
      </p:cxnSp>
      <p:sp>
        <p:nvSpPr>
          <p:cNvPr id="17" name="CasellaDiTesto 16"/>
          <p:cNvSpPr txBox="1"/>
          <p:nvPr/>
        </p:nvSpPr>
        <p:spPr>
          <a:xfrm>
            <a:off x="527381" y="4773149"/>
            <a:ext cx="10945217" cy="864096"/>
          </a:xfrm>
          <a:prstGeom prst="rect">
            <a:avLst/>
          </a:prstGeom>
          <a:gradFill>
            <a:gsLst>
              <a:gs pos="0">
                <a:schemeClr val="bg1"/>
              </a:gs>
              <a:gs pos="40000">
                <a:srgbClr val="CCFFFF"/>
              </a:gs>
              <a:gs pos="100000">
                <a:srgbClr val="00B0F0"/>
              </a:gs>
            </a:gsLst>
          </a:gradFill>
          <a:ln>
            <a:noFill/>
            <a:headEnd/>
            <a:tailEnd/>
          </a:ln>
        </p:spPr>
        <p:style>
          <a:lnRef idx="1">
            <a:schemeClr val="accent1"/>
          </a:lnRef>
          <a:fillRef idx="1002">
            <a:schemeClr val="lt2"/>
          </a:fillRef>
          <a:effectRef idx="2">
            <a:schemeClr val="accent1"/>
          </a:effectRef>
          <a:fontRef idx="minor">
            <a:schemeClr val="lt1"/>
          </a:fontRef>
        </p:style>
        <p:txBody>
          <a:bodyPr anchor="ctr"/>
          <a:lstStyle>
            <a:defPPr>
              <a:defRPr lang="en-US"/>
            </a:defPPr>
            <a:lvl1pPr algn="ctr">
              <a:spcBef>
                <a:spcPct val="50000"/>
              </a:spcBef>
              <a:defRPr sz="1200" b="1">
                <a:solidFill>
                  <a:srgbClr val="000000"/>
                </a:solidFill>
                <a:latin typeface="Garamond" pitchFamily="18" charset="0"/>
              </a:defRPr>
            </a:lvl1pPr>
            <a:lvl2pPr>
              <a:defRPr>
                <a:solidFill>
                  <a:schemeClr val="lt1"/>
                </a:solidFill>
                <a:latin typeface="+mn-lt"/>
              </a:defRPr>
            </a:lvl2pPr>
            <a:lvl3pPr>
              <a:defRPr>
                <a:solidFill>
                  <a:schemeClr val="lt1"/>
                </a:solidFill>
                <a:latin typeface="+mn-lt"/>
              </a:defRPr>
            </a:lvl3pPr>
            <a:lvl4pPr>
              <a:defRPr>
                <a:solidFill>
                  <a:schemeClr val="lt1"/>
                </a:solidFill>
                <a:latin typeface="+mn-lt"/>
              </a:defRPr>
            </a:lvl4pPr>
            <a:lvl5pPr>
              <a:defRPr>
                <a:solidFill>
                  <a:schemeClr val="lt1"/>
                </a:solidFill>
                <a:latin typeface="+mn-lt"/>
              </a:defRPr>
            </a:lvl5pPr>
            <a:lvl6pPr>
              <a:defRPr>
                <a:solidFill>
                  <a:schemeClr val="lt1"/>
                </a:solidFill>
                <a:latin typeface="+mn-lt"/>
              </a:defRPr>
            </a:lvl6pPr>
            <a:lvl7pPr>
              <a:defRPr>
                <a:solidFill>
                  <a:schemeClr val="lt1"/>
                </a:solidFill>
                <a:latin typeface="+mn-lt"/>
              </a:defRPr>
            </a:lvl7pPr>
            <a:lvl8pPr>
              <a:defRPr>
                <a:solidFill>
                  <a:schemeClr val="lt1"/>
                </a:solidFill>
                <a:latin typeface="+mn-lt"/>
              </a:defRPr>
            </a:lvl8pPr>
            <a:lvl9pPr>
              <a:defRPr>
                <a:solidFill>
                  <a:schemeClr val="lt1"/>
                </a:solidFill>
                <a:latin typeface="+mn-lt"/>
              </a:defRPr>
            </a:lvl9pPr>
          </a:lstStyle>
          <a:p>
            <a:r>
              <a:rPr lang="it-IT" sz="1600" b="0" dirty="0"/>
              <a:t>Il nuovo OIC 21 considera tra gli “altri” fattori che possono individuare una perdita durevole di valore, oltre a una eccessiva distribuzione di dividendi, anche il mancato esercizio di un diritto di opzione (OIC 21, par. 34)</a:t>
            </a:r>
            <a:br>
              <a:rPr lang="it-IT" sz="1600" b="0" dirty="0"/>
            </a:br>
            <a:r>
              <a:rPr lang="it-IT" sz="1600" b="0" dirty="0"/>
              <a:t>Tale mancato esercizio è considerato per default una perdita durevole di valore nella precedente versione dell’OIC 20</a:t>
            </a:r>
          </a:p>
        </p:txBody>
      </p:sp>
    </p:spTree>
    <p:extLst>
      <p:ext uri="{BB962C8B-B14F-4D97-AF65-F5344CB8AC3E}">
        <p14:creationId xmlns:p14="http://schemas.microsoft.com/office/powerpoint/2010/main" val="2871152337"/>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ttangolo 6"/>
          <p:cNvSpPr>
            <a:spLocks noChangeArrowheads="1"/>
          </p:cNvSpPr>
          <p:nvPr/>
        </p:nvSpPr>
        <p:spPr bwMode="auto">
          <a:xfrm>
            <a:off x="527382" y="1316765"/>
            <a:ext cx="11137237" cy="2678234"/>
          </a:xfrm>
          <a:prstGeom prst="rect">
            <a:avLst/>
          </a:prstGeom>
          <a:noFill/>
          <a:ln w="9525">
            <a:noFill/>
            <a:miter lim="800000"/>
            <a:headEnd/>
            <a:tailEnd/>
          </a:ln>
        </p:spPr>
        <p:txBody>
          <a:bodyPr wrap="square">
            <a:spAutoFit/>
          </a:bodyPr>
          <a:lstStyle/>
          <a:p>
            <a:r>
              <a:rPr lang="it-IT" sz="1867" dirty="0">
                <a:latin typeface="Garamond" panose="02020404030301010803" pitchFamily="18" charset="0"/>
              </a:rPr>
              <a:t>Il legislatore dell’art.2426 al punto 3 afferma che “l'immobilizzazione che, alla data della chiusura dell'esercizio, risulti durevolmente di valore inferiore a quello determinato secondo i numeri 1) e 2) deve essere iscritta a tale minore valore; questo non può essere mantenuto nei successivi bilanci se sono venuti meno i motivi della rettifica effettuata”</a:t>
            </a:r>
          </a:p>
          <a:p>
            <a:endParaRPr lang="it-IT" sz="1867" dirty="0">
              <a:latin typeface="Garamond" panose="02020404030301010803" pitchFamily="18" charset="0"/>
            </a:endParaRPr>
          </a:p>
          <a:p>
            <a:r>
              <a:rPr lang="it-IT" sz="1867" dirty="0">
                <a:latin typeface="Garamond" panose="02020404030301010803" pitchFamily="18" charset="0"/>
              </a:rPr>
              <a:t>Una perdita di valore non è durevole se può essere recuperata in un “breve arco temporale”</a:t>
            </a:r>
          </a:p>
          <a:p>
            <a:r>
              <a:rPr lang="it-IT" sz="1867" dirty="0">
                <a:latin typeface="Garamond" panose="02020404030301010803" pitchFamily="18" charset="0"/>
              </a:rPr>
              <a:t>La perdita è “assorbile” qualora vi siano piani e/o programmi che attestino il recupero delle condizioni economico-finanziarie e, quindi, la temporaneità della perdita</a:t>
            </a:r>
          </a:p>
          <a:p>
            <a:endParaRPr lang="it-IT" sz="1867" dirty="0">
              <a:latin typeface="Garamond" panose="02020404030301010803" pitchFamily="18" charset="0"/>
            </a:endParaRPr>
          </a:p>
          <a:p>
            <a:r>
              <a:rPr lang="it-IT" sz="1867" dirty="0">
                <a:latin typeface="Garamond" panose="02020404030301010803" pitchFamily="18" charset="0"/>
              </a:rPr>
              <a:t>La perdita di valore sul mercato (per i titoli azionari quotati) non automaticamente porta a una svalutazione</a:t>
            </a:r>
          </a:p>
        </p:txBody>
      </p:sp>
      <p:sp>
        <p:nvSpPr>
          <p:cNvPr id="5" name="Rectangle 3"/>
          <p:cNvSpPr>
            <a:spLocks noChangeArrowheads="1"/>
          </p:cNvSpPr>
          <p:nvPr/>
        </p:nvSpPr>
        <p:spPr bwMode="auto">
          <a:xfrm>
            <a:off x="603085" y="164638"/>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OIC 20 TITOLI E OIC 21 PARTECIPAZIONI E AZIONI PROPRIE</a:t>
            </a:r>
            <a:endParaRPr lang="it-IT" sz="2400" dirty="0">
              <a:latin typeface="Garamond" pitchFamily="18" charset="0"/>
            </a:endParaRPr>
          </a:p>
        </p:txBody>
      </p:sp>
      <p:sp>
        <p:nvSpPr>
          <p:cNvPr id="4" name="Rectangle 3"/>
          <p:cNvSpPr>
            <a:spLocks noChangeArrowheads="1"/>
          </p:cNvSpPr>
          <p:nvPr/>
        </p:nvSpPr>
        <p:spPr bwMode="auto">
          <a:xfrm>
            <a:off x="623392" y="728346"/>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Svalutazione partecipazioni immobilizzate</a:t>
            </a:r>
            <a:endParaRPr lang="it-IT" sz="2400" dirty="0">
              <a:latin typeface="Garamond" pitchFamily="18" charset="0"/>
            </a:endParaRPr>
          </a:p>
        </p:txBody>
      </p:sp>
    </p:spTree>
    <p:extLst>
      <p:ext uri="{BB962C8B-B14F-4D97-AF65-F5344CB8AC3E}">
        <p14:creationId xmlns:p14="http://schemas.microsoft.com/office/powerpoint/2010/main" val="4193881253"/>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ttangolo 6"/>
          <p:cNvSpPr>
            <a:spLocks noChangeArrowheads="1"/>
          </p:cNvSpPr>
          <p:nvPr/>
        </p:nvSpPr>
        <p:spPr bwMode="auto">
          <a:xfrm>
            <a:off x="527382" y="1583889"/>
            <a:ext cx="11137237" cy="2390911"/>
          </a:xfrm>
          <a:prstGeom prst="rect">
            <a:avLst/>
          </a:prstGeom>
          <a:noFill/>
          <a:ln w="9525">
            <a:noFill/>
            <a:miter lim="800000"/>
            <a:headEnd/>
            <a:tailEnd/>
          </a:ln>
        </p:spPr>
        <p:txBody>
          <a:bodyPr wrap="square">
            <a:spAutoFit/>
          </a:bodyPr>
          <a:lstStyle/>
          <a:p>
            <a:r>
              <a:rPr lang="it-IT" sz="1867" dirty="0">
                <a:latin typeface="Garamond" panose="02020404030301010803" pitchFamily="18" charset="0"/>
              </a:rPr>
              <a:t>La versione conclusiva del documento dispone che “la perdita durevole di valore è determinata confrontando il valore di iscrizione in bilancio della partecipazione con il suo valore recuperabile, determinato in base ai benefici futuri che si prevede affluiranno all’economia della partecipante” (OIC 21, par. 30)</a:t>
            </a:r>
          </a:p>
          <a:p>
            <a:endParaRPr lang="it-IT" sz="1867" dirty="0">
              <a:latin typeface="Garamond" panose="02020404030301010803" pitchFamily="18" charset="0"/>
            </a:endParaRPr>
          </a:p>
          <a:p>
            <a:r>
              <a:rPr lang="it-IT" sz="1867" dirty="0">
                <a:latin typeface="Garamond" panose="02020404030301010803" pitchFamily="18" charset="0"/>
              </a:rPr>
              <a:t>L’inserimento del capoverso, di fatto solo relativamente nuovo per la prassi professionale, introduce un paio di aspetti di rilievo:</a:t>
            </a:r>
          </a:p>
          <a:p>
            <a:pPr marL="380990" indent="-380990">
              <a:buFont typeface="Arial" panose="020B0604020202020204" pitchFamily="34" charset="0"/>
              <a:buChar char="•"/>
            </a:pPr>
            <a:r>
              <a:rPr lang="it-IT" sz="1867" dirty="0">
                <a:latin typeface="Garamond" panose="02020404030301010803" pitchFamily="18" charset="0"/>
              </a:rPr>
              <a:t>il valore contabile è comparato con il valore recuperabile</a:t>
            </a:r>
          </a:p>
          <a:p>
            <a:pPr marL="380990" indent="-380990">
              <a:buFont typeface="Arial" panose="020B0604020202020204" pitchFamily="34" charset="0"/>
              <a:buChar char="•"/>
            </a:pPr>
            <a:r>
              <a:rPr lang="it-IT" sz="1867" dirty="0">
                <a:latin typeface="Garamond" panose="02020404030301010803" pitchFamily="18" charset="0"/>
              </a:rPr>
              <a:t>il valore recuperabile è identificativo dei benefici futuri in entrata per l’impresa in possesso della partecipazione</a:t>
            </a:r>
          </a:p>
        </p:txBody>
      </p:sp>
      <p:sp>
        <p:nvSpPr>
          <p:cNvPr id="5" name="Rectangle 3"/>
          <p:cNvSpPr>
            <a:spLocks noChangeArrowheads="1"/>
          </p:cNvSpPr>
          <p:nvPr/>
        </p:nvSpPr>
        <p:spPr bwMode="auto">
          <a:xfrm>
            <a:off x="603085" y="164638"/>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OIC 20 TITOLI E OIC 21 PARTECIPAZIONI E AZIONI PROPRIE</a:t>
            </a:r>
            <a:endParaRPr lang="it-IT" sz="2400" dirty="0">
              <a:latin typeface="Garamond" pitchFamily="18" charset="0"/>
            </a:endParaRPr>
          </a:p>
        </p:txBody>
      </p:sp>
      <p:sp>
        <p:nvSpPr>
          <p:cNvPr id="4" name="Rectangle 3"/>
          <p:cNvSpPr>
            <a:spLocks noChangeArrowheads="1"/>
          </p:cNvSpPr>
          <p:nvPr/>
        </p:nvSpPr>
        <p:spPr bwMode="auto">
          <a:xfrm>
            <a:off x="623392" y="740702"/>
            <a:ext cx="11041227" cy="734437"/>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Svalutazione partecipazioni immobilizzate e mancata conferma delle norme</a:t>
            </a:r>
            <a:br>
              <a:rPr lang="it-IT" sz="2400" b="1" dirty="0">
                <a:solidFill>
                  <a:srgbClr val="000000"/>
                </a:solidFill>
                <a:latin typeface="Garamond" pitchFamily="18" charset="0"/>
                <a:cs typeface="Times New Roman" pitchFamily="18" charset="0"/>
              </a:rPr>
            </a:br>
            <a:r>
              <a:rPr lang="it-IT" sz="2400" b="1" dirty="0">
                <a:solidFill>
                  <a:srgbClr val="000000"/>
                </a:solidFill>
                <a:latin typeface="Garamond" pitchFamily="18" charset="0"/>
                <a:cs typeface="Times New Roman" pitchFamily="18" charset="0"/>
              </a:rPr>
              <a:t>sul decreto anti-crisi per titoli di debito e partecipazioni</a:t>
            </a:r>
            <a:endParaRPr lang="it-IT" sz="2400" dirty="0">
              <a:latin typeface="Garamond" pitchFamily="18" charset="0"/>
            </a:endParaRPr>
          </a:p>
        </p:txBody>
      </p:sp>
      <p:sp>
        <p:nvSpPr>
          <p:cNvPr id="2" name="CasellaDiTesto 1"/>
          <p:cNvSpPr txBox="1"/>
          <p:nvPr/>
        </p:nvSpPr>
        <p:spPr>
          <a:xfrm>
            <a:off x="605845" y="4255928"/>
            <a:ext cx="11038468" cy="1446935"/>
          </a:xfrm>
          <a:prstGeom prst="rect">
            <a:avLst/>
          </a:prstGeom>
          <a:noFill/>
        </p:spPr>
        <p:txBody>
          <a:bodyPr wrap="square" rtlCol="0">
            <a:spAutoFit/>
          </a:bodyPr>
          <a:lstStyle/>
          <a:p>
            <a:r>
              <a:rPr lang="it-IT" sz="1467" dirty="0">
                <a:latin typeface="Garamond" panose="02020404030301010803" pitchFamily="18" charset="0"/>
              </a:rPr>
              <a:t>NB: le società hanno potuto godere per un lustro della norma transitoria dettata originariamente dal </a:t>
            </a:r>
            <a:r>
              <a:rPr lang="it-IT" sz="1467" dirty="0" err="1">
                <a:latin typeface="Garamond" panose="02020404030301010803" pitchFamily="18" charset="0"/>
              </a:rPr>
              <a:t>dlgs</a:t>
            </a:r>
            <a:r>
              <a:rPr lang="it-IT" sz="1467" dirty="0">
                <a:latin typeface="Garamond" panose="02020404030301010803" pitchFamily="18" charset="0"/>
              </a:rPr>
              <a:t> 185/2008 (cd «decreto anti-crisi», convertito poi in legge con la legge 02/2009), confermata annualmente da specifici decreti ministeriali</a:t>
            </a:r>
            <a:br>
              <a:rPr lang="it-IT" sz="1467" dirty="0">
                <a:latin typeface="Garamond" panose="02020404030301010803" pitchFamily="18" charset="0"/>
              </a:rPr>
            </a:br>
            <a:r>
              <a:rPr lang="it-IT" sz="1467" dirty="0">
                <a:latin typeface="Garamond" panose="02020404030301010803" pitchFamily="18" charset="0"/>
              </a:rPr>
              <a:t>La norma concedeva alle imprese, considerata la “eccezionale situazione di turbolenza”, di valutare i titoli di debito e partecipativi del circolante in base alle norme delle immobilizzazioni finanziarie in materia di svalutazione</a:t>
            </a:r>
          </a:p>
          <a:p>
            <a:r>
              <a:rPr lang="it-IT" sz="1467" dirty="0">
                <a:latin typeface="Garamond" panose="02020404030301010803" pitchFamily="18" charset="0"/>
              </a:rPr>
              <a:t>Per la redazione dei bilanci degli esercizi 2013, la norma non è stata confermata. Quindi, le disposizioni inerenti le svalutazioni devono essere esaminate dagli operatori con attenzione</a:t>
            </a:r>
          </a:p>
        </p:txBody>
      </p:sp>
    </p:spTree>
    <p:extLst>
      <p:ext uri="{BB962C8B-B14F-4D97-AF65-F5344CB8AC3E}">
        <p14:creationId xmlns:p14="http://schemas.microsoft.com/office/powerpoint/2010/main" val="1535893533"/>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ttangolo 6"/>
          <p:cNvSpPr>
            <a:spLocks noChangeArrowheads="1"/>
          </p:cNvSpPr>
          <p:nvPr/>
        </p:nvSpPr>
        <p:spPr bwMode="auto">
          <a:xfrm>
            <a:off x="527382" y="1110027"/>
            <a:ext cx="11137237" cy="4543231"/>
          </a:xfrm>
          <a:prstGeom prst="rect">
            <a:avLst/>
          </a:prstGeom>
          <a:noFill/>
          <a:ln w="9525">
            <a:noFill/>
            <a:miter lim="800000"/>
            <a:headEnd/>
            <a:tailEnd/>
          </a:ln>
        </p:spPr>
        <p:txBody>
          <a:bodyPr wrap="square">
            <a:spAutoFit/>
          </a:bodyPr>
          <a:lstStyle/>
          <a:p>
            <a:r>
              <a:rPr lang="it-IT" sz="1867" dirty="0">
                <a:latin typeface="Garamond" panose="02020404030301010803" pitchFamily="18" charset="0"/>
              </a:rPr>
              <a:t>Il riferimento per misurare il valore desumibile dall’andamento del mercato può teoricamente essere identificato con:</a:t>
            </a:r>
          </a:p>
          <a:p>
            <a:pPr marL="380990" indent="-380990">
              <a:buFont typeface="Arial" panose="020B0604020202020204" pitchFamily="34" charset="0"/>
              <a:buChar char="•"/>
            </a:pPr>
            <a:r>
              <a:rPr lang="it-IT" sz="1867" dirty="0">
                <a:latin typeface="Garamond" panose="02020404030301010803" pitchFamily="18" charset="0"/>
              </a:rPr>
              <a:t>il dato puntuale di fine esercizio, ritenuto non rappresentativo dell’andamento del mercato (OIC 21, par.50), poiché potenzialmente legato a situazioni transitorie legate alla partecipazione</a:t>
            </a:r>
          </a:p>
          <a:p>
            <a:pPr marL="380990" indent="-380990">
              <a:buFont typeface="Arial" panose="020B0604020202020204" pitchFamily="34" charset="0"/>
              <a:buChar char="•"/>
            </a:pPr>
            <a:r>
              <a:rPr lang="it-IT" sz="1867" dirty="0">
                <a:latin typeface="Garamond" panose="02020404030301010803" pitchFamily="18" charset="0"/>
              </a:rPr>
              <a:t>la media delle quotazioni del titolo relative a un determinato periodo, ritenuto congruo</a:t>
            </a:r>
          </a:p>
          <a:p>
            <a:pPr>
              <a:lnSpc>
                <a:spcPts val="1067"/>
              </a:lnSpc>
            </a:pPr>
            <a:endParaRPr lang="it-IT" sz="1867" dirty="0">
              <a:latin typeface="Garamond" panose="02020404030301010803" pitchFamily="18" charset="0"/>
            </a:endParaRPr>
          </a:p>
          <a:p>
            <a:r>
              <a:rPr lang="it-IT" sz="1867" dirty="0">
                <a:latin typeface="Garamond" panose="02020404030301010803" pitchFamily="18" charset="0"/>
              </a:rPr>
              <a:t>I nuovi OIC 20 e OIC 21 prevedono di tenere in considerazione ai fini valutativi anche gli eventi che si sono verificati dopo la data di chiusura dell’esercizio, così che:</a:t>
            </a:r>
          </a:p>
          <a:p>
            <a:pPr marL="380990" indent="-380990">
              <a:buFont typeface="Arial" panose="020B0604020202020204" pitchFamily="34" charset="0"/>
              <a:buChar char="•"/>
            </a:pPr>
            <a:r>
              <a:rPr lang="it-IT" sz="1867" dirty="0">
                <a:latin typeface="Garamond" panose="02020404030301010803" pitchFamily="18" charset="0"/>
              </a:rPr>
              <a:t>nel caso in cui le quotazioni successive alla data di chiusura evidenzino un deterioramento delle condizioni economico-finanziarie della partecipata, si può ritenere (anche se tale assunzione potrebbe essere vinta) che il deterioramento già esistesse alla data di riferimento del bilancio. In caso contrario, l’impresa ne dà informazione nella nota integrativa, in ossequio ai principi generali fissati dall’OIC 29</a:t>
            </a:r>
          </a:p>
          <a:p>
            <a:pPr marL="380990" indent="-380990">
              <a:buFont typeface="Arial" panose="020B0604020202020204" pitchFamily="34" charset="0"/>
              <a:buChar char="•"/>
            </a:pPr>
            <a:r>
              <a:rPr lang="it-IT" sz="1867" dirty="0">
                <a:latin typeface="Garamond" panose="02020404030301010803" pitchFamily="18" charset="0"/>
              </a:rPr>
              <a:t>nel caso in cui la partecipazione sia stata ceduta tra la data di riferimento del bilancio e la data di formazione dello stesso, il prezzo di vendita rappresenta il valore di realizzazione da assumere a riferimento per la valutazione in bilancio. A differenza di quanto previsto dal Documento interpretativo n.3, che considera tale condizione solo per le svalutazioni- il nuovo Principio tiene in considerazione anche le circostanze in cui la partecipazione sia ceduta ad un prezzo superiore al valore contabile</a:t>
            </a:r>
          </a:p>
        </p:txBody>
      </p:sp>
      <p:sp>
        <p:nvSpPr>
          <p:cNvPr id="5" name="Rectangle 3"/>
          <p:cNvSpPr>
            <a:spLocks noChangeArrowheads="1"/>
          </p:cNvSpPr>
          <p:nvPr/>
        </p:nvSpPr>
        <p:spPr bwMode="auto">
          <a:xfrm>
            <a:off x="603085" y="164638"/>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OIC 20 TITOLI E OIC 21 PARTECIPAZIONI E AZIONI PROPRIE</a:t>
            </a:r>
            <a:endParaRPr lang="it-IT" sz="2400" dirty="0">
              <a:latin typeface="Garamond" pitchFamily="18" charset="0"/>
            </a:endParaRPr>
          </a:p>
        </p:txBody>
      </p:sp>
      <p:sp>
        <p:nvSpPr>
          <p:cNvPr id="4" name="Rectangle 3"/>
          <p:cNvSpPr>
            <a:spLocks noChangeArrowheads="1"/>
          </p:cNvSpPr>
          <p:nvPr/>
        </p:nvSpPr>
        <p:spPr bwMode="auto">
          <a:xfrm>
            <a:off x="623392" y="666731"/>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Valutazione di titoli e partecipazioni del circolante</a:t>
            </a:r>
            <a:endParaRPr lang="it-IT" sz="2400" dirty="0">
              <a:latin typeface="Garamond" pitchFamily="18" charset="0"/>
            </a:endParaRPr>
          </a:p>
        </p:txBody>
      </p:sp>
    </p:spTree>
    <p:extLst>
      <p:ext uri="{BB962C8B-B14F-4D97-AF65-F5344CB8AC3E}">
        <p14:creationId xmlns:p14="http://schemas.microsoft.com/office/powerpoint/2010/main" val="1764280620"/>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ttangolo 6"/>
          <p:cNvSpPr>
            <a:spLocks noChangeArrowheads="1"/>
          </p:cNvSpPr>
          <p:nvPr/>
        </p:nvSpPr>
        <p:spPr bwMode="auto">
          <a:xfrm>
            <a:off x="527382" y="1316765"/>
            <a:ext cx="11137237" cy="2103589"/>
          </a:xfrm>
          <a:prstGeom prst="rect">
            <a:avLst/>
          </a:prstGeom>
          <a:noFill/>
          <a:ln w="9525">
            <a:noFill/>
            <a:miter lim="800000"/>
            <a:headEnd/>
            <a:tailEnd/>
          </a:ln>
        </p:spPr>
        <p:txBody>
          <a:bodyPr wrap="square">
            <a:spAutoFit/>
          </a:bodyPr>
          <a:lstStyle/>
          <a:p>
            <a:r>
              <a:rPr lang="it-IT" sz="1867" dirty="0">
                <a:latin typeface="Garamond" panose="02020404030301010803" pitchFamily="18" charset="0"/>
              </a:rPr>
              <a:t>Dato che la società emittente acquista solitamente sul mercato le obbligazioni se queste hanno un costo inferiore al nominale, la società rileva un utile al momento dell'annullamento</a:t>
            </a:r>
          </a:p>
          <a:p>
            <a:endParaRPr lang="it-IT" sz="1867" dirty="0">
              <a:latin typeface="Garamond" panose="02020404030301010803" pitchFamily="18" charset="0"/>
            </a:endParaRPr>
          </a:p>
          <a:p>
            <a:r>
              <a:rPr lang="it-IT" sz="1867" dirty="0">
                <a:latin typeface="Garamond" panose="02020404030301010803" pitchFamily="18" charset="0"/>
              </a:rPr>
              <a:t>L’utile, che risulta da</a:t>
            </a:r>
          </a:p>
          <a:p>
            <a:r>
              <a:rPr lang="it-IT" sz="1867" dirty="0">
                <a:latin typeface="Garamond" panose="02020404030301010803" pitchFamily="18" charset="0"/>
              </a:rPr>
              <a:t>valore nominale delle obbligazioni proprie annullate (considerato l’eventuale aggio o disaggio di emissione ancora iscritto in bilancio) - costo di acquisto delle obbligazioni sul mercato (inclusivo dei costi accessori)</a:t>
            </a:r>
          </a:p>
          <a:p>
            <a:r>
              <a:rPr lang="it-IT" sz="1867" dirty="0">
                <a:latin typeface="Garamond" panose="02020404030301010803" pitchFamily="18" charset="0"/>
              </a:rPr>
              <a:t>è iscritto nel conto economico fra i proventi finanziari</a:t>
            </a:r>
          </a:p>
        </p:txBody>
      </p:sp>
      <p:sp>
        <p:nvSpPr>
          <p:cNvPr id="5" name="Rectangle 3"/>
          <p:cNvSpPr>
            <a:spLocks noChangeArrowheads="1"/>
          </p:cNvSpPr>
          <p:nvPr/>
        </p:nvSpPr>
        <p:spPr bwMode="auto">
          <a:xfrm>
            <a:off x="603085" y="164638"/>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OIC 20 TITOLI E OIC 21 PARTECIPAZIONI E AZIONI PROPRIE</a:t>
            </a:r>
            <a:endParaRPr lang="it-IT" sz="2400" dirty="0">
              <a:latin typeface="Garamond" pitchFamily="18" charset="0"/>
            </a:endParaRPr>
          </a:p>
        </p:txBody>
      </p:sp>
      <p:sp>
        <p:nvSpPr>
          <p:cNvPr id="4" name="Rectangle 3"/>
          <p:cNvSpPr>
            <a:spLocks noChangeArrowheads="1"/>
          </p:cNvSpPr>
          <p:nvPr/>
        </p:nvSpPr>
        <p:spPr bwMode="auto">
          <a:xfrm>
            <a:off x="623392" y="728346"/>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Obbligazioni proprie: annullamento</a:t>
            </a:r>
            <a:endParaRPr lang="it-IT" sz="2400" dirty="0">
              <a:latin typeface="Garamond" pitchFamily="18" charset="0"/>
            </a:endParaRPr>
          </a:p>
        </p:txBody>
      </p:sp>
    </p:spTree>
    <p:extLst>
      <p:ext uri="{BB962C8B-B14F-4D97-AF65-F5344CB8AC3E}">
        <p14:creationId xmlns:p14="http://schemas.microsoft.com/office/powerpoint/2010/main" val="1792539118"/>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ChangeArrowheads="1"/>
          </p:cNvSpPr>
          <p:nvPr/>
        </p:nvSpPr>
        <p:spPr bwMode="auto">
          <a:xfrm>
            <a:off x="603085" y="164638"/>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OIC 20 TITOLI E OIC 21 PARTECIPAZIONI E AZIONI PROPRIE</a:t>
            </a:r>
            <a:endParaRPr lang="it-IT" sz="2400" dirty="0">
              <a:latin typeface="Garamond" pitchFamily="18" charset="0"/>
            </a:endParaRPr>
          </a:p>
        </p:txBody>
      </p:sp>
      <p:sp>
        <p:nvSpPr>
          <p:cNvPr id="47106" name="Casella di testo 3"/>
          <p:cNvSpPr txBox="1">
            <a:spLocks noChangeArrowheads="1"/>
          </p:cNvSpPr>
          <p:nvPr/>
        </p:nvSpPr>
        <p:spPr bwMode="auto">
          <a:xfrm>
            <a:off x="431371" y="1508787"/>
            <a:ext cx="3360373" cy="3936437"/>
          </a:xfrm>
          <a:prstGeom prst="rect">
            <a:avLst/>
          </a:prstGeom>
          <a:gradFill>
            <a:gsLst>
              <a:gs pos="0">
                <a:schemeClr val="bg1"/>
              </a:gs>
              <a:gs pos="40000">
                <a:srgbClr val="CCFFFF"/>
              </a:gs>
              <a:gs pos="100000">
                <a:srgbClr val="00B0F0"/>
              </a:gs>
            </a:gsLst>
          </a:gradFill>
          <a:ln>
            <a:noFill/>
            <a:headEnd/>
            <a:tailEnd/>
          </a:ln>
        </p:spPr>
        <p:style>
          <a:lnRef idx="1">
            <a:schemeClr val="accent1"/>
          </a:lnRef>
          <a:fillRef idx="1002">
            <a:schemeClr val="lt2"/>
          </a:fillRef>
          <a:effectRef idx="2">
            <a:schemeClr val="accent1"/>
          </a:effectRef>
          <a:fontRef idx="minor">
            <a:schemeClr val="lt1"/>
          </a:fontRef>
        </p:style>
        <p:txBody>
          <a:bodyPr anchor="ctr"/>
          <a:lstStyle>
            <a:defPPr>
              <a:defRPr lang="en-US"/>
            </a:defPPr>
            <a:lvl1pPr algn="ctr">
              <a:spcBef>
                <a:spcPct val="50000"/>
              </a:spcBef>
              <a:defRPr sz="1200" b="1">
                <a:solidFill>
                  <a:srgbClr val="000000"/>
                </a:solidFill>
                <a:latin typeface="Garamond" pitchFamily="18" charset="0"/>
              </a:defRPr>
            </a:lvl1pPr>
            <a:lvl2pPr>
              <a:defRPr>
                <a:solidFill>
                  <a:schemeClr val="lt1"/>
                </a:solidFill>
                <a:latin typeface="+mn-lt"/>
              </a:defRPr>
            </a:lvl2pPr>
            <a:lvl3pPr>
              <a:defRPr>
                <a:solidFill>
                  <a:schemeClr val="lt1"/>
                </a:solidFill>
                <a:latin typeface="+mn-lt"/>
              </a:defRPr>
            </a:lvl3pPr>
            <a:lvl4pPr>
              <a:defRPr>
                <a:solidFill>
                  <a:schemeClr val="lt1"/>
                </a:solidFill>
                <a:latin typeface="+mn-lt"/>
              </a:defRPr>
            </a:lvl4pPr>
            <a:lvl5pPr>
              <a:defRPr>
                <a:solidFill>
                  <a:schemeClr val="lt1"/>
                </a:solidFill>
                <a:latin typeface="+mn-lt"/>
              </a:defRPr>
            </a:lvl5pPr>
            <a:lvl6pPr>
              <a:defRPr>
                <a:solidFill>
                  <a:schemeClr val="lt1"/>
                </a:solidFill>
                <a:latin typeface="+mn-lt"/>
              </a:defRPr>
            </a:lvl6pPr>
            <a:lvl7pPr>
              <a:defRPr>
                <a:solidFill>
                  <a:schemeClr val="lt1"/>
                </a:solidFill>
                <a:latin typeface="+mn-lt"/>
              </a:defRPr>
            </a:lvl7pPr>
            <a:lvl8pPr>
              <a:defRPr>
                <a:solidFill>
                  <a:schemeClr val="lt1"/>
                </a:solidFill>
                <a:latin typeface="+mn-lt"/>
              </a:defRPr>
            </a:lvl8pPr>
            <a:lvl9pPr>
              <a:defRPr>
                <a:solidFill>
                  <a:schemeClr val="lt1"/>
                </a:solidFill>
                <a:latin typeface="+mn-lt"/>
              </a:defRPr>
            </a:lvl9pPr>
          </a:lstStyle>
          <a:p>
            <a:r>
              <a:rPr lang="it-IT" sz="1867" dirty="0"/>
              <a:t>Valore azioni proprie</a:t>
            </a:r>
            <a:br>
              <a:rPr lang="it-IT" sz="1867" dirty="0"/>
            </a:br>
            <a:r>
              <a:rPr lang="it-IT" sz="1867" dirty="0"/>
              <a:t>=</a:t>
            </a:r>
            <a:br>
              <a:rPr lang="it-IT" sz="1867" dirty="0"/>
            </a:br>
            <a:r>
              <a:rPr lang="it-IT" sz="1867" dirty="0"/>
              <a:t>valore nominale azioni annullate</a:t>
            </a:r>
          </a:p>
          <a:p>
            <a:r>
              <a:rPr lang="it-IT" sz="1867" b="0" dirty="0"/>
              <a:t>L'operazione genera, l'eliminazione del valore iscritto all'attivo e, per importo corrispondente, la riduzione del capitale sociale</a:t>
            </a:r>
          </a:p>
          <a:p>
            <a:r>
              <a:rPr lang="it-IT" sz="1867" b="0" dirty="0"/>
              <a:t>La riserva azioni proprie in portafoglio diviene libera e interamente disponibile</a:t>
            </a:r>
          </a:p>
        </p:txBody>
      </p:sp>
      <p:sp>
        <p:nvSpPr>
          <p:cNvPr id="47107" name="Text Box 3"/>
          <p:cNvSpPr txBox="1">
            <a:spLocks noChangeArrowheads="1"/>
          </p:cNvSpPr>
          <p:nvPr/>
        </p:nvSpPr>
        <p:spPr bwMode="auto">
          <a:xfrm>
            <a:off x="4271797" y="1508787"/>
            <a:ext cx="3552395" cy="3936437"/>
          </a:xfrm>
          <a:prstGeom prst="rect">
            <a:avLst/>
          </a:prstGeom>
          <a:gradFill>
            <a:gsLst>
              <a:gs pos="0">
                <a:schemeClr val="bg1"/>
              </a:gs>
              <a:gs pos="40000">
                <a:srgbClr val="CCFFFF"/>
              </a:gs>
              <a:gs pos="100000">
                <a:srgbClr val="00B0F0"/>
              </a:gs>
            </a:gsLst>
          </a:gradFill>
          <a:ln>
            <a:noFill/>
            <a:headEnd/>
            <a:tailEnd/>
          </a:ln>
        </p:spPr>
        <p:style>
          <a:lnRef idx="1">
            <a:schemeClr val="accent1"/>
          </a:lnRef>
          <a:fillRef idx="1002">
            <a:schemeClr val="lt2"/>
          </a:fillRef>
          <a:effectRef idx="2">
            <a:schemeClr val="accent1"/>
          </a:effectRef>
          <a:fontRef idx="minor">
            <a:schemeClr val="lt1"/>
          </a:fontRef>
        </p:style>
        <p:txBody>
          <a:bodyPr anchor="ctr"/>
          <a:lstStyle>
            <a:defPPr>
              <a:defRPr lang="en-US"/>
            </a:defPPr>
            <a:lvl1pPr algn="ctr">
              <a:spcBef>
                <a:spcPct val="50000"/>
              </a:spcBef>
              <a:defRPr sz="1400" b="1">
                <a:solidFill>
                  <a:srgbClr val="000000"/>
                </a:solidFill>
                <a:latin typeface="Garamond" pitchFamily="18" charset="0"/>
              </a:defRPr>
            </a:lvl1pPr>
          </a:lstStyle>
          <a:p>
            <a:r>
              <a:rPr lang="it-IT" sz="1867" dirty="0"/>
              <a:t>Valore azioni proprie</a:t>
            </a:r>
            <a:br>
              <a:rPr lang="it-IT" sz="1867" dirty="0"/>
            </a:br>
            <a:r>
              <a:rPr lang="it-IT" sz="1867" dirty="0"/>
              <a:t>maggiore</a:t>
            </a:r>
            <a:br>
              <a:rPr lang="it-IT" sz="1867" dirty="0"/>
            </a:br>
            <a:r>
              <a:rPr lang="it-IT" sz="1867" dirty="0"/>
              <a:t>del valore nominale azioni annullate</a:t>
            </a:r>
          </a:p>
          <a:p>
            <a:r>
              <a:rPr lang="it-IT" sz="1867" b="0" dirty="0"/>
              <a:t>L’operazione genera l'eliminazione del valore iscritto all'attivo e, per importo corrispondente, la riduzione del capitale sociale e per l’eccedenza della Riserva azioni proprie che per la restante parte si rende disponibile</a:t>
            </a:r>
          </a:p>
        </p:txBody>
      </p:sp>
      <p:sp>
        <p:nvSpPr>
          <p:cNvPr id="47108" name="Casella di testo 1"/>
          <p:cNvSpPr txBox="1">
            <a:spLocks noChangeArrowheads="1"/>
          </p:cNvSpPr>
          <p:nvPr/>
        </p:nvSpPr>
        <p:spPr bwMode="auto">
          <a:xfrm>
            <a:off x="8304246" y="1508787"/>
            <a:ext cx="3355081" cy="3936437"/>
          </a:xfrm>
          <a:prstGeom prst="rect">
            <a:avLst/>
          </a:prstGeom>
          <a:gradFill>
            <a:gsLst>
              <a:gs pos="0">
                <a:schemeClr val="bg1"/>
              </a:gs>
              <a:gs pos="40000">
                <a:srgbClr val="CCFFFF"/>
              </a:gs>
              <a:gs pos="100000">
                <a:srgbClr val="00B0F0"/>
              </a:gs>
            </a:gsLst>
          </a:gradFill>
          <a:ln>
            <a:noFill/>
            <a:headEnd/>
            <a:tailEnd/>
          </a:ln>
        </p:spPr>
        <p:style>
          <a:lnRef idx="1">
            <a:schemeClr val="accent1"/>
          </a:lnRef>
          <a:fillRef idx="1002">
            <a:schemeClr val="lt2"/>
          </a:fillRef>
          <a:effectRef idx="2">
            <a:schemeClr val="accent1"/>
          </a:effectRef>
          <a:fontRef idx="minor">
            <a:schemeClr val="lt1"/>
          </a:fontRef>
        </p:style>
        <p:txBody>
          <a:bodyPr anchor="ctr"/>
          <a:lstStyle>
            <a:defPPr>
              <a:defRPr lang="en-US"/>
            </a:defPPr>
            <a:lvl1pPr algn="ctr">
              <a:spcBef>
                <a:spcPct val="50000"/>
              </a:spcBef>
              <a:defRPr sz="1400" b="1">
                <a:solidFill>
                  <a:srgbClr val="000000"/>
                </a:solidFill>
                <a:latin typeface="Garamond" pitchFamily="18" charset="0"/>
              </a:defRPr>
            </a:lvl1pPr>
            <a:lvl2pPr>
              <a:defRPr>
                <a:solidFill>
                  <a:schemeClr val="lt1"/>
                </a:solidFill>
                <a:latin typeface="+mn-lt"/>
              </a:defRPr>
            </a:lvl2pPr>
            <a:lvl3pPr>
              <a:defRPr>
                <a:solidFill>
                  <a:schemeClr val="lt1"/>
                </a:solidFill>
                <a:latin typeface="+mn-lt"/>
              </a:defRPr>
            </a:lvl3pPr>
            <a:lvl4pPr>
              <a:defRPr>
                <a:solidFill>
                  <a:schemeClr val="lt1"/>
                </a:solidFill>
                <a:latin typeface="+mn-lt"/>
              </a:defRPr>
            </a:lvl4pPr>
            <a:lvl5pPr>
              <a:defRPr>
                <a:solidFill>
                  <a:schemeClr val="lt1"/>
                </a:solidFill>
                <a:latin typeface="+mn-lt"/>
              </a:defRPr>
            </a:lvl5pPr>
            <a:lvl6pPr>
              <a:defRPr>
                <a:solidFill>
                  <a:schemeClr val="lt1"/>
                </a:solidFill>
                <a:latin typeface="+mn-lt"/>
              </a:defRPr>
            </a:lvl6pPr>
            <a:lvl7pPr>
              <a:defRPr>
                <a:solidFill>
                  <a:schemeClr val="lt1"/>
                </a:solidFill>
                <a:latin typeface="+mn-lt"/>
              </a:defRPr>
            </a:lvl7pPr>
            <a:lvl8pPr>
              <a:defRPr>
                <a:solidFill>
                  <a:schemeClr val="lt1"/>
                </a:solidFill>
                <a:latin typeface="+mn-lt"/>
              </a:defRPr>
            </a:lvl8pPr>
            <a:lvl9pPr>
              <a:defRPr>
                <a:solidFill>
                  <a:schemeClr val="lt1"/>
                </a:solidFill>
                <a:latin typeface="+mn-lt"/>
              </a:defRPr>
            </a:lvl9pPr>
          </a:lstStyle>
          <a:p>
            <a:r>
              <a:rPr lang="it-IT" sz="1867" dirty="0"/>
              <a:t>Valore azioni proprie</a:t>
            </a:r>
            <a:br>
              <a:rPr lang="it-IT" sz="1867" dirty="0"/>
            </a:br>
            <a:r>
              <a:rPr lang="it-IT" sz="1867" dirty="0"/>
              <a:t>minore</a:t>
            </a:r>
            <a:br>
              <a:rPr lang="it-IT" sz="1867" dirty="0"/>
            </a:br>
            <a:r>
              <a:rPr lang="it-IT" sz="1867" dirty="0"/>
              <a:t>del valore nominale delle azioni annullate</a:t>
            </a:r>
          </a:p>
          <a:p>
            <a:r>
              <a:rPr lang="it-IT" sz="1867" b="0" dirty="0"/>
              <a:t>L’operazione genera l'eliminazione del valore iscritto all'attivo e in aggiunta alla libera disponibilità della riserva azioni proprie, una ulteriore riserva anch'essa disponibile</a:t>
            </a:r>
          </a:p>
        </p:txBody>
      </p:sp>
      <p:sp>
        <p:nvSpPr>
          <p:cNvPr id="8" name="Rectangle 3"/>
          <p:cNvSpPr>
            <a:spLocks noChangeArrowheads="1"/>
          </p:cNvSpPr>
          <p:nvPr/>
        </p:nvSpPr>
        <p:spPr bwMode="auto">
          <a:xfrm>
            <a:off x="826592" y="824357"/>
            <a:ext cx="11041227" cy="396399"/>
          </a:xfrm>
          <a:prstGeom prst="rect">
            <a:avLst/>
          </a:prstGeom>
          <a:noFill/>
          <a:ln w="9525">
            <a:noFill/>
            <a:miter lim="800000"/>
            <a:headEnd/>
            <a:tailEnd/>
          </a:ln>
        </p:spPr>
        <p:txBody>
          <a:bodyPr/>
          <a:lstStyle/>
          <a:p>
            <a:pPr algn="ctr"/>
            <a:r>
              <a:rPr lang="it-IT" sz="2400" b="1" dirty="0">
                <a:solidFill>
                  <a:srgbClr val="000000"/>
                </a:solidFill>
                <a:latin typeface="Garamond" pitchFamily="18" charset="0"/>
                <a:cs typeface="Times New Roman" pitchFamily="18" charset="0"/>
              </a:rPr>
              <a:t>Azioni proprie: annullamento</a:t>
            </a:r>
            <a:endParaRPr lang="it-IT" sz="2400" dirty="0">
              <a:latin typeface="Garamond" pitchFamily="18" charset="0"/>
            </a:endParaRPr>
          </a:p>
        </p:txBody>
      </p:sp>
    </p:spTree>
    <p:extLst>
      <p:ext uri="{BB962C8B-B14F-4D97-AF65-F5344CB8AC3E}">
        <p14:creationId xmlns:p14="http://schemas.microsoft.com/office/powerpoint/2010/main" val="1697489070"/>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61</TotalTime>
  <Words>12804</Words>
  <Application>Microsoft Office PowerPoint</Application>
  <PresentationFormat>Widescreen</PresentationFormat>
  <Paragraphs>1170</Paragraphs>
  <Slides>136</Slides>
  <Notes>45</Notes>
  <HiddenSlides>0</HiddenSlides>
  <MMClips>0</MMClips>
  <ScaleCrop>false</ScaleCrop>
  <HeadingPairs>
    <vt:vector size="6" baseType="variant">
      <vt:variant>
        <vt:lpstr>Caratteri utilizzati</vt:lpstr>
      </vt:variant>
      <vt:variant>
        <vt:i4>11</vt:i4>
      </vt:variant>
      <vt:variant>
        <vt:lpstr>Tema</vt:lpstr>
      </vt:variant>
      <vt:variant>
        <vt:i4>1</vt:i4>
      </vt:variant>
      <vt:variant>
        <vt:lpstr>Titoli diapositive</vt:lpstr>
      </vt:variant>
      <vt:variant>
        <vt:i4>136</vt:i4>
      </vt:variant>
    </vt:vector>
  </HeadingPairs>
  <TitlesOfParts>
    <vt:vector size="148" baseType="lpstr">
      <vt:lpstr>SimSun</vt:lpstr>
      <vt:lpstr>Arial</vt:lpstr>
      <vt:lpstr>Calibri</vt:lpstr>
      <vt:lpstr>Calibri Light</vt:lpstr>
      <vt:lpstr>Garamond</vt:lpstr>
      <vt:lpstr>Monotype Sorts</vt:lpstr>
      <vt:lpstr>Tahoma</vt:lpstr>
      <vt:lpstr>Times</vt:lpstr>
      <vt:lpstr>Times New Roman</vt:lpstr>
      <vt:lpstr>Wingdings</vt:lpstr>
      <vt:lpstr>Wingdings 2</vt:lpstr>
      <vt:lpstr>Tema di Office</vt:lpstr>
      <vt:lpstr>I PRINCIPI CONTABILI APPLICATI AI BILANCI 20014  Prof. Dott. Raffaele Marcello  Palermo, 11 dicembre 2014</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Alcune ultime considerazioni</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Definizione di immobilizzazioni materiali OIC 16</vt:lpstr>
      <vt:lpstr>Cespiti destinati alla dismissione</vt:lpstr>
      <vt:lpstr>Cespiti destinati alla dismissione</vt:lpstr>
      <vt:lpstr>Cespiti destinati alla dismissione</vt:lpstr>
      <vt:lpstr>Component approach</vt:lpstr>
      <vt:lpstr>La rilevazione</vt:lpstr>
      <vt:lpstr>Valutazione: Criteri generali (parte non presente nell’OIC 16, ma sempre concettualmente valida)</vt:lpstr>
      <vt:lpstr>La valutazione iniziale delle IMMOBILIZZAZIONI MATERIALI</vt:lpstr>
      <vt:lpstr>Il valore iniziale (originario)</vt:lpstr>
      <vt:lpstr>Le casistiche per l’identificazione del valore originario</vt:lpstr>
      <vt:lpstr>I valori originari - acquisto</vt:lpstr>
      <vt:lpstr>I valori originari – costruzioni in economia</vt:lpstr>
      <vt:lpstr>Il costo di produzione delle costruzioni interne</vt:lpstr>
      <vt:lpstr>I valori originari - permuta</vt:lpstr>
      <vt:lpstr>Immobilizzazioni materiali acquisite a titolo gratuito</vt:lpstr>
      <vt:lpstr>Gli oneri finanziari (la visione del precedente OIC 16)</vt:lpstr>
      <vt:lpstr>Il nuovo OIC 16</vt:lpstr>
      <vt:lpstr>Presentazione standard di PowerPoint</vt:lpstr>
      <vt:lpstr>Il valore delle immobilizzazioni materiali subisce variazioni per effetto di:</vt:lpstr>
      <vt:lpstr>AMMORTAMENTO =</vt:lpstr>
      <vt:lpstr>Ammortamento ex art. 2426, I co., punto 2</vt:lpstr>
      <vt:lpstr>Il campo di applicazione</vt:lpstr>
      <vt:lpstr>Presentazione standard di PowerPoint</vt:lpstr>
      <vt:lpstr>Un Piano Economico-Tecnico di Ammortamento presuppone la definizione di:</vt:lpstr>
      <vt:lpstr>Valore ammortizzabile</vt:lpstr>
      <vt:lpstr>Criteri di ripartizione</vt:lpstr>
      <vt:lpstr>Ammortamento a quote decrescenti</vt:lpstr>
      <vt:lpstr>Presentazione standard di PowerPoint</vt:lpstr>
      <vt:lpstr>Un Piano Economico-Tecnico di Ammortamento presuppone la definizione di:</vt:lpstr>
      <vt:lpstr>Presentazione standard di PowerPoint</vt:lpstr>
      <vt:lpstr>I cambiamenti di principi contabili: metodo retroattivo</vt:lpstr>
      <vt:lpstr>I cambiamenti di principi contabili: metodo prospettico</vt:lpstr>
      <vt:lpstr>Cambiamento di principi contabili: esempio OIC</vt:lpstr>
      <vt:lpstr>I cambiamenti di stime contabili</vt:lpstr>
      <vt:lpstr>Le rivalutazioni</vt:lpstr>
      <vt:lpstr>La rivalutazione dei beni d’impresa (legge stabilità 2014)</vt:lpstr>
      <vt:lpstr>La rivalutazione dei beni d’impresa (Legge di stabilità 2014)</vt:lpstr>
      <vt:lpstr>La rivalutazione dei beni d’impresa (ddl stabilità 2015)</vt:lpstr>
      <vt:lpstr>Svalutazioni o rivalutazioni?</vt:lpstr>
      <vt:lpstr>Modalità di calcolo</vt:lpstr>
      <vt:lpstr>Rivalutazioni</vt:lpstr>
      <vt:lpstr>Presentazione standard di PowerPoint</vt:lpstr>
      <vt:lpstr>Presentazione standard di PowerPoint</vt:lpstr>
      <vt:lpstr>Le informazioni (più importanti) della nota integrativa</vt:lpstr>
      <vt:lpstr>I contributi</vt:lpstr>
      <vt:lpstr>Contabilizzazione dei contributi</vt:lpstr>
      <vt:lpstr>Nota integrativa: locazione finanziaria</vt:lpstr>
      <vt:lpstr>La cessione dei contratti di leasing: leasing traslativi (CNDCEC, 2011)</vt:lpstr>
      <vt:lpstr>La cessione dei contratti di leasing: leasing di godimento</vt:lpstr>
      <vt:lpstr>Presentazione standard di PowerPoint</vt:lpstr>
      <vt:lpstr>Le partecipazioni nei gruppi degli enti locali</vt:lpstr>
      <vt:lpstr>Presentazione standard di PowerPoint</vt:lpstr>
      <vt:lpstr>Alcune distinzioni Principio contabile applicato eell-dlgs127/91OIC 17</vt:lpstr>
      <vt:lpstr>Riflessioni preliminari sull’adozione del principio sul bilancio consolidato</vt:lpstr>
      <vt:lpstr>La cessione di partecipazioni</vt:lpstr>
      <vt:lpstr>Acquisto di partecipazioni di controllo</vt:lpstr>
      <vt:lpstr>La cessione di partecipazioni consolidate con perdita di controllo</vt:lpstr>
      <vt:lpstr>La cessione di partecipazioni consolidate con perdita di controllo: dismissione integrale</vt:lpstr>
      <vt:lpstr>Ulteriori chiarimenti</vt:lpstr>
      <vt:lpstr>La cessione di partecipazioni consolidate senza perdita di controllo nel corso dell’esercizio: (norme naz.)</vt:lpstr>
      <vt:lpstr>La cessione di partecipazioni non “qualificate” (ITA GAAP)</vt:lpstr>
      <vt:lpstr>La cessione di partecipazioni non “qualificate” (IFRS)</vt:lpstr>
      <vt:lpstr>La valutazione delle partecipazioni non consolidate: collegate e joint venture</vt:lpstr>
      <vt:lpstr>Alcuni ultimi ulteriori spunti</vt:lpstr>
      <vt:lpstr>Presentazione standard di PowerPoint</vt:lpstr>
      <vt:lpstr>CONTABILIZZAZIONE DEI CAMBIAMENTI DI DESTINAZIONE: NUOVI OIC 20 E OIC 21</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Le immobilizzazioni immateriali OIC 24</vt:lpstr>
      <vt:lpstr>ANALISI IN DETTAGLIO DELLO STATO PATRIMONIALE: LE ATTIVITA’</vt:lpstr>
      <vt:lpstr>I Immobilizzazioni immateriali: Classificazione (art.2424)</vt:lpstr>
      <vt:lpstr>La proposta 2013: l’impostazione</vt:lpstr>
      <vt:lpstr>Immobilizzazioni immateriali Definizione</vt:lpstr>
      <vt:lpstr>Principio contabile nazionale OIC 24</vt:lpstr>
      <vt:lpstr>Le vie di acquisizione</vt:lpstr>
      <vt:lpstr>Rilevazione</vt:lpstr>
      <vt:lpstr>1. Valore originario di iscrizione</vt:lpstr>
      <vt:lpstr>2. Processo di ammortamento</vt:lpstr>
      <vt:lpstr>Revisioni periodiche</vt:lpstr>
      <vt:lpstr>La proposta 2013: il valore residuo</vt:lpstr>
      <vt:lpstr>Svalutazioni e rivalutazione</vt:lpstr>
      <vt:lpstr>Costi di impianto e ampliamento</vt:lpstr>
      <vt:lpstr>Concetto</vt:lpstr>
      <vt:lpstr>Proposta 2013: costi di addestramento e di riqualificazione </vt:lpstr>
      <vt:lpstr>Cautele: </vt:lpstr>
      <vt:lpstr>Presentazione standard di PowerPoint</vt:lpstr>
      <vt:lpstr>Cautele: </vt:lpstr>
      <vt:lpstr>Rilevazione</vt:lpstr>
      <vt:lpstr>Costi di pubblicità</vt:lpstr>
      <vt:lpstr>La proposta 2013: costi di addestramento e di riqualificazione </vt:lpstr>
      <vt:lpstr>Beni e diritti immateriali    </vt:lpstr>
      <vt:lpstr>Diritti di brevetto</vt:lpstr>
      <vt:lpstr>Diritti di utilizzazione delle opere dell’ingegno</vt:lpstr>
      <vt:lpstr>Concessioni, licenze, marchi e diritti simili</vt:lpstr>
      <vt:lpstr>(segue)</vt:lpstr>
      <vt:lpstr>Marchio</vt:lpstr>
      <vt:lpstr>Corrispettivi aggiuntivi</vt:lpstr>
      <vt:lpstr>Pagamenti dilazionati</vt:lpstr>
      <vt:lpstr>Avviamento</vt:lpstr>
      <vt:lpstr>Contabilizzazione</vt:lpstr>
      <vt:lpstr>Cattivo affare</vt:lpstr>
      <vt:lpstr>Presentazione standard di PowerPoint</vt:lpstr>
      <vt:lpstr>Immobilizzazioni in corso e acconti</vt:lpstr>
      <vt:lpstr>Altre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loia</dc:creator>
  <cp:lastModifiedBy>loia</cp:lastModifiedBy>
  <cp:revision>8</cp:revision>
  <cp:lastPrinted>2014-12-09T17:06:44Z</cp:lastPrinted>
  <dcterms:created xsi:type="dcterms:W3CDTF">2014-12-09T11:18:52Z</dcterms:created>
  <dcterms:modified xsi:type="dcterms:W3CDTF">2014-12-09T17:12:22Z</dcterms:modified>
</cp:coreProperties>
</file>