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7" r:id="rId4"/>
    <p:sldId id="268" r:id="rId5"/>
    <p:sldId id="269" r:id="rId6"/>
    <p:sldId id="294" r:id="rId7"/>
    <p:sldId id="295" r:id="rId8"/>
    <p:sldId id="296" r:id="rId9"/>
    <p:sldId id="297" r:id="rId10"/>
    <p:sldId id="298" r:id="rId11"/>
    <p:sldId id="301" r:id="rId12"/>
    <p:sldId id="302" r:id="rId13"/>
    <p:sldId id="304" r:id="rId14"/>
  </p:sldIdLst>
  <p:sldSz cx="9144000" cy="6858000" type="screen4x3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F9DF0-ED50-4D14-92AA-4C060AAC46A8}" type="datetimeFigureOut">
              <a:rPr lang="it-IT" smtClean="0"/>
              <a:t>10/12/2014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5B9E3-7217-4BCD-B9D0-3B35C8468D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368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5F983-A48D-49F4-A907-1D9A0B9EA412}" type="datetimeFigureOut">
              <a:rPr lang="it-IT" smtClean="0"/>
              <a:t>10/12/2014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60C10-4329-4A1C-8713-58CA72A1F4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141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01DC-8F0F-4F26-A1BD-5F7E18A705BD}" type="datetimeFigureOut">
              <a:rPr lang="it-IT" smtClean="0"/>
              <a:pPr/>
              <a:t>10/12/2014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jpe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6" Type="http://schemas.openxmlformats.org/officeDocument/2006/relationships/image" Target="../media/image20.pn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jpeg"/><Relationship Id="rId40" Type="http://schemas.openxmlformats.org/officeDocument/2006/relationships/image" Target="../media/image44.jpeg"/><Relationship Id="rId45" Type="http://schemas.openxmlformats.org/officeDocument/2006/relationships/image" Target="../media/image49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23" Type="http://schemas.openxmlformats.org/officeDocument/2006/relationships/image" Target="../media/image27.jpe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31" Type="http://schemas.openxmlformats.org/officeDocument/2006/relationships/image" Target="../media/image35.jpeg"/><Relationship Id="rId44" Type="http://schemas.openxmlformats.org/officeDocument/2006/relationships/image" Target="../media/image48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png"/><Relationship Id="rId22" Type="http://schemas.openxmlformats.org/officeDocument/2006/relationships/image" Target="../media/image26.jpeg"/><Relationship Id="rId27" Type="http://schemas.openxmlformats.org/officeDocument/2006/relationships/image" Target="../media/image31.png"/><Relationship Id="rId30" Type="http://schemas.openxmlformats.org/officeDocument/2006/relationships/image" Target="../media/image34.jpeg"/><Relationship Id="rId35" Type="http://schemas.openxmlformats.org/officeDocument/2006/relationships/image" Target="../media/image39.jpeg"/><Relationship Id="rId43" Type="http://schemas.openxmlformats.org/officeDocument/2006/relationships/image" Target="../media/image47.jpeg"/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jpeg"/><Relationship Id="rId20" Type="http://schemas.openxmlformats.org/officeDocument/2006/relationships/image" Target="../media/image24.jpeg"/><Relationship Id="rId41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Fondazione Francesco Bianchini</a:t>
            </a:r>
            <a:br>
              <a:rPr lang="it-IT" dirty="0" smtClean="0"/>
            </a:br>
            <a:r>
              <a:rPr lang="it-IT" dirty="0" smtClean="0"/>
              <a:t>ODC - Palermo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 la contabilità , pubblica e privata , a che serve ?</a:t>
            </a:r>
            <a:endParaRPr lang="it-IT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2C4048AB-A48E-4AD1-BD6F-E6D0B5B7EA47}" type="slidenum">
              <a:rPr lang="it-IT" altLang="it-IT" sz="1400"/>
              <a:pPr/>
              <a:t>10</a:t>
            </a:fld>
            <a:endParaRPr lang="it-IT" altLang="it-IT" sz="1400"/>
          </a:p>
        </p:txBody>
      </p:sp>
      <p:sp>
        <p:nvSpPr>
          <p:cNvPr id="7172" name="Text Box 1028"/>
          <p:cNvSpPr txBox="1">
            <a:spLocks noChangeArrowheads="1"/>
          </p:cNvSpPr>
          <p:nvPr/>
        </p:nvSpPr>
        <p:spPr bwMode="auto">
          <a:xfrm>
            <a:off x="1066800" y="4235450"/>
            <a:ext cx="6934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it-IT" altLang="it-IT" b="1"/>
              <a:t>DAVIDE CAMPARI MILANO S.p.A</a:t>
            </a:r>
          </a:p>
          <a:p>
            <a:pPr algn="ctr"/>
            <a:r>
              <a:rPr lang="it-IT" altLang="it-IT"/>
              <a:t>(Capogruppo)</a:t>
            </a:r>
          </a:p>
          <a:p>
            <a:pPr algn="ctr"/>
            <a:r>
              <a:rPr lang="it-IT" altLang="it-IT"/>
              <a:t>Via Filippo Turati </a:t>
            </a:r>
          </a:p>
          <a:p>
            <a:pPr algn="ctr"/>
            <a:r>
              <a:rPr lang="it-IT" altLang="it-IT"/>
              <a:t>20121 Milano </a:t>
            </a:r>
          </a:p>
        </p:txBody>
      </p:sp>
      <p:pic>
        <p:nvPicPr>
          <p:cNvPr id="5" name="Picture 6" descr="C:\Users\mgerbella\Pictures\GRUPPO CAMPARI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989138"/>
            <a:ext cx="58229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04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4DD234D4-C4A5-4DFF-AB98-3A6E658D0F3E}" type="slidenum">
              <a:rPr lang="it-IT" altLang="it-IT" sz="1400"/>
              <a:pPr/>
              <a:t>11</a:t>
            </a:fld>
            <a:endParaRPr lang="it-IT" altLang="it-IT" sz="1400"/>
          </a:p>
        </p:txBody>
      </p:sp>
      <p:sp>
        <p:nvSpPr>
          <p:cNvPr id="7172" name="Text Box 1028"/>
          <p:cNvSpPr txBox="1">
            <a:spLocks noChangeArrowheads="1"/>
          </p:cNvSpPr>
          <p:nvPr/>
        </p:nvSpPr>
        <p:spPr bwMode="auto">
          <a:xfrm>
            <a:off x="1066800" y="1997075"/>
            <a:ext cx="71770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it-IT" altLang="it-IT" sz="4400" b="1">
                <a:solidFill>
                  <a:srgbClr val="FF0000"/>
                </a:solidFill>
              </a:rPr>
              <a:t>MA CAMPARI </a:t>
            </a:r>
          </a:p>
          <a:p>
            <a:pPr algn="ctr"/>
            <a:r>
              <a:rPr lang="it-IT" altLang="it-IT" sz="4400" b="1">
                <a:solidFill>
                  <a:srgbClr val="FF0000"/>
                </a:solidFill>
              </a:rPr>
              <a:t>E’ </a:t>
            </a:r>
            <a:r>
              <a:rPr lang="it-IT" altLang="it-IT" sz="4400" b="1" u="sng">
                <a:solidFill>
                  <a:srgbClr val="FF0000"/>
                </a:solidFill>
              </a:rPr>
              <a:t>SOLO</a:t>
            </a:r>
            <a:r>
              <a:rPr lang="it-IT" altLang="it-IT" sz="4400" b="1">
                <a:solidFill>
                  <a:srgbClr val="FF0000"/>
                </a:solidFill>
              </a:rPr>
              <a:t> CAMPARI ?  </a:t>
            </a:r>
          </a:p>
          <a:p>
            <a:pPr algn="ctr"/>
            <a:endParaRPr lang="it-IT" altLang="it-IT" sz="4400" b="1">
              <a:solidFill>
                <a:srgbClr val="FF0000"/>
              </a:solidFill>
            </a:endParaRPr>
          </a:p>
          <a:p>
            <a:pPr algn="ctr"/>
            <a:r>
              <a:rPr lang="it-IT" altLang="it-IT" sz="4400" b="1">
                <a:solidFill>
                  <a:srgbClr val="FF0000"/>
                </a:solidFill>
              </a:rPr>
              <a:t>O NO ?</a:t>
            </a:r>
          </a:p>
        </p:txBody>
      </p:sp>
      <p:pic>
        <p:nvPicPr>
          <p:cNvPr id="96259" name="Picture 6" descr="C:\Users\mgerbella\Pictures\GRUPPO CAMPARI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44450"/>
            <a:ext cx="582295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28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66CD5DA2-BDDA-4C01-A263-743291FF9218}" type="slidenum">
              <a:rPr lang="it-IT" altLang="it-IT" sz="1400"/>
              <a:pPr/>
              <a:t>12</a:t>
            </a:fld>
            <a:endParaRPr lang="it-IT" altLang="it-IT" sz="1400"/>
          </a:p>
        </p:txBody>
      </p:sp>
      <p:pic>
        <p:nvPicPr>
          <p:cNvPr id="60418" name="Picture 2" descr="C:\Users\mgerbella\Documents\UNIVERSITA' CATTOLICA\CAMPARI\Campari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4843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 descr="C:\Users\mgerbella\Documents\UNIVERSITA' CATTOLICA\CAMPARI\cinzano_new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8" y="1412875"/>
            <a:ext cx="19288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" descr="C:\Users\mgerbella\Documents\UNIVERSITA' CATTOLICA\CAMPARI\logo_crodin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57338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5" descr="C:\Users\mgerbella\Documents\UNIVERSITA' CATTOLICA\CAMPARI\Aperol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4843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" descr="C:\Users\mgerbella\Documents\UNIVERSITA' CATTOLICA\CAMPARI\biancosart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1393825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7" descr="C:\Users\mgerbella\Documents\UNIVERSITA' CATTOLICA\CAMPARI\logo_camparisod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46685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8" descr="C:\Users\mgerbella\Documents\UNIVERSITA' CATTOLICA\CAMPARI\logo_cyna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401888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5" name="Picture 9" descr="C:\Users\mgerbella\Documents\UNIVERSITA' CATTOLICA\CAMPARI\Crodo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33045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6" name="Picture 10" descr="C:\Users\mgerbella\Documents\UNIVERSITA' CATTOLICA\CAMPARI\GlenGrant_log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00300"/>
            <a:ext cx="17414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7" name="Picture 11" descr="C:\Users\mgerbella\Documents\UNIVERSITA' CATTOLICA\CAMPARI\logo_riccadonna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2401888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8" name="Picture 12" descr="C:\Users\mgerbella\Documents\UNIVERSITA' CATTOLICA\CAMPARI\Logo-Lemonsoda-su-bianco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301875"/>
            <a:ext cx="14287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9" name="Picture 13" descr="C:\Users\mgerbella\Documents\UNIVERSITA' CATTOLICA\CAMPARI\zeddapira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34950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2" name="Picture 16" descr="C:\Users\mgerbella\Documents\UNIVERSITA' CATTOLICA\CAMPARI\AperolSoda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3385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3" name="Picture 17" descr="C:\Users\mgerbella\Documents\UNIVERSITA' CATTOLICA\CAMPARI\CinzanoSoda_logo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3385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4" name="Picture 18" descr="C:\Users\mgerbella\Documents\UNIVERSITA' CATTOLICA\CAMPARI\Campari_Mix_Red23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3385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6" name="Picture 20" descr="C:\Users\mgerbella\Documents\UNIVERSITA' CATTOLICA\CAMPARI\1418_logo_cinzanosp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106362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8" name="Picture 22" descr="C:\Users\mgerbella\Documents\UNIVERSITA' CATTOLICA\CAMPARI\1421_logo_liebfraumilch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335338"/>
            <a:ext cx="106362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9" name="Picture 23" descr="C:\Users\mgerbella\Documents\UNIVERSITA' CATTOLICA\CAMPARI\american_honey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314166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0" name="Picture 24" descr="C:\Users\mgerbella\Documents\UNIVERSITA' CATTOLICA\CAMPARI\CaboWabo_logo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2021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1" name="Picture 25" descr="C:\Users\mgerbella\Documents\UNIVERSITA' CATTOLICA\CAMPARI\Carolans_logo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149725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2" name="Picture 26" descr="C:\Users\mgerbella\Documents\UNIVERSITA' CATTOLICA\CAMPARI\Diesus_logo_new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076700"/>
            <a:ext cx="15430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3" name="Picture 27" descr="C:\Users\mgerbella\Documents\UNIVERSITA' CATTOLICA\CAMPARI\Dreher_logo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05765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4" name="Picture 28" descr="C:\Users\mgerbella\Documents\UNIVERSITA' CATTOLICA\CAMPARI\Dreher-gold23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400526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5" name="Picture 29" descr="C:\Users\mgerbella\Documents\UNIVERSITA' CATTOLICA\CAMPARI\drury's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3986213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7" name="Picture 31" descr="C:\Users\mgerbella\Documents\UNIVERSITA' CATTOLICA\CAMPARI\Espolon_logo.jp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4797425"/>
            <a:ext cx="1325562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8" name="Picture 32" descr="C:\Users\mgerbella\Documents\UNIVERSITA' CATTOLICA\CAMPARI\Frangelico_logo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72440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9" name="Picture 33" descr="C:\Users\mgerbella\Documents\UNIVERSITA' CATTOLICA\CAMPARI\Gregsons_logo.pn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8" y="4797425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0" name="Picture 34" descr="C:\Users\mgerbella\Documents\UNIVERSITA' CATTOLICA\CAMPARI\IrishMist_logo.jp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06938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1" name="Picture 35" descr="C:\Users\mgerbella\Documents\UNIVERSITA' CATTOLICA\CAMPARI\logo_mondoro.jp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4735513"/>
            <a:ext cx="12128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2" name="Picture 36" descr="C:\Users\mgerbella\Documents\UNIVERSITA' CATTOLICA\CAMPARI\logo_ouzo12.jp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488" y="4706938"/>
            <a:ext cx="1058862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3" name="Picture 37" descr="C:\Users\mgerbella\Documents\UNIVERSITA' CATTOLICA\CAMPARI\logo_skyyvodka.jpg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5426075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4" name="Picture 38" descr="C:\Users\mgerbella\Documents\UNIVERSITA' CATTOLICA\CAMPARI\logolamargue.pn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283200"/>
            <a:ext cx="1428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5" name="Picture 39" descr="C:\Users\mgerbella\Documents\UNIVERSITA' CATTOLICA\CAMPARI\logo-rum-DES-ANTILLES-PER-WEB.png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5300663"/>
            <a:ext cx="9715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6" name="Picture 40" descr="C:\Users\mgerbella\Documents\UNIVERSITA' CATTOLICA\CAMPARI\Old_Smuggler_logo.jpg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5354638"/>
            <a:ext cx="12842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7" name="Picture 41" descr="C:\Users\mgerbella\Documents\UNIVERSITA' CATTOLICA\CAMPARI\Old-Eight2.pn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775" y="4706938"/>
            <a:ext cx="10033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8" name="Picture 42" descr="C:\Users\mgerbella\Documents\UNIVERSITA' CATTOLICA\CAMPARI\PunchBarbieri_logo.jpg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25" y="5516563"/>
            <a:ext cx="112077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9" name="Picture 43" descr="C:\Users\mgerbella\Documents\UNIVERSITA' CATTOLICA\CAMPARI\sagatiba.png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5373688"/>
            <a:ext cx="11191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0" name="Picture 44" descr="C:\Users\mgerbella\Documents\UNIVERSITA' CATTOLICA\CAMPARI\sellamosca.png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092825"/>
            <a:ext cx="14287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1" name="Picture 45" descr="C:\Users\mgerbella\Documents\UNIVERSITA' CATTOLICA\CAMPARI\Skyy90_logo.jpg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6092825"/>
            <a:ext cx="10033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2" name="Picture 46" descr="C:\Users\mgerbella\Documents\UNIVERSITA' CATTOLICA\CAMPARI\SkyyBlue_logo.jpg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6062663"/>
            <a:ext cx="114617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3" name="Picture 47" descr="C:\Users\mgerbella\Documents\UNIVERSITA' CATTOLICA\CAMPARI\Teruzzi_logo.jpg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21388"/>
            <a:ext cx="9144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4" name="Picture 48" descr="C:\Users\mgerbella\Documents\UNIVERSITA' CATTOLICA\CAMPARI\Wild_Turkey_New_Logo.jpg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075363"/>
            <a:ext cx="963613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5" name="Picture 49" descr="C:\Users\mgerbella\Documents\UNIVERSITA' CATTOLICA\CAMPARI\XOVodka_logo.jpg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6021388"/>
            <a:ext cx="1001712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6" name="Picture 50" descr="C:\Users\mgerbella\Documents\UNIVERSITA' CATTOLICA\CAMPARI\X-Rated_New_Logo.jpg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75363"/>
            <a:ext cx="72072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67" name="Picture 51" descr="C:\Users\mgerbella\Documents\UNIVERSITA' CATTOLICA\CAMPARI\SKYY_Infusions_New_Logo.jpg"/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046788"/>
            <a:ext cx="118110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403350" y="344488"/>
            <a:ext cx="6264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it-IT" altLang="it-IT" sz="4000">
                <a:solidFill>
                  <a:srgbClr val="FF0000"/>
                </a:solidFill>
                <a:latin typeface="Arial" panose="020B0604020202020204" pitchFamily="34" charset="0"/>
              </a:rPr>
              <a:t>I MARCHI DEL GRUPPO  </a:t>
            </a:r>
            <a:endParaRPr lang="it-IT" altLang="it-IT" sz="4000"/>
          </a:p>
        </p:txBody>
      </p:sp>
    </p:spTree>
    <p:extLst>
      <p:ext uri="{BB962C8B-B14F-4D97-AF65-F5344CB8AC3E}">
        <p14:creationId xmlns:p14="http://schemas.microsoft.com/office/powerpoint/2010/main" val="30445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0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0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0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0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0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0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0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0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0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0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0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0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0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0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0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0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0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0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60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0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0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0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0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60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0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0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60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60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6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60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60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60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5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Immaginiamo di voler leggere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 </a:t>
            </a:r>
          </a:p>
          <a:p>
            <a:pPr>
              <a:spcBef>
                <a:spcPct val="0"/>
              </a:spcBef>
            </a:pPr>
            <a:r>
              <a:rPr lang="it-IT" altLang="it-IT" dirty="0" smtClean="0"/>
              <a:t>Le caratteristiche del Gruppo</a:t>
            </a:r>
          </a:p>
          <a:p>
            <a:pPr>
              <a:spcBef>
                <a:spcPct val="0"/>
              </a:spcBef>
            </a:pPr>
            <a:r>
              <a:rPr lang="it-IT" altLang="it-IT" dirty="0" smtClean="0"/>
              <a:t>I suoi rischi </a:t>
            </a:r>
          </a:p>
          <a:p>
            <a:pPr>
              <a:spcBef>
                <a:spcPct val="0"/>
              </a:spcBef>
            </a:pPr>
            <a:r>
              <a:rPr lang="it-IT" altLang="it-IT" dirty="0" smtClean="0"/>
              <a:t>I dati essenziali</a:t>
            </a: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480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Fondazione Francesco Bianchini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it-IT" sz="3600" dirty="0" smtClean="0">
                <a:solidFill>
                  <a:srgbClr val="FF0000"/>
                </a:solidFill>
              </a:rPr>
              <a:t>La contabilità privata al servizio dell’informazione societaria : analisi e spunti critici </a:t>
            </a:r>
          </a:p>
          <a:p>
            <a:pPr algn="ctr">
              <a:buNone/>
            </a:pPr>
            <a:endParaRPr lang="it-IT" sz="36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it-IT" sz="3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it-IT" sz="36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it-IT" sz="2800" dirty="0" smtClean="0"/>
              <a:t>Parte seconda </a:t>
            </a:r>
          </a:p>
          <a:p>
            <a:pPr algn="ctr">
              <a:buNone/>
            </a:pPr>
            <a:r>
              <a:rPr lang="it-IT" sz="2800" dirty="0" smtClean="0"/>
              <a:t>Prof Riccardo </a:t>
            </a:r>
            <a:r>
              <a:rPr lang="it-IT" sz="2800" dirty="0" err="1" smtClean="0"/>
              <a:t>Bauer</a:t>
            </a:r>
            <a:endParaRPr lang="it-IT" sz="2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UTENTI DELLE INFORMAZIONI FINANZIARIE PER I LORO INTERESSI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Gli azionisti </a:t>
            </a:r>
          </a:p>
          <a:p>
            <a:pPr lvl="1"/>
            <a:r>
              <a:rPr lang="it-IT" dirty="0" smtClean="0"/>
              <a:t>Di maggioranza</a:t>
            </a:r>
          </a:p>
          <a:p>
            <a:pPr lvl="1"/>
            <a:r>
              <a:rPr lang="it-IT" dirty="0" smtClean="0"/>
              <a:t>Di minoranza</a:t>
            </a:r>
          </a:p>
          <a:p>
            <a:r>
              <a:rPr lang="it-IT" dirty="0"/>
              <a:t>G</a:t>
            </a:r>
            <a:r>
              <a:rPr lang="it-IT" dirty="0" smtClean="0"/>
              <a:t>li amministratori e ai dirigenti </a:t>
            </a:r>
          </a:p>
          <a:p>
            <a:r>
              <a:rPr lang="it-IT" dirty="0"/>
              <a:t>I</a:t>
            </a:r>
            <a:r>
              <a:rPr lang="it-IT" dirty="0" smtClean="0"/>
              <a:t> clienti e i fornitori </a:t>
            </a:r>
          </a:p>
          <a:p>
            <a:r>
              <a:rPr lang="it-IT" dirty="0"/>
              <a:t>I</a:t>
            </a:r>
            <a:r>
              <a:rPr lang="it-IT" dirty="0" smtClean="0"/>
              <a:t>l personale </a:t>
            </a:r>
          </a:p>
          <a:p>
            <a:r>
              <a:rPr lang="it-IT" dirty="0" smtClean="0"/>
              <a:t>Gli istituti di credito </a:t>
            </a:r>
          </a:p>
          <a:p>
            <a:r>
              <a:rPr lang="it-IT" dirty="0"/>
              <a:t>L</a:t>
            </a:r>
            <a:r>
              <a:rPr lang="it-IT" dirty="0" smtClean="0"/>
              <a:t>a concorrenza</a:t>
            </a:r>
          </a:p>
          <a:p>
            <a:r>
              <a:rPr lang="it-IT" dirty="0"/>
              <a:t>L</a:t>
            </a:r>
            <a:r>
              <a:rPr lang="it-IT" dirty="0" smtClean="0"/>
              <a:t>a Magistratura – Giudici e PM</a:t>
            </a:r>
          </a:p>
          <a:p>
            <a:r>
              <a:rPr lang="it-IT" dirty="0"/>
              <a:t>L</a:t>
            </a:r>
            <a:r>
              <a:rPr lang="it-IT" dirty="0" smtClean="0"/>
              <a:t>a stampa economica e non </a:t>
            </a:r>
          </a:p>
          <a:p>
            <a:r>
              <a:rPr lang="it-IT" dirty="0"/>
              <a:t>L</a:t>
            </a:r>
            <a:r>
              <a:rPr lang="it-IT" dirty="0" smtClean="0"/>
              <a:t>a Consob </a:t>
            </a:r>
          </a:p>
          <a:p>
            <a:r>
              <a:rPr lang="it-IT" dirty="0" smtClean="0"/>
              <a:t>A TUTTI !!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 OGNUNO PER I </a:t>
            </a:r>
            <a:br>
              <a:rPr lang="it-IT" dirty="0" smtClean="0"/>
            </a:br>
            <a:r>
              <a:rPr lang="it-IT" dirty="0" smtClean="0"/>
              <a:t>SUOI INTERESSI SPECIFICI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it-IT" sz="3500" b="1" dirty="0" smtClean="0"/>
              <a:t>PUO’ L INFORMAZIONE FINANZIARIA ASSOLVERE QUESTO IMPORTANTE RUOLO ?</a:t>
            </a:r>
          </a:p>
          <a:p>
            <a:pPr>
              <a:buNone/>
            </a:pPr>
            <a:endParaRPr lang="it-IT" dirty="0"/>
          </a:p>
          <a:p>
            <a:pPr algn="ctr">
              <a:buNone/>
            </a:pPr>
            <a:r>
              <a:rPr lang="it-IT" dirty="0" smtClean="0"/>
              <a:t>DATI GLI INTERESSI CONTRAPPOSTI , </a:t>
            </a:r>
            <a:r>
              <a:rPr lang="it-IT" b="1" dirty="0" smtClean="0"/>
              <a:t>FORSE NO</a:t>
            </a:r>
          </a:p>
          <a:p>
            <a:pPr>
              <a:buNone/>
            </a:pPr>
            <a:endParaRPr lang="it-IT" dirty="0"/>
          </a:p>
          <a:p>
            <a:pPr algn="ctr">
              <a:buNone/>
            </a:pPr>
            <a:r>
              <a:rPr lang="it-IT" b="1" dirty="0" smtClean="0"/>
              <a:t>PERO’</a:t>
            </a:r>
            <a:r>
              <a:rPr lang="it-IT" dirty="0" smtClean="0"/>
              <a:t> </a:t>
            </a:r>
          </a:p>
          <a:p>
            <a:pPr algn="ctr">
              <a:buNone/>
            </a:pPr>
            <a:r>
              <a:rPr lang="it-IT" dirty="0" smtClean="0"/>
              <a:t>PUO’ ESSERE IL MINIMO COMUN DENOMINATORE </a:t>
            </a:r>
            <a:r>
              <a:rPr lang="it-IT" dirty="0" err="1" smtClean="0"/>
              <a:t>DI</a:t>
            </a:r>
            <a:r>
              <a:rPr lang="it-IT" dirty="0" smtClean="0"/>
              <a:t> CONOSCENZE SULL’ATTIVITA’ DELL’IMPRESA</a:t>
            </a:r>
          </a:p>
          <a:p>
            <a:pPr>
              <a:buNone/>
            </a:pPr>
            <a:endParaRPr lang="it-IT" dirty="0" smtClean="0"/>
          </a:p>
          <a:p>
            <a:pPr algn="ctr">
              <a:buNone/>
            </a:pPr>
            <a:r>
              <a:rPr lang="it-IT" sz="3800" b="1" dirty="0" smtClean="0">
                <a:solidFill>
                  <a:srgbClr val="FF0000"/>
                </a:solidFill>
              </a:rPr>
              <a:t>SOLO SE </a:t>
            </a:r>
          </a:p>
          <a:p>
            <a:pPr algn="ctr">
              <a:buNone/>
            </a:pPr>
            <a:r>
              <a:rPr lang="it-IT" sz="3800" b="1" dirty="0" smtClean="0">
                <a:solidFill>
                  <a:srgbClr val="FF0000"/>
                </a:solidFill>
              </a:rPr>
              <a:t>ESSA E’ VERITIERA E CORRETTA</a:t>
            </a:r>
            <a:r>
              <a:rPr lang="it-IT" dirty="0" smtClean="0"/>
              <a:t>  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Approfondiamo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70783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LA </a:t>
            </a:r>
            <a:r>
              <a:rPr lang="it-IT" dirty="0"/>
              <a:t>SITUAZIONE</a:t>
            </a:r>
          </a:p>
          <a:p>
            <a:pPr lvl="1"/>
            <a:r>
              <a:rPr lang="it-IT" dirty="0"/>
              <a:t>PATRIMONIALE </a:t>
            </a:r>
          </a:p>
          <a:p>
            <a:pPr lvl="1"/>
            <a:r>
              <a:rPr lang="it-IT" dirty="0"/>
              <a:t>ECONOMICA </a:t>
            </a:r>
          </a:p>
          <a:p>
            <a:pPr lvl="1"/>
            <a:r>
              <a:rPr lang="it-IT" dirty="0"/>
              <a:t>FINANZIARIA </a:t>
            </a:r>
            <a:endParaRPr lang="it-IT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4800" y="1983459"/>
            <a:ext cx="3473424" cy="3247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51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Torniamo ora a chi legge </a:t>
            </a:r>
            <a:br>
              <a:rPr lang="it-IT" dirty="0" smtClean="0"/>
            </a:br>
            <a:r>
              <a:rPr lang="it-IT" dirty="0" smtClean="0"/>
              <a:t>cioè agli utenti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Cosa leggono ? </a:t>
            </a:r>
          </a:p>
          <a:p>
            <a:pPr lvl="1"/>
            <a:r>
              <a:rPr lang="it-IT" i="1" dirty="0" smtClean="0">
                <a:solidFill>
                  <a:srgbClr val="FF0000"/>
                </a:solidFill>
              </a:rPr>
              <a:t>Il bilancio e l’informativa contabile in genere</a:t>
            </a:r>
          </a:p>
          <a:p>
            <a:r>
              <a:rPr lang="it-IT" dirty="0" smtClean="0"/>
              <a:t>Come lo leggono ? </a:t>
            </a:r>
            <a:r>
              <a:rPr lang="it-IT" i="1" dirty="0" smtClean="0">
                <a:solidFill>
                  <a:srgbClr val="FF0000"/>
                </a:solidFill>
              </a:rPr>
              <a:t>Di fretta , quindi SINTESI !</a:t>
            </a:r>
          </a:p>
          <a:p>
            <a:r>
              <a:rPr lang="it-IT" dirty="0" smtClean="0"/>
              <a:t>Quando lo leggono ? </a:t>
            </a:r>
            <a:r>
              <a:rPr lang="it-IT" i="1" dirty="0" smtClean="0">
                <a:solidFill>
                  <a:srgbClr val="FF0000"/>
                </a:solidFill>
              </a:rPr>
              <a:t>Quando e quanto gli serve per conoscere</a:t>
            </a:r>
            <a:r>
              <a:rPr lang="it-IT" dirty="0" smtClean="0"/>
              <a:t> </a:t>
            </a:r>
          </a:p>
          <a:p>
            <a:r>
              <a:rPr lang="it-IT" dirty="0" smtClean="0"/>
              <a:t>Ma SOPRATTUTTO PERCHE’ lo leggono 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30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Preso atto che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Non possiamo entrare nelle esigenze altrui </a:t>
            </a:r>
          </a:p>
          <a:p>
            <a:r>
              <a:rPr lang="it-IT" dirty="0" smtClean="0"/>
              <a:t>Ci porremo nella veste di chi vuole conoscere l’impresa o il gruppo e quindi in tale veste leggeremo i dati</a:t>
            </a:r>
          </a:p>
          <a:p>
            <a:r>
              <a:rPr lang="it-IT" dirty="0" smtClean="0"/>
              <a:t>Dopo aver visto </a:t>
            </a:r>
          </a:p>
          <a:p>
            <a:pPr lvl="1"/>
            <a:r>
              <a:rPr lang="it-IT" dirty="0" smtClean="0"/>
              <a:t>Come è composta l’informativa</a:t>
            </a:r>
          </a:p>
          <a:p>
            <a:pPr lvl="1"/>
            <a:r>
              <a:rPr lang="it-IT" dirty="0" smtClean="0"/>
              <a:t>Cosa vi è di diverso nei principi contabili che la governano</a:t>
            </a:r>
          </a:p>
          <a:p>
            <a:r>
              <a:rPr lang="it-IT" dirty="0" smtClean="0"/>
              <a:t>Cosa vogliamo sapere in effetti 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275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Immaginiamo di voler leggere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 </a:t>
            </a:r>
          </a:p>
          <a:p>
            <a:pPr>
              <a:spcBef>
                <a:spcPct val="0"/>
              </a:spcBef>
            </a:pPr>
            <a:r>
              <a:rPr lang="it-IT" altLang="it-IT" dirty="0"/>
              <a:t>Quest’anno siamo in tempi di crisi e di recessione, </a:t>
            </a:r>
            <a:r>
              <a:rPr lang="it-IT" altLang="it-IT" dirty="0" smtClean="0"/>
              <a:t>ma </a:t>
            </a:r>
            <a:r>
              <a:rPr lang="it-IT" altLang="it-IT" dirty="0"/>
              <a:t>vorremmo andare un po’ controcorrente e </a:t>
            </a:r>
            <a:r>
              <a:rPr lang="it-IT" altLang="it-IT" dirty="0" smtClean="0"/>
              <a:t>vogliamo scegliere il </a:t>
            </a:r>
            <a:r>
              <a:rPr lang="it-IT" altLang="it-IT" dirty="0"/>
              <a:t>bilancio di un Gruppo che va bene</a:t>
            </a:r>
            <a:r>
              <a:rPr lang="it-IT" altLang="it-IT" dirty="0" smtClean="0"/>
              <a:t>!</a:t>
            </a:r>
          </a:p>
          <a:p>
            <a:pPr>
              <a:spcBef>
                <a:spcPct val="0"/>
              </a:spcBef>
            </a:pPr>
            <a:r>
              <a:rPr lang="it-IT" altLang="it-IT" dirty="0" smtClean="0"/>
              <a:t>Con un po’ di fatica abbiamo trovato il bilancio </a:t>
            </a: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>
              <a:spcBef>
                <a:spcPct val="0"/>
              </a:spcBef>
              <a:buNone/>
            </a:pPr>
            <a:endParaRPr lang="it-IT" alt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478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D478EBF1-EDA1-4A44-992E-50F201EA19FE}" type="slidenum">
              <a:rPr lang="it-IT" altLang="it-IT" sz="1400"/>
              <a:pPr/>
              <a:t>9</a:t>
            </a:fld>
            <a:endParaRPr lang="it-IT" altLang="it-IT" sz="1400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pPr eaLnBrk="1" hangingPunct="1"/>
            <a:r>
              <a:rPr lang="it-IT" altLang="it-IT" sz="4000" smtClean="0">
                <a:solidFill>
                  <a:srgbClr val="FF0000"/>
                </a:solidFill>
                <a:latin typeface="Arial" panose="020B0604020202020204" pitchFamily="34" charset="0"/>
              </a:rPr>
              <a:t>ASPETTI PRATICI</a:t>
            </a:r>
            <a:endParaRPr lang="it-IT" altLang="it-IT" sz="4000" smtClean="0">
              <a:solidFill>
                <a:srgbClr val="FF0000"/>
              </a:solidFill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208963" cy="48958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4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400" dirty="0" smtClean="0"/>
          </a:p>
        </p:txBody>
      </p:sp>
      <p:pic>
        <p:nvPicPr>
          <p:cNvPr id="6150" name="Picture 6" descr="C:\Users\mgerbella\Documents\UNIVERSITA' CATTOLICA\CAMPARI\imagesCA6GRC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17049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C:\Users\mgerbella\Documents\UNIVERSITA' CATTOLICA\CAMPARI\imagesCABM5Y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53" y="4221088"/>
            <a:ext cx="158432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C:\Users\mgerbella\Documents\UNIVERSITA' CATTOLICA\CAMPARI\imagesCAUUPX8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047875"/>
            <a:ext cx="15938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544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4" grpId="0" autoUpdateAnimBg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319</Words>
  <Application>Microsoft Office PowerPoint</Application>
  <PresentationFormat>Presentazione su schermo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Tema di Office</vt:lpstr>
      <vt:lpstr>Fondazione Francesco Bianchini ODC - Palermo</vt:lpstr>
      <vt:lpstr>Fondazione Francesco Bianchini</vt:lpstr>
      <vt:lpstr>UTENTI DELLE INFORMAZIONI FINANZIARIE PER I LORO INTERESSI </vt:lpstr>
      <vt:lpstr>A OGNUNO PER I  SUOI INTERESSI SPECIFICI </vt:lpstr>
      <vt:lpstr>Approfondiamo </vt:lpstr>
      <vt:lpstr>Torniamo ora a chi legge  cioè agli utenti </vt:lpstr>
      <vt:lpstr>Preso atto che </vt:lpstr>
      <vt:lpstr>Immaginiamo di voler leggere</vt:lpstr>
      <vt:lpstr>ASPETTI PRATICI</vt:lpstr>
      <vt:lpstr>Presentazione standard di PowerPoint</vt:lpstr>
      <vt:lpstr>Presentazione standard di PowerPoint</vt:lpstr>
      <vt:lpstr>Presentazione standard di PowerPoint</vt:lpstr>
      <vt:lpstr>Immaginiamo di voler leggere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Fondazione Francesco Bianchini ODC - Palermo</dc:title>
  <dc:creator>Windows User</dc:creator>
  <cp:lastModifiedBy>Riccardo</cp:lastModifiedBy>
  <cp:revision>16</cp:revision>
  <cp:lastPrinted>2014-12-09T11:06:11Z</cp:lastPrinted>
  <dcterms:created xsi:type="dcterms:W3CDTF">2014-12-09T08:43:56Z</dcterms:created>
  <dcterms:modified xsi:type="dcterms:W3CDTF">2014-12-10T07:59:44Z</dcterms:modified>
</cp:coreProperties>
</file>